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59"/>
  </p:notesMasterIdLst>
  <p:handoutMasterIdLst>
    <p:handoutMasterId r:id="rId60"/>
  </p:handoutMasterIdLst>
  <p:sldIdLst>
    <p:sldId id="362" r:id="rId5"/>
    <p:sldId id="402" r:id="rId6"/>
    <p:sldId id="403" r:id="rId7"/>
    <p:sldId id="396" r:id="rId8"/>
    <p:sldId id="363" r:id="rId9"/>
    <p:sldId id="659" r:id="rId10"/>
    <p:sldId id="384" r:id="rId11"/>
    <p:sldId id="648" r:id="rId12"/>
    <p:sldId id="621" r:id="rId13"/>
    <p:sldId id="634" r:id="rId14"/>
    <p:sldId id="660" r:id="rId15"/>
    <p:sldId id="644" r:id="rId16"/>
    <p:sldId id="635" r:id="rId17"/>
    <p:sldId id="645" r:id="rId18"/>
    <p:sldId id="643" r:id="rId19"/>
    <p:sldId id="642" r:id="rId20"/>
    <p:sldId id="649" r:id="rId21"/>
    <p:sldId id="587" r:id="rId22"/>
    <p:sldId id="636" r:id="rId23"/>
    <p:sldId id="637" r:id="rId24"/>
    <p:sldId id="622" r:id="rId25"/>
    <p:sldId id="631" r:id="rId26"/>
    <p:sldId id="630" r:id="rId27"/>
    <p:sldId id="408" r:id="rId28"/>
    <p:sldId id="651" r:id="rId29"/>
    <p:sldId id="640" r:id="rId30"/>
    <p:sldId id="594" r:id="rId31"/>
    <p:sldId id="641" r:id="rId32"/>
    <p:sldId id="654" r:id="rId33"/>
    <p:sldId id="650" r:id="rId34"/>
    <p:sldId id="639" r:id="rId35"/>
    <p:sldId id="387" r:id="rId36"/>
    <p:sldId id="282" r:id="rId37"/>
    <p:sldId id="653" r:id="rId38"/>
    <p:sldId id="618" r:id="rId39"/>
    <p:sldId id="656" r:id="rId40"/>
    <p:sldId id="588" r:id="rId41"/>
    <p:sldId id="596" r:id="rId42"/>
    <p:sldId id="652" r:id="rId43"/>
    <p:sldId id="602" r:id="rId44"/>
    <p:sldId id="590" r:id="rId45"/>
    <p:sldId id="592" r:id="rId46"/>
    <p:sldId id="655" r:id="rId47"/>
    <p:sldId id="605" r:id="rId48"/>
    <p:sldId id="603" r:id="rId49"/>
    <p:sldId id="619" r:id="rId50"/>
    <p:sldId id="414" r:id="rId51"/>
    <p:sldId id="607" r:id="rId52"/>
    <p:sldId id="657" r:id="rId53"/>
    <p:sldId id="658" r:id="rId54"/>
    <p:sldId id="604" r:id="rId55"/>
    <p:sldId id="608" r:id="rId56"/>
    <p:sldId id="360" r:id="rId57"/>
    <p:sldId id="37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e Bettencourt" initials="AB" lastIdx="4" clrIdx="0">
    <p:extLst>
      <p:ext uri="{19B8F6BF-5375-455C-9EA6-DF929625EA0E}">
        <p15:presenceInfo xmlns:p15="http://schemas.microsoft.com/office/powerpoint/2012/main" userId="S-1-5-21-1214440339-484763869-725345543-3782617" providerId="AD"/>
      </p:ext>
    </p:extLst>
  </p:cmAuthor>
  <p:cmAuthor id="2" name="Jami-Lin Williams" initials="JW" lastIdx="21" clrIdx="1">
    <p:extLst>
      <p:ext uri="{19B8F6BF-5375-455C-9EA6-DF929625EA0E}">
        <p15:presenceInfo xmlns:p15="http://schemas.microsoft.com/office/powerpoint/2012/main" userId="S-1-5-21-1214440339-484763869-725345543-4123919" providerId="AD"/>
      </p:ext>
    </p:extLst>
  </p:cmAuthor>
  <p:cmAuthor id="3" name="Ader, Chelsie" initials="AC" lastIdx="1" clrIdx="2">
    <p:extLst>
      <p:ext uri="{19B8F6BF-5375-455C-9EA6-DF929625EA0E}">
        <p15:presenceInfo xmlns:p15="http://schemas.microsoft.com/office/powerpoint/2012/main" userId="S::cader@som.umaryland.edu::179862f5-373e-4c9b-b728-afe1cf68e77e" providerId="AD"/>
      </p:ext>
    </p:extLst>
  </p:cmAuthor>
  <p:cmAuthor id="4" name="Reinblatt, Shauna" initials="RS" lastIdx="3" clrIdx="3">
    <p:extLst>
      <p:ext uri="{19B8F6BF-5375-455C-9EA6-DF929625EA0E}">
        <p15:presenceInfo xmlns:p15="http://schemas.microsoft.com/office/powerpoint/2012/main" userId="S::sreinbla@som.umaryland.edu::55bc438c-1f43-41e2-b9ca-59b6996b44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092F9-B52A-47D0-A099-0CA7269C7168}" v="87" dt="2022-02-14T09:26:22.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4638" autoAdjust="0"/>
  </p:normalViewPr>
  <p:slideViewPr>
    <p:cSldViewPr snapToGrid="0">
      <p:cViewPr varScale="1">
        <p:scale>
          <a:sx n="57" d="100"/>
          <a:sy n="57" d="100"/>
        </p:scale>
        <p:origin x="1140" y="28"/>
      </p:cViewPr>
      <p:guideLst>
        <p:guide orient="horz" pos="2160"/>
        <p:guide pos="3840"/>
      </p:guideLst>
    </p:cSldViewPr>
  </p:slideViewPr>
  <p:outlineViewPr>
    <p:cViewPr>
      <p:scale>
        <a:sx n="33" d="100"/>
        <a:sy n="33" d="100"/>
      </p:scale>
      <p:origin x="0" y="-24876"/>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Ferro" userId="b73e31af-beff-4e0b-816b-4f52f86033fa" providerId="ADAL" clId="{289967FE-5446-45C1-9A3E-D59A76439FBD}"/>
    <pc:docChg chg="custSel modSld">
      <pc:chgData name="Rebecca Ferro" userId="b73e31af-beff-4e0b-816b-4f52f86033fa" providerId="ADAL" clId="{289967FE-5446-45C1-9A3E-D59A76439FBD}" dt="2022-02-14T20:21:01.428" v="22" actId="313"/>
      <pc:docMkLst>
        <pc:docMk/>
      </pc:docMkLst>
      <pc:sldChg chg="modSp">
        <pc:chgData name="Rebecca Ferro" userId="b73e31af-beff-4e0b-816b-4f52f86033fa" providerId="ADAL" clId="{289967FE-5446-45C1-9A3E-D59A76439FBD}" dt="2022-02-14T20:19:40.270" v="15" actId="20577"/>
        <pc:sldMkLst>
          <pc:docMk/>
          <pc:sldMk cId="0" sldId="282"/>
        </pc:sldMkLst>
        <pc:spChg chg="mod">
          <ac:chgData name="Rebecca Ferro" userId="b73e31af-beff-4e0b-816b-4f52f86033fa" providerId="ADAL" clId="{289967FE-5446-45C1-9A3E-D59A76439FBD}" dt="2022-02-14T20:19:40.270" v="15" actId="20577"/>
          <ac:spMkLst>
            <pc:docMk/>
            <pc:sldMk cId="0" sldId="282"/>
            <ac:spMk id="28674" creationId="{00000000-0000-0000-0000-000000000000}"/>
          </ac:spMkLst>
        </pc:spChg>
      </pc:sldChg>
      <pc:sldChg chg="delSp modSp">
        <pc:chgData name="Rebecca Ferro" userId="b73e31af-beff-4e0b-816b-4f52f86033fa" providerId="ADAL" clId="{289967FE-5446-45C1-9A3E-D59A76439FBD}" dt="2022-02-14T20:20:26.851" v="20"/>
        <pc:sldMkLst>
          <pc:docMk/>
          <pc:sldMk cId="1848793935" sldId="414"/>
        </pc:sldMkLst>
        <pc:spChg chg="del mod">
          <ac:chgData name="Rebecca Ferro" userId="b73e31af-beff-4e0b-816b-4f52f86033fa" providerId="ADAL" clId="{289967FE-5446-45C1-9A3E-D59A76439FBD}" dt="2022-02-14T20:20:26.851" v="20"/>
          <ac:spMkLst>
            <pc:docMk/>
            <pc:sldMk cId="1848793935" sldId="414"/>
            <ac:spMk id="4" creationId="{00000000-0000-0000-0000-000000000000}"/>
          </ac:spMkLst>
        </pc:spChg>
      </pc:sldChg>
      <pc:sldChg chg="modSp">
        <pc:chgData name="Rebecca Ferro" userId="b73e31af-beff-4e0b-816b-4f52f86033fa" providerId="ADAL" clId="{289967FE-5446-45C1-9A3E-D59A76439FBD}" dt="2022-02-14T20:20:04.239" v="17" actId="20577"/>
        <pc:sldMkLst>
          <pc:docMk/>
          <pc:sldMk cId="282882050" sldId="602"/>
        </pc:sldMkLst>
        <pc:spChg chg="mod">
          <ac:chgData name="Rebecca Ferro" userId="b73e31af-beff-4e0b-816b-4f52f86033fa" providerId="ADAL" clId="{289967FE-5446-45C1-9A3E-D59A76439FBD}" dt="2022-02-14T20:20:04.239" v="17" actId="20577"/>
          <ac:spMkLst>
            <pc:docMk/>
            <pc:sldMk cId="282882050" sldId="602"/>
            <ac:spMk id="3" creationId="{4D620A33-053C-4F53-A8D1-FD25B4B31FE6}"/>
          </ac:spMkLst>
        </pc:spChg>
      </pc:sldChg>
      <pc:sldChg chg="modSp">
        <pc:chgData name="Rebecca Ferro" userId="b73e31af-beff-4e0b-816b-4f52f86033fa" providerId="ADAL" clId="{289967FE-5446-45C1-9A3E-D59A76439FBD}" dt="2022-02-14T20:20:41.059" v="21" actId="20577"/>
        <pc:sldMkLst>
          <pc:docMk/>
          <pc:sldMk cId="479930147" sldId="604"/>
        </pc:sldMkLst>
        <pc:spChg chg="mod">
          <ac:chgData name="Rebecca Ferro" userId="b73e31af-beff-4e0b-816b-4f52f86033fa" providerId="ADAL" clId="{289967FE-5446-45C1-9A3E-D59A76439FBD}" dt="2022-02-14T20:20:41.059" v="21" actId="20577"/>
          <ac:spMkLst>
            <pc:docMk/>
            <pc:sldMk cId="479930147" sldId="604"/>
            <ac:spMk id="3" creationId="{45245690-5CF2-4785-B0B4-B2E31D1AAE9A}"/>
          </ac:spMkLst>
        </pc:spChg>
      </pc:sldChg>
      <pc:sldChg chg="modSp">
        <pc:chgData name="Rebecca Ferro" userId="b73e31af-beff-4e0b-816b-4f52f86033fa" providerId="ADAL" clId="{289967FE-5446-45C1-9A3E-D59A76439FBD}" dt="2022-02-14T20:21:01.428" v="22" actId="313"/>
        <pc:sldMkLst>
          <pc:docMk/>
          <pc:sldMk cId="2748263119" sldId="608"/>
        </pc:sldMkLst>
        <pc:spChg chg="mod">
          <ac:chgData name="Rebecca Ferro" userId="b73e31af-beff-4e0b-816b-4f52f86033fa" providerId="ADAL" clId="{289967FE-5446-45C1-9A3E-D59A76439FBD}" dt="2022-02-14T20:21:01.428" v="22" actId="313"/>
          <ac:spMkLst>
            <pc:docMk/>
            <pc:sldMk cId="2748263119" sldId="608"/>
            <ac:spMk id="3" creationId="{DA7ED206-A81C-4B38-A08A-272DFF2AFF12}"/>
          </ac:spMkLst>
        </pc:spChg>
      </pc:sldChg>
      <pc:sldChg chg="modSp">
        <pc:chgData name="Rebecca Ferro" userId="b73e31af-beff-4e0b-816b-4f52f86033fa" providerId="ADAL" clId="{289967FE-5446-45C1-9A3E-D59A76439FBD}" dt="2022-02-14T20:17:54.080" v="0" actId="20577"/>
        <pc:sldMkLst>
          <pc:docMk/>
          <pc:sldMk cId="2762853364" sldId="621"/>
        </pc:sldMkLst>
        <pc:spChg chg="mod">
          <ac:chgData name="Rebecca Ferro" userId="b73e31af-beff-4e0b-816b-4f52f86033fa" providerId="ADAL" clId="{289967FE-5446-45C1-9A3E-D59A76439FBD}" dt="2022-02-14T20:17:54.080" v="0" actId="20577"/>
          <ac:spMkLst>
            <pc:docMk/>
            <pc:sldMk cId="2762853364" sldId="621"/>
            <ac:spMk id="3" creationId="{8EFBFD19-A182-4920-8D67-1CF0685ED89B}"/>
          </ac:spMkLst>
        </pc:spChg>
      </pc:sldChg>
      <pc:sldChg chg="modSp">
        <pc:chgData name="Rebecca Ferro" userId="b73e31af-beff-4e0b-816b-4f52f86033fa" providerId="ADAL" clId="{289967FE-5446-45C1-9A3E-D59A76439FBD}" dt="2022-02-14T20:19:01.056" v="9" actId="313"/>
        <pc:sldMkLst>
          <pc:docMk/>
          <pc:sldMk cId="3381621019" sldId="631"/>
        </pc:sldMkLst>
        <pc:spChg chg="mod">
          <ac:chgData name="Rebecca Ferro" userId="b73e31af-beff-4e0b-816b-4f52f86033fa" providerId="ADAL" clId="{289967FE-5446-45C1-9A3E-D59A76439FBD}" dt="2022-02-14T20:19:01.056" v="9" actId="313"/>
          <ac:spMkLst>
            <pc:docMk/>
            <pc:sldMk cId="3381621019" sldId="631"/>
            <ac:spMk id="12" creationId="{4BFF16F6-6A21-48E0-B2DD-2045915D4362}"/>
          </ac:spMkLst>
        </pc:spChg>
      </pc:sldChg>
      <pc:sldChg chg="modSp">
        <pc:chgData name="Rebecca Ferro" userId="b73e31af-beff-4e0b-816b-4f52f86033fa" providerId="ADAL" clId="{289967FE-5446-45C1-9A3E-D59A76439FBD}" dt="2022-02-14T20:18:06.629" v="1" actId="20577"/>
        <pc:sldMkLst>
          <pc:docMk/>
          <pc:sldMk cId="1797375799" sldId="634"/>
        </pc:sldMkLst>
        <pc:spChg chg="mod">
          <ac:chgData name="Rebecca Ferro" userId="b73e31af-beff-4e0b-816b-4f52f86033fa" providerId="ADAL" clId="{289967FE-5446-45C1-9A3E-D59A76439FBD}" dt="2022-02-14T20:18:06.629" v="1" actId="20577"/>
          <ac:spMkLst>
            <pc:docMk/>
            <pc:sldMk cId="1797375799" sldId="634"/>
            <ac:spMk id="3" creationId="{30C281F6-297C-4C97-A92E-697DE7CE9015}"/>
          </ac:spMkLst>
        </pc:spChg>
      </pc:sldChg>
      <pc:sldChg chg="modSp">
        <pc:chgData name="Rebecca Ferro" userId="b73e31af-beff-4e0b-816b-4f52f86033fa" providerId="ADAL" clId="{289967FE-5446-45C1-9A3E-D59A76439FBD}" dt="2022-02-14T20:18:50.883" v="8" actId="20577"/>
        <pc:sldMkLst>
          <pc:docMk/>
          <pc:sldMk cId="2836597877" sldId="636"/>
        </pc:sldMkLst>
        <pc:spChg chg="mod">
          <ac:chgData name="Rebecca Ferro" userId="b73e31af-beff-4e0b-816b-4f52f86033fa" providerId="ADAL" clId="{289967FE-5446-45C1-9A3E-D59A76439FBD}" dt="2022-02-14T20:18:50.883" v="8" actId="20577"/>
          <ac:spMkLst>
            <pc:docMk/>
            <pc:sldMk cId="2836597877" sldId="636"/>
            <ac:spMk id="3" creationId="{221C0C21-08E4-4E4C-8665-8295C9726359}"/>
          </ac:spMkLst>
        </pc:spChg>
      </pc:sldChg>
      <pc:sldChg chg="modSp">
        <pc:chgData name="Rebecca Ferro" userId="b73e31af-beff-4e0b-816b-4f52f86033fa" providerId="ADAL" clId="{289967FE-5446-45C1-9A3E-D59A76439FBD}" dt="2022-02-14T20:19:14.791" v="11" actId="20577"/>
        <pc:sldMkLst>
          <pc:docMk/>
          <pc:sldMk cId="916480974" sldId="641"/>
        </pc:sldMkLst>
        <pc:spChg chg="mod">
          <ac:chgData name="Rebecca Ferro" userId="b73e31af-beff-4e0b-816b-4f52f86033fa" providerId="ADAL" clId="{289967FE-5446-45C1-9A3E-D59A76439FBD}" dt="2022-02-14T20:19:14.791" v="11" actId="20577"/>
          <ac:spMkLst>
            <pc:docMk/>
            <pc:sldMk cId="916480974" sldId="641"/>
            <ac:spMk id="3" creationId="{73EFE1FD-CAA2-4407-A5CD-F4211889C33A}"/>
          </ac:spMkLst>
        </pc:spChg>
      </pc:sldChg>
      <pc:sldChg chg="modSp">
        <pc:chgData name="Rebecca Ferro" userId="b73e31af-beff-4e0b-816b-4f52f86033fa" providerId="ADAL" clId="{289967FE-5446-45C1-9A3E-D59A76439FBD}" dt="2022-02-14T20:18:41.397" v="6" actId="20577"/>
        <pc:sldMkLst>
          <pc:docMk/>
          <pc:sldMk cId="1983685682" sldId="642"/>
        </pc:sldMkLst>
        <pc:spChg chg="mod">
          <ac:chgData name="Rebecca Ferro" userId="b73e31af-beff-4e0b-816b-4f52f86033fa" providerId="ADAL" clId="{289967FE-5446-45C1-9A3E-D59A76439FBD}" dt="2022-02-14T20:18:41.397" v="6" actId="20577"/>
          <ac:spMkLst>
            <pc:docMk/>
            <pc:sldMk cId="1983685682" sldId="642"/>
            <ac:spMk id="3" creationId="{256B2B36-D927-4931-83CD-D54AE0E985C1}"/>
          </ac:spMkLst>
        </pc:spChg>
      </pc:sldChg>
      <pc:sldChg chg="modSp">
        <pc:chgData name="Rebecca Ferro" userId="b73e31af-beff-4e0b-816b-4f52f86033fa" providerId="ADAL" clId="{289967FE-5446-45C1-9A3E-D59A76439FBD}" dt="2022-02-14T20:18:34.590" v="5" actId="20577"/>
        <pc:sldMkLst>
          <pc:docMk/>
          <pc:sldMk cId="2225705811" sldId="643"/>
        </pc:sldMkLst>
        <pc:spChg chg="mod">
          <ac:chgData name="Rebecca Ferro" userId="b73e31af-beff-4e0b-816b-4f52f86033fa" providerId="ADAL" clId="{289967FE-5446-45C1-9A3E-D59A76439FBD}" dt="2022-02-14T20:18:34.590" v="5" actId="20577"/>
          <ac:spMkLst>
            <pc:docMk/>
            <pc:sldMk cId="2225705811" sldId="643"/>
            <ac:spMk id="3" creationId="{7E20A7FA-0F0D-4211-BCEA-247003E2100B}"/>
          </ac:spMkLst>
        </pc:spChg>
      </pc:sldChg>
      <pc:sldChg chg="modSp">
        <pc:chgData name="Rebecca Ferro" userId="b73e31af-beff-4e0b-816b-4f52f86033fa" providerId="ADAL" clId="{289967FE-5446-45C1-9A3E-D59A76439FBD}" dt="2022-02-14T20:18:24.709" v="4" actId="20577"/>
        <pc:sldMkLst>
          <pc:docMk/>
          <pc:sldMk cId="225696428" sldId="644"/>
        </pc:sldMkLst>
        <pc:spChg chg="mod">
          <ac:chgData name="Rebecca Ferro" userId="b73e31af-beff-4e0b-816b-4f52f86033fa" providerId="ADAL" clId="{289967FE-5446-45C1-9A3E-D59A76439FBD}" dt="2022-02-14T20:18:24.709" v="4" actId="20577"/>
          <ac:spMkLst>
            <pc:docMk/>
            <pc:sldMk cId="225696428" sldId="644"/>
            <ac:spMk id="3" creationId="{D9228BAB-4AE5-4CED-BFD5-2706CB988917}"/>
          </ac:spMkLst>
        </pc:spChg>
      </pc:sldChg>
      <pc:sldChg chg="modSp">
        <pc:chgData name="Rebecca Ferro" userId="b73e31af-beff-4e0b-816b-4f52f86033fa" providerId="ADAL" clId="{289967FE-5446-45C1-9A3E-D59A76439FBD}" dt="2022-02-14T20:19:19.592" v="13" actId="20577"/>
        <pc:sldMkLst>
          <pc:docMk/>
          <pc:sldMk cId="3017525582" sldId="654"/>
        </pc:sldMkLst>
        <pc:spChg chg="mod">
          <ac:chgData name="Rebecca Ferro" userId="b73e31af-beff-4e0b-816b-4f52f86033fa" providerId="ADAL" clId="{289967FE-5446-45C1-9A3E-D59A76439FBD}" dt="2022-02-14T20:19:19.592" v="13" actId="20577"/>
          <ac:spMkLst>
            <pc:docMk/>
            <pc:sldMk cId="3017525582" sldId="654"/>
            <ac:spMk id="3" creationId="{221C0C21-08E4-4E4C-8665-8295C9726359}"/>
          </ac:spMkLst>
        </pc:spChg>
      </pc:sldChg>
      <pc:sldChg chg="modSp">
        <pc:chgData name="Rebecca Ferro" userId="b73e31af-beff-4e0b-816b-4f52f86033fa" providerId="ADAL" clId="{289967FE-5446-45C1-9A3E-D59A76439FBD}" dt="2022-02-14T20:19:49.651" v="16" actId="20577"/>
        <pc:sldMkLst>
          <pc:docMk/>
          <pc:sldMk cId="1276110133" sldId="656"/>
        </pc:sldMkLst>
        <pc:spChg chg="mod">
          <ac:chgData name="Rebecca Ferro" userId="b73e31af-beff-4e0b-816b-4f52f86033fa" providerId="ADAL" clId="{289967FE-5446-45C1-9A3E-D59A76439FBD}" dt="2022-02-14T20:19:49.651" v="16" actId="20577"/>
          <ac:spMkLst>
            <pc:docMk/>
            <pc:sldMk cId="1276110133" sldId="656"/>
            <ac:spMk id="3" creationId="{96F8FDB2-FFB2-45FC-BB72-3B35D1EA3966}"/>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CFEF2-7AF3-44AC-AA35-1BEE921F3FB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049BDAEE-3C14-4D79-AD79-81562B85402A}">
      <dgm:prSet phldrT="[Text]"/>
      <dgm:spPr>
        <a:solidFill>
          <a:srgbClr val="92D050"/>
        </a:solidFill>
      </dgm:spPr>
      <dgm:t>
        <a:bodyPr/>
        <a:lstStyle/>
        <a:p>
          <a:r>
            <a:rPr lang="en-US" dirty="0">
              <a:solidFill>
                <a:schemeClr val="tx1"/>
              </a:solidFill>
            </a:rPr>
            <a:t>Eating too slowly</a:t>
          </a:r>
        </a:p>
      </dgm:t>
    </dgm:pt>
    <dgm:pt modelId="{55B763AC-0CA1-46B1-8E05-9C913D0E1127}" type="parTrans" cxnId="{19C2FE80-667A-4795-BA5A-58628693C3AC}">
      <dgm:prSet/>
      <dgm:spPr/>
      <dgm:t>
        <a:bodyPr/>
        <a:lstStyle/>
        <a:p>
          <a:endParaRPr lang="en-US"/>
        </a:p>
      </dgm:t>
    </dgm:pt>
    <dgm:pt modelId="{713D0D43-E152-4978-B294-D6C0E5F2C548}" type="sibTrans" cxnId="{19C2FE80-667A-4795-BA5A-58628693C3AC}">
      <dgm:prSet/>
      <dgm:spPr/>
      <dgm:t>
        <a:bodyPr/>
        <a:lstStyle/>
        <a:p>
          <a:r>
            <a:rPr lang="en-US" dirty="0">
              <a:solidFill>
                <a:schemeClr val="tx1"/>
              </a:solidFill>
            </a:rPr>
            <a:t>Picky eating</a:t>
          </a:r>
        </a:p>
      </dgm:t>
    </dgm:pt>
    <dgm:pt modelId="{2856C6F3-BA32-473D-99CF-EDEB59B85F07}">
      <dgm:prSet phldrT="[Text]"/>
      <dgm:spPr>
        <a:solidFill>
          <a:schemeClr val="bg2">
            <a:lumMod val="60000"/>
            <a:lumOff val="40000"/>
          </a:schemeClr>
        </a:solidFill>
      </dgm:spPr>
      <dgm:t>
        <a:bodyPr/>
        <a:lstStyle/>
        <a:p>
          <a:r>
            <a:rPr lang="en-US" dirty="0">
              <a:solidFill>
                <a:schemeClr val="tx1"/>
              </a:solidFill>
            </a:rPr>
            <a:t>Eating too little</a:t>
          </a:r>
        </a:p>
      </dgm:t>
    </dgm:pt>
    <dgm:pt modelId="{0ED1688C-40BB-4BB7-ADE0-BA9E3170DF03}" type="parTrans" cxnId="{8D28275D-2C9A-4726-A99C-0D3C2D0E348B}">
      <dgm:prSet/>
      <dgm:spPr/>
      <dgm:t>
        <a:bodyPr/>
        <a:lstStyle/>
        <a:p>
          <a:endParaRPr lang="en-US"/>
        </a:p>
      </dgm:t>
    </dgm:pt>
    <dgm:pt modelId="{45FAD5B2-3C38-4320-A0B7-746CC5ACACF0}" type="sibTrans" cxnId="{8D28275D-2C9A-4726-A99C-0D3C2D0E348B}">
      <dgm:prSet/>
      <dgm:spPr>
        <a:solidFill>
          <a:srgbClr val="00B0F0"/>
        </a:solidFill>
      </dgm:spPr>
      <dgm:t>
        <a:bodyPr/>
        <a:lstStyle/>
        <a:p>
          <a:r>
            <a:rPr lang="en-US" dirty="0">
              <a:solidFill>
                <a:schemeClr val="tx1"/>
              </a:solidFill>
            </a:rPr>
            <a:t>Food avoidance</a:t>
          </a:r>
        </a:p>
      </dgm:t>
    </dgm:pt>
    <dgm:pt modelId="{A0AC4A13-9F9B-4EC3-81C0-78C6A26BBB18}" type="pres">
      <dgm:prSet presAssocID="{CBDCFEF2-7AF3-44AC-AA35-1BEE921F3FBF}" presName="Name0" presStyleCnt="0">
        <dgm:presLayoutVars>
          <dgm:chMax/>
          <dgm:chPref/>
          <dgm:dir/>
          <dgm:animLvl val="lvl"/>
        </dgm:presLayoutVars>
      </dgm:prSet>
      <dgm:spPr/>
    </dgm:pt>
    <dgm:pt modelId="{A341E133-6EB4-46C1-9901-0056D200AB01}" type="pres">
      <dgm:prSet presAssocID="{049BDAEE-3C14-4D79-AD79-81562B85402A}" presName="composite" presStyleCnt="0"/>
      <dgm:spPr/>
    </dgm:pt>
    <dgm:pt modelId="{6ADED4C8-F0EA-45F3-BE1A-786C11149DDF}" type="pres">
      <dgm:prSet presAssocID="{049BDAEE-3C14-4D79-AD79-81562B85402A}" presName="Parent1" presStyleLbl="node1" presStyleIdx="0" presStyleCnt="4" custScaleX="144699" custScaleY="145733" custLinFactNeighborX="46839" custLinFactNeighborY="12303">
        <dgm:presLayoutVars>
          <dgm:chMax val="1"/>
          <dgm:chPref val="1"/>
          <dgm:bulletEnabled val="1"/>
        </dgm:presLayoutVars>
      </dgm:prSet>
      <dgm:spPr/>
    </dgm:pt>
    <dgm:pt modelId="{7680D461-E57C-433A-BC94-9EDE0AF54835}" type="pres">
      <dgm:prSet presAssocID="{049BDAEE-3C14-4D79-AD79-81562B85402A}" presName="Childtext1" presStyleLbl="revTx" presStyleIdx="0" presStyleCnt="2">
        <dgm:presLayoutVars>
          <dgm:chMax val="0"/>
          <dgm:chPref val="0"/>
          <dgm:bulletEnabled val="1"/>
        </dgm:presLayoutVars>
      </dgm:prSet>
      <dgm:spPr/>
    </dgm:pt>
    <dgm:pt modelId="{364AB2CF-BCC7-4311-A37A-248FEE5D2FE8}" type="pres">
      <dgm:prSet presAssocID="{049BDAEE-3C14-4D79-AD79-81562B85402A}" presName="BalanceSpacing" presStyleCnt="0"/>
      <dgm:spPr/>
    </dgm:pt>
    <dgm:pt modelId="{144220D5-3CFC-41E3-8459-B23288529639}" type="pres">
      <dgm:prSet presAssocID="{049BDAEE-3C14-4D79-AD79-81562B85402A}" presName="BalanceSpacing1" presStyleCnt="0"/>
      <dgm:spPr/>
    </dgm:pt>
    <dgm:pt modelId="{3C8C3B15-874F-47D1-A771-92D74A25070C}" type="pres">
      <dgm:prSet presAssocID="{713D0D43-E152-4978-B294-D6C0E5F2C548}" presName="Accent1Text" presStyleLbl="node1" presStyleIdx="1" presStyleCnt="4" custScaleX="149649" custScaleY="157077"/>
      <dgm:spPr/>
    </dgm:pt>
    <dgm:pt modelId="{5B1ECC56-C1A2-43B9-9410-24F7CFC5F6A2}" type="pres">
      <dgm:prSet presAssocID="{713D0D43-E152-4978-B294-D6C0E5F2C548}" presName="spaceBetweenRectangles" presStyleCnt="0"/>
      <dgm:spPr/>
    </dgm:pt>
    <dgm:pt modelId="{8B31A1EE-025A-4E88-8C99-C949010ACDDD}" type="pres">
      <dgm:prSet presAssocID="{2856C6F3-BA32-473D-99CF-EDEB59B85F07}" presName="composite" presStyleCnt="0"/>
      <dgm:spPr/>
    </dgm:pt>
    <dgm:pt modelId="{D364A409-105F-49B8-9AA5-246916D2D9F2}" type="pres">
      <dgm:prSet presAssocID="{2856C6F3-BA32-473D-99CF-EDEB59B85F07}" presName="Parent1" presStyleLbl="node1" presStyleIdx="2" presStyleCnt="4" custScaleX="136481" custScaleY="126650" custLinFactNeighborX="24214" custLinFactNeighborY="-17287">
        <dgm:presLayoutVars>
          <dgm:chMax val="1"/>
          <dgm:chPref val="1"/>
          <dgm:bulletEnabled val="1"/>
        </dgm:presLayoutVars>
      </dgm:prSet>
      <dgm:spPr/>
    </dgm:pt>
    <dgm:pt modelId="{C9F4EAF8-EE81-4B6F-B680-94A954AF028B}" type="pres">
      <dgm:prSet presAssocID="{2856C6F3-BA32-473D-99CF-EDEB59B85F07}" presName="Childtext1" presStyleLbl="revTx" presStyleIdx="1" presStyleCnt="2">
        <dgm:presLayoutVars>
          <dgm:chMax val="0"/>
          <dgm:chPref val="0"/>
          <dgm:bulletEnabled val="1"/>
        </dgm:presLayoutVars>
      </dgm:prSet>
      <dgm:spPr/>
    </dgm:pt>
    <dgm:pt modelId="{9355C718-F559-4158-AD18-9F5596415B7B}" type="pres">
      <dgm:prSet presAssocID="{2856C6F3-BA32-473D-99CF-EDEB59B85F07}" presName="BalanceSpacing" presStyleCnt="0"/>
      <dgm:spPr/>
    </dgm:pt>
    <dgm:pt modelId="{2DD2E20C-0A59-4537-AFA8-6D7E909FD3AB}" type="pres">
      <dgm:prSet presAssocID="{2856C6F3-BA32-473D-99CF-EDEB59B85F07}" presName="BalanceSpacing1" presStyleCnt="0"/>
      <dgm:spPr/>
    </dgm:pt>
    <dgm:pt modelId="{0D0B47DE-5B2A-41DC-B3E1-71B135B22925}" type="pres">
      <dgm:prSet presAssocID="{45FAD5B2-3C38-4320-A0B7-746CC5ACACF0}" presName="Accent1Text" presStyleLbl="node1" presStyleIdx="3" presStyleCnt="4" custScaleX="144000" custScaleY="126309" custLinFactNeighborX="61465" custLinFactNeighborY="-25219"/>
      <dgm:spPr/>
    </dgm:pt>
  </dgm:ptLst>
  <dgm:cxnLst>
    <dgm:cxn modelId="{8D28275D-2C9A-4726-A99C-0D3C2D0E348B}" srcId="{CBDCFEF2-7AF3-44AC-AA35-1BEE921F3FBF}" destId="{2856C6F3-BA32-473D-99CF-EDEB59B85F07}" srcOrd="1" destOrd="0" parTransId="{0ED1688C-40BB-4BB7-ADE0-BA9E3170DF03}" sibTransId="{45FAD5B2-3C38-4320-A0B7-746CC5ACACF0}"/>
    <dgm:cxn modelId="{E61C3E69-33C1-41A9-805F-C324347EBAAF}" type="presOf" srcId="{049BDAEE-3C14-4D79-AD79-81562B85402A}" destId="{6ADED4C8-F0EA-45F3-BE1A-786C11149DDF}" srcOrd="0" destOrd="0" presId="urn:microsoft.com/office/officeart/2008/layout/AlternatingHexagons"/>
    <dgm:cxn modelId="{D96C8477-AB01-412D-B674-57EE793F50B2}" type="presOf" srcId="{2856C6F3-BA32-473D-99CF-EDEB59B85F07}" destId="{D364A409-105F-49B8-9AA5-246916D2D9F2}" srcOrd="0" destOrd="0" presId="urn:microsoft.com/office/officeart/2008/layout/AlternatingHexagons"/>
    <dgm:cxn modelId="{19C2FE80-667A-4795-BA5A-58628693C3AC}" srcId="{CBDCFEF2-7AF3-44AC-AA35-1BEE921F3FBF}" destId="{049BDAEE-3C14-4D79-AD79-81562B85402A}" srcOrd="0" destOrd="0" parTransId="{55B763AC-0CA1-46B1-8E05-9C913D0E1127}" sibTransId="{713D0D43-E152-4978-B294-D6C0E5F2C548}"/>
    <dgm:cxn modelId="{BD6F1791-CDBC-4AC6-A933-6026747443BA}" type="presOf" srcId="{713D0D43-E152-4978-B294-D6C0E5F2C548}" destId="{3C8C3B15-874F-47D1-A771-92D74A25070C}" srcOrd="0" destOrd="0" presId="urn:microsoft.com/office/officeart/2008/layout/AlternatingHexagons"/>
    <dgm:cxn modelId="{8E51A5A7-65E4-41BD-8B26-1AD5633CD126}" type="presOf" srcId="{CBDCFEF2-7AF3-44AC-AA35-1BEE921F3FBF}" destId="{A0AC4A13-9F9B-4EC3-81C0-78C6A26BBB18}" srcOrd="0" destOrd="0" presId="urn:microsoft.com/office/officeart/2008/layout/AlternatingHexagons"/>
    <dgm:cxn modelId="{0F5118CD-8F2A-4D9D-BE52-DD13B4CB3916}" type="presOf" srcId="{45FAD5B2-3C38-4320-A0B7-746CC5ACACF0}" destId="{0D0B47DE-5B2A-41DC-B3E1-71B135B22925}" srcOrd="0" destOrd="0" presId="urn:microsoft.com/office/officeart/2008/layout/AlternatingHexagons"/>
    <dgm:cxn modelId="{9DF914B6-2648-47F1-875F-C7E253175639}" type="presParOf" srcId="{A0AC4A13-9F9B-4EC3-81C0-78C6A26BBB18}" destId="{A341E133-6EB4-46C1-9901-0056D200AB01}" srcOrd="0" destOrd="0" presId="urn:microsoft.com/office/officeart/2008/layout/AlternatingHexagons"/>
    <dgm:cxn modelId="{B1A234A0-CFA4-44B1-98DA-C1401D14AC2E}" type="presParOf" srcId="{A341E133-6EB4-46C1-9901-0056D200AB01}" destId="{6ADED4C8-F0EA-45F3-BE1A-786C11149DDF}" srcOrd="0" destOrd="0" presId="urn:microsoft.com/office/officeart/2008/layout/AlternatingHexagons"/>
    <dgm:cxn modelId="{478E45C7-CA6E-48F8-8AD2-6EDDA4A1B9AB}" type="presParOf" srcId="{A341E133-6EB4-46C1-9901-0056D200AB01}" destId="{7680D461-E57C-433A-BC94-9EDE0AF54835}" srcOrd="1" destOrd="0" presId="urn:microsoft.com/office/officeart/2008/layout/AlternatingHexagons"/>
    <dgm:cxn modelId="{ACE1D659-B0C7-4917-9C72-BE8362EA1ACA}" type="presParOf" srcId="{A341E133-6EB4-46C1-9901-0056D200AB01}" destId="{364AB2CF-BCC7-4311-A37A-248FEE5D2FE8}" srcOrd="2" destOrd="0" presId="urn:microsoft.com/office/officeart/2008/layout/AlternatingHexagons"/>
    <dgm:cxn modelId="{2AD97269-20AA-4B82-9E13-9E96FE059D1C}" type="presParOf" srcId="{A341E133-6EB4-46C1-9901-0056D200AB01}" destId="{144220D5-3CFC-41E3-8459-B23288529639}" srcOrd="3" destOrd="0" presId="urn:microsoft.com/office/officeart/2008/layout/AlternatingHexagons"/>
    <dgm:cxn modelId="{F78A9691-0C85-4EBF-99F4-2199D52F6522}" type="presParOf" srcId="{A341E133-6EB4-46C1-9901-0056D200AB01}" destId="{3C8C3B15-874F-47D1-A771-92D74A25070C}" srcOrd="4" destOrd="0" presId="urn:microsoft.com/office/officeart/2008/layout/AlternatingHexagons"/>
    <dgm:cxn modelId="{7E28632B-DA8B-4783-952F-D06F8B28660D}" type="presParOf" srcId="{A0AC4A13-9F9B-4EC3-81C0-78C6A26BBB18}" destId="{5B1ECC56-C1A2-43B9-9410-24F7CFC5F6A2}" srcOrd="1" destOrd="0" presId="urn:microsoft.com/office/officeart/2008/layout/AlternatingHexagons"/>
    <dgm:cxn modelId="{7359AD27-A01E-42BC-892D-EB48227FEB63}" type="presParOf" srcId="{A0AC4A13-9F9B-4EC3-81C0-78C6A26BBB18}" destId="{8B31A1EE-025A-4E88-8C99-C949010ACDDD}" srcOrd="2" destOrd="0" presId="urn:microsoft.com/office/officeart/2008/layout/AlternatingHexagons"/>
    <dgm:cxn modelId="{FB91F03C-EC7F-4803-B814-4869C17519FA}" type="presParOf" srcId="{8B31A1EE-025A-4E88-8C99-C949010ACDDD}" destId="{D364A409-105F-49B8-9AA5-246916D2D9F2}" srcOrd="0" destOrd="0" presId="urn:microsoft.com/office/officeart/2008/layout/AlternatingHexagons"/>
    <dgm:cxn modelId="{C62463D4-2B18-4CDD-8DE3-80A6C9EFDB7F}" type="presParOf" srcId="{8B31A1EE-025A-4E88-8C99-C949010ACDDD}" destId="{C9F4EAF8-EE81-4B6F-B680-94A954AF028B}" srcOrd="1" destOrd="0" presId="urn:microsoft.com/office/officeart/2008/layout/AlternatingHexagons"/>
    <dgm:cxn modelId="{EF1C4E51-5659-4505-9EC3-DA96BEC1522B}" type="presParOf" srcId="{8B31A1EE-025A-4E88-8C99-C949010ACDDD}" destId="{9355C718-F559-4158-AD18-9F5596415B7B}" srcOrd="2" destOrd="0" presId="urn:microsoft.com/office/officeart/2008/layout/AlternatingHexagons"/>
    <dgm:cxn modelId="{449FDC18-6A54-4FE9-ACB3-E9A1EADD63C4}" type="presParOf" srcId="{8B31A1EE-025A-4E88-8C99-C949010ACDDD}" destId="{2DD2E20C-0A59-4537-AFA8-6D7E909FD3AB}" srcOrd="3" destOrd="0" presId="urn:microsoft.com/office/officeart/2008/layout/AlternatingHexagons"/>
    <dgm:cxn modelId="{BB1B19CC-58A7-4EE6-9263-A89FCF7DE590}" type="presParOf" srcId="{8B31A1EE-025A-4E88-8C99-C949010ACDDD}" destId="{0D0B47DE-5B2A-41DC-B3E1-71B135B2292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479D4-9F12-4C38-BDEA-F5E57A9D1E4B}" type="doc">
      <dgm:prSet loTypeId="urn:microsoft.com/office/officeart/2005/8/layout/venn1" loCatId="relationship" qsTypeId="urn:microsoft.com/office/officeart/2005/8/quickstyle/simple1" qsCatId="simple" csTypeId="urn:microsoft.com/office/officeart/2005/8/colors/accent1_2" csCatId="accent1" phldr="1"/>
      <dgm:spPr/>
    </dgm:pt>
    <dgm:pt modelId="{E639642A-6FEB-4A0A-90F4-9C420D4CD876}">
      <dgm:prSet phldrT="[Text]" custT="1"/>
      <dgm:spPr/>
      <dgm:t>
        <a:bodyPr/>
        <a:lstStyle/>
        <a:p>
          <a:r>
            <a:rPr lang="en-US" sz="2800" dirty="0"/>
            <a:t>Lack of Interest</a:t>
          </a:r>
        </a:p>
      </dgm:t>
    </dgm:pt>
    <dgm:pt modelId="{D99DE528-3091-4568-94BD-52D283E44DE2}" type="parTrans" cxnId="{86EF86D3-FE8F-46B1-B562-105B123500E3}">
      <dgm:prSet/>
      <dgm:spPr/>
      <dgm:t>
        <a:bodyPr/>
        <a:lstStyle/>
        <a:p>
          <a:endParaRPr lang="en-US"/>
        </a:p>
      </dgm:t>
    </dgm:pt>
    <dgm:pt modelId="{5AF91DA9-F502-43EE-AFC8-7BCC5630D374}" type="sibTrans" cxnId="{86EF86D3-FE8F-46B1-B562-105B123500E3}">
      <dgm:prSet/>
      <dgm:spPr/>
      <dgm:t>
        <a:bodyPr/>
        <a:lstStyle/>
        <a:p>
          <a:endParaRPr lang="en-US"/>
        </a:p>
      </dgm:t>
    </dgm:pt>
    <dgm:pt modelId="{0E650912-CDEB-479F-8663-B8E9EC3B8696}">
      <dgm:prSet phldrT="[Text]"/>
      <dgm:spPr>
        <a:solidFill>
          <a:schemeClr val="bg2">
            <a:lumMod val="60000"/>
            <a:lumOff val="40000"/>
            <a:alpha val="50000"/>
          </a:schemeClr>
        </a:solidFill>
      </dgm:spPr>
      <dgm:t>
        <a:bodyPr/>
        <a:lstStyle/>
        <a:p>
          <a:r>
            <a:rPr lang="en-US" dirty="0"/>
            <a:t>Fear of Aversive Consequences </a:t>
          </a:r>
        </a:p>
      </dgm:t>
    </dgm:pt>
    <dgm:pt modelId="{123F9145-9C31-449A-91C2-D8D3C868DDD7}" type="parTrans" cxnId="{10F27D5E-7A97-4AE7-A217-747475B74A2F}">
      <dgm:prSet/>
      <dgm:spPr/>
      <dgm:t>
        <a:bodyPr/>
        <a:lstStyle/>
        <a:p>
          <a:endParaRPr lang="en-US"/>
        </a:p>
      </dgm:t>
    </dgm:pt>
    <dgm:pt modelId="{44AFBBBA-4CBE-408D-BDAB-CEED8F40B6DE}" type="sibTrans" cxnId="{10F27D5E-7A97-4AE7-A217-747475B74A2F}">
      <dgm:prSet/>
      <dgm:spPr/>
      <dgm:t>
        <a:bodyPr/>
        <a:lstStyle/>
        <a:p>
          <a:endParaRPr lang="en-US"/>
        </a:p>
      </dgm:t>
    </dgm:pt>
    <dgm:pt modelId="{BB1EB51E-28EC-40EA-A0B4-D92EDEAB031E}">
      <dgm:prSet phldrT="[Text]"/>
      <dgm:spPr>
        <a:solidFill>
          <a:schemeClr val="accent6">
            <a:lumMod val="75000"/>
            <a:alpha val="50000"/>
          </a:schemeClr>
        </a:solidFill>
      </dgm:spPr>
      <dgm:t>
        <a:bodyPr/>
        <a:lstStyle/>
        <a:p>
          <a:r>
            <a:rPr lang="en-US" baseline="0" dirty="0"/>
            <a:t>Food Selectivity &amp; Sensory Sensitivity</a:t>
          </a:r>
        </a:p>
      </dgm:t>
    </dgm:pt>
    <dgm:pt modelId="{3A3C4371-19CF-4586-A144-C64C40DE5CD5}" type="parTrans" cxnId="{34E75CAB-6445-48B4-BDC2-3C0A25516003}">
      <dgm:prSet/>
      <dgm:spPr/>
      <dgm:t>
        <a:bodyPr/>
        <a:lstStyle/>
        <a:p>
          <a:endParaRPr lang="en-US"/>
        </a:p>
      </dgm:t>
    </dgm:pt>
    <dgm:pt modelId="{1093435C-B37B-43CC-94DF-32789364E19E}" type="sibTrans" cxnId="{34E75CAB-6445-48B4-BDC2-3C0A25516003}">
      <dgm:prSet/>
      <dgm:spPr/>
      <dgm:t>
        <a:bodyPr/>
        <a:lstStyle/>
        <a:p>
          <a:endParaRPr lang="en-US"/>
        </a:p>
      </dgm:t>
    </dgm:pt>
    <dgm:pt modelId="{5B16C3D7-9B81-4B19-84C2-F6AAC5883294}" type="pres">
      <dgm:prSet presAssocID="{591479D4-9F12-4C38-BDEA-F5E57A9D1E4B}" presName="compositeShape" presStyleCnt="0">
        <dgm:presLayoutVars>
          <dgm:chMax val="7"/>
          <dgm:dir/>
          <dgm:resizeHandles val="exact"/>
        </dgm:presLayoutVars>
      </dgm:prSet>
      <dgm:spPr/>
    </dgm:pt>
    <dgm:pt modelId="{34445ABE-0499-4850-B2CB-183E27C8A3C0}" type="pres">
      <dgm:prSet presAssocID="{E639642A-6FEB-4A0A-90F4-9C420D4CD876}" presName="circ1" presStyleLbl="vennNode1" presStyleIdx="0" presStyleCnt="3"/>
      <dgm:spPr/>
    </dgm:pt>
    <dgm:pt modelId="{5367705F-18DC-4A1E-80F1-ECD69EE4202D}" type="pres">
      <dgm:prSet presAssocID="{E639642A-6FEB-4A0A-90F4-9C420D4CD876}" presName="circ1Tx" presStyleLbl="revTx" presStyleIdx="0" presStyleCnt="0">
        <dgm:presLayoutVars>
          <dgm:chMax val="0"/>
          <dgm:chPref val="0"/>
          <dgm:bulletEnabled val="1"/>
        </dgm:presLayoutVars>
      </dgm:prSet>
      <dgm:spPr/>
    </dgm:pt>
    <dgm:pt modelId="{B62AA8A5-507D-4741-9040-DD1731E86A86}" type="pres">
      <dgm:prSet presAssocID="{0E650912-CDEB-479F-8663-B8E9EC3B8696}" presName="circ2" presStyleLbl="vennNode1" presStyleIdx="1" presStyleCnt="3" custScaleX="101415"/>
      <dgm:spPr/>
    </dgm:pt>
    <dgm:pt modelId="{6D478822-0646-4184-9764-D308F52BE7DB}" type="pres">
      <dgm:prSet presAssocID="{0E650912-CDEB-479F-8663-B8E9EC3B8696}" presName="circ2Tx" presStyleLbl="revTx" presStyleIdx="0" presStyleCnt="0">
        <dgm:presLayoutVars>
          <dgm:chMax val="0"/>
          <dgm:chPref val="0"/>
          <dgm:bulletEnabled val="1"/>
        </dgm:presLayoutVars>
      </dgm:prSet>
      <dgm:spPr/>
    </dgm:pt>
    <dgm:pt modelId="{2D003784-D466-4234-97FF-5CCF80E4EF41}" type="pres">
      <dgm:prSet presAssocID="{BB1EB51E-28EC-40EA-A0B4-D92EDEAB031E}" presName="circ3" presStyleLbl="vennNode1" presStyleIdx="2" presStyleCnt="3"/>
      <dgm:spPr/>
    </dgm:pt>
    <dgm:pt modelId="{39B92C31-DD40-4FF1-A7E3-F32833D5E731}" type="pres">
      <dgm:prSet presAssocID="{BB1EB51E-28EC-40EA-A0B4-D92EDEAB031E}" presName="circ3Tx" presStyleLbl="revTx" presStyleIdx="0" presStyleCnt="0">
        <dgm:presLayoutVars>
          <dgm:chMax val="0"/>
          <dgm:chPref val="0"/>
          <dgm:bulletEnabled val="1"/>
        </dgm:presLayoutVars>
      </dgm:prSet>
      <dgm:spPr/>
    </dgm:pt>
  </dgm:ptLst>
  <dgm:cxnLst>
    <dgm:cxn modelId="{3A0DB317-CB7F-43C7-8FA2-B469710EE263}" type="presOf" srcId="{0E650912-CDEB-479F-8663-B8E9EC3B8696}" destId="{6D478822-0646-4184-9764-D308F52BE7DB}" srcOrd="1" destOrd="0" presId="urn:microsoft.com/office/officeart/2005/8/layout/venn1"/>
    <dgm:cxn modelId="{025CF61F-76C3-43AD-A20D-18C4A845F83B}" type="presOf" srcId="{0E650912-CDEB-479F-8663-B8E9EC3B8696}" destId="{B62AA8A5-507D-4741-9040-DD1731E86A86}" srcOrd="0" destOrd="0" presId="urn:microsoft.com/office/officeart/2005/8/layout/venn1"/>
    <dgm:cxn modelId="{6E9C7C20-FAEC-4D92-A0FF-F21A41C7DE22}" type="presOf" srcId="{E639642A-6FEB-4A0A-90F4-9C420D4CD876}" destId="{34445ABE-0499-4850-B2CB-183E27C8A3C0}" srcOrd="0" destOrd="0" presId="urn:microsoft.com/office/officeart/2005/8/layout/venn1"/>
    <dgm:cxn modelId="{10F27D5E-7A97-4AE7-A217-747475B74A2F}" srcId="{591479D4-9F12-4C38-BDEA-F5E57A9D1E4B}" destId="{0E650912-CDEB-479F-8663-B8E9EC3B8696}" srcOrd="1" destOrd="0" parTransId="{123F9145-9C31-449A-91C2-D8D3C868DDD7}" sibTransId="{44AFBBBA-4CBE-408D-BDAB-CEED8F40B6DE}"/>
    <dgm:cxn modelId="{B2A38549-FDFA-4463-820B-AAC321D84C47}" type="presOf" srcId="{BB1EB51E-28EC-40EA-A0B4-D92EDEAB031E}" destId="{2D003784-D466-4234-97FF-5CCF80E4EF41}" srcOrd="0" destOrd="0" presId="urn:microsoft.com/office/officeart/2005/8/layout/venn1"/>
    <dgm:cxn modelId="{F0D00985-9F0F-489C-BDA0-406D1C5E2E88}" type="presOf" srcId="{BB1EB51E-28EC-40EA-A0B4-D92EDEAB031E}" destId="{39B92C31-DD40-4FF1-A7E3-F32833D5E731}" srcOrd="1" destOrd="0" presId="urn:microsoft.com/office/officeart/2005/8/layout/venn1"/>
    <dgm:cxn modelId="{537C8188-707B-4AA3-B61B-A9C35B6A59F6}" type="presOf" srcId="{E639642A-6FEB-4A0A-90F4-9C420D4CD876}" destId="{5367705F-18DC-4A1E-80F1-ECD69EE4202D}" srcOrd="1" destOrd="0" presId="urn:microsoft.com/office/officeart/2005/8/layout/venn1"/>
    <dgm:cxn modelId="{F50FABA3-FFB9-4665-938F-E5BCF4E12F91}" type="presOf" srcId="{591479D4-9F12-4C38-BDEA-F5E57A9D1E4B}" destId="{5B16C3D7-9B81-4B19-84C2-F6AAC5883294}" srcOrd="0" destOrd="0" presId="urn:microsoft.com/office/officeart/2005/8/layout/venn1"/>
    <dgm:cxn modelId="{34E75CAB-6445-48B4-BDC2-3C0A25516003}" srcId="{591479D4-9F12-4C38-BDEA-F5E57A9D1E4B}" destId="{BB1EB51E-28EC-40EA-A0B4-D92EDEAB031E}" srcOrd="2" destOrd="0" parTransId="{3A3C4371-19CF-4586-A144-C64C40DE5CD5}" sibTransId="{1093435C-B37B-43CC-94DF-32789364E19E}"/>
    <dgm:cxn modelId="{86EF86D3-FE8F-46B1-B562-105B123500E3}" srcId="{591479D4-9F12-4C38-BDEA-F5E57A9D1E4B}" destId="{E639642A-6FEB-4A0A-90F4-9C420D4CD876}" srcOrd="0" destOrd="0" parTransId="{D99DE528-3091-4568-94BD-52D283E44DE2}" sibTransId="{5AF91DA9-F502-43EE-AFC8-7BCC5630D374}"/>
    <dgm:cxn modelId="{12E39CC9-514F-4712-8B4A-61AE490DD3FB}" type="presParOf" srcId="{5B16C3D7-9B81-4B19-84C2-F6AAC5883294}" destId="{34445ABE-0499-4850-B2CB-183E27C8A3C0}" srcOrd="0" destOrd="0" presId="urn:microsoft.com/office/officeart/2005/8/layout/venn1"/>
    <dgm:cxn modelId="{C2BA749F-660C-4609-8543-C274754AF1D9}" type="presParOf" srcId="{5B16C3D7-9B81-4B19-84C2-F6AAC5883294}" destId="{5367705F-18DC-4A1E-80F1-ECD69EE4202D}" srcOrd="1" destOrd="0" presId="urn:microsoft.com/office/officeart/2005/8/layout/venn1"/>
    <dgm:cxn modelId="{C2B9FEF7-7164-497C-A10B-D75EB448DE2B}" type="presParOf" srcId="{5B16C3D7-9B81-4B19-84C2-F6AAC5883294}" destId="{B62AA8A5-507D-4741-9040-DD1731E86A86}" srcOrd="2" destOrd="0" presId="urn:microsoft.com/office/officeart/2005/8/layout/venn1"/>
    <dgm:cxn modelId="{A709C1AE-7378-43A0-A8F5-178367911B5E}" type="presParOf" srcId="{5B16C3D7-9B81-4B19-84C2-F6AAC5883294}" destId="{6D478822-0646-4184-9764-D308F52BE7DB}" srcOrd="3" destOrd="0" presId="urn:microsoft.com/office/officeart/2005/8/layout/venn1"/>
    <dgm:cxn modelId="{6EE48503-1764-48B2-8418-FFD0FB090BE8}" type="presParOf" srcId="{5B16C3D7-9B81-4B19-84C2-F6AAC5883294}" destId="{2D003784-D466-4234-97FF-5CCF80E4EF41}" srcOrd="4" destOrd="0" presId="urn:microsoft.com/office/officeart/2005/8/layout/venn1"/>
    <dgm:cxn modelId="{C016DFFC-63E1-4552-9207-5C041748F6D9}" type="presParOf" srcId="{5B16C3D7-9B81-4B19-84C2-F6AAC5883294}" destId="{39B92C31-DD40-4FF1-A7E3-F32833D5E73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AE8AEC-E7F7-41DE-9C53-E830A713E519}"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F1680562-B987-4A8F-9FFC-18CF649BD297}">
      <dgm:prSet/>
      <dgm:spPr/>
      <dgm:t>
        <a:bodyPr/>
        <a:lstStyle/>
        <a:p>
          <a:r>
            <a:rPr lang="en-US" dirty="0"/>
            <a:t>Weight</a:t>
          </a:r>
        </a:p>
      </dgm:t>
    </dgm:pt>
    <dgm:pt modelId="{AC6D1BBC-DB35-442A-AE2F-AE792F304651}" type="parTrans" cxnId="{A6CCE39B-BD12-41DC-AAA1-EE7D63D092B4}">
      <dgm:prSet/>
      <dgm:spPr/>
      <dgm:t>
        <a:bodyPr/>
        <a:lstStyle/>
        <a:p>
          <a:endParaRPr lang="en-US"/>
        </a:p>
      </dgm:t>
    </dgm:pt>
    <dgm:pt modelId="{475A5890-821A-4E04-9453-BCA1A78A3C37}" type="sibTrans" cxnId="{A6CCE39B-BD12-41DC-AAA1-EE7D63D092B4}">
      <dgm:prSet/>
      <dgm:spPr/>
      <dgm:t>
        <a:bodyPr/>
        <a:lstStyle/>
        <a:p>
          <a:endParaRPr lang="en-US"/>
        </a:p>
      </dgm:t>
    </dgm:pt>
    <dgm:pt modelId="{120377AC-9B4D-4A30-AC4C-04304A66B4FE}">
      <dgm:prSet/>
      <dgm:spPr/>
      <dgm:t>
        <a:bodyPr/>
        <a:lstStyle/>
        <a:p>
          <a:r>
            <a:rPr lang="en-US" dirty="0"/>
            <a:t>Shape</a:t>
          </a:r>
        </a:p>
      </dgm:t>
    </dgm:pt>
    <dgm:pt modelId="{8858BEE2-2412-4450-A27F-A22FC40EE567}" type="parTrans" cxnId="{E2964541-FACD-486E-9BF2-346265BB6154}">
      <dgm:prSet/>
      <dgm:spPr/>
      <dgm:t>
        <a:bodyPr/>
        <a:lstStyle/>
        <a:p>
          <a:endParaRPr lang="en-US"/>
        </a:p>
      </dgm:t>
    </dgm:pt>
    <dgm:pt modelId="{A7800FD3-3F1A-46CE-A6E5-C5CD8B0DFC75}" type="sibTrans" cxnId="{E2964541-FACD-486E-9BF2-346265BB6154}">
      <dgm:prSet/>
      <dgm:spPr/>
      <dgm:t>
        <a:bodyPr/>
        <a:lstStyle/>
        <a:p>
          <a:endParaRPr lang="en-US"/>
        </a:p>
      </dgm:t>
    </dgm:pt>
    <dgm:pt modelId="{FB331A9C-B7C5-43B6-A252-903D7B4F5897}" type="pres">
      <dgm:prSet presAssocID="{42AE8AEC-E7F7-41DE-9C53-E830A713E519}" presName="root" presStyleCnt="0">
        <dgm:presLayoutVars>
          <dgm:dir/>
          <dgm:resizeHandles val="exact"/>
        </dgm:presLayoutVars>
      </dgm:prSet>
      <dgm:spPr/>
    </dgm:pt>
    <dgm:pt modelId="{91EE0DBD-88E6-4E70-9457-FE83C18F3D31}" type="pres">
      <dgm:prSet presAssocID="{F1680562-B987-4A8F-9FFC-18CF649BD297}" presName="compNode" presStyleCnt="0"/>
      <dgm:spPr/>
    </dgm:pt>
    <dgm:pt modelId="{C85E5208-5609-4CC7-AD9B-81F0A4D6D285}" type="pres">
      <dgm:prSet presAssocID="{F1680562-B987-4A8F-9FFC-18CF649BD29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
        </a:ext>
      </dgm:extLst>
    </dgm:pt>
    <dgm:pt modelId="{C88BD60C-83F0-4D65-B681-98A9C697B1A7}" type="pres">
      <dgm:prSet presAssocID="{F1680562-B987-4A8F-9FFC-18CF649BD297}" presName="spaceRect" presStyleCnt="0"/>
      <dgm:spPr/>
    </dgm:pt>
    <dgm:pt modelId="{F0E26508-9CF2-4E9C-A7D2-AA46775895CE}" type="pres">
      <dgm:prSet presAssocID="{F1680562-B987-4A8F-9FFC-18CF649BD297}" presName="textRect" presStyleLbl="revTx" presStyleIdx="0" presStyleCnt="2">
        <dgm:presLayoutVars>
          <dgm:chMax val="1"/>
          <dgm:chPref val="1"/>
        </dgm:presLayoutVars>
      </dgm:prSet>
      <dgm:spPr/>
    </dgm:pt>
    <dgm:pt modelId="{9CADEA1F-0687-4A9F-BED4-2EFE73511124}" type="pres">
      <dgm:prSet presAssocID="{475A5890-821A-4E04-9453-BCA1A78A3C37}" presName="sibTrans" presStyleCnt="0"/>
      <dgm:spPr/>
    </dgm:pt>
    <dgm:pt modelId="{BA7DACDC-B79B-4017-AF87-3B7C363C6B39}" type="pres">
      <dgm:prSet presAssocID="{120377AC-9B4D-4A30-AC4C-04304A66B4FE}" presName="compNode" presStyleCnt="0"/>
      <dgm:spPr/>
    </dgm:pt>
    <dgm:pt modelId="{D7049FEC-8C46-4158-B361-25E898243E74}" type="pres">
      <dgm:prSet presAssocID="{120377AC-9B4D-4A30-AC4C-04304A66B4FE}" presName="iconRect" presStyleLbl="node1" presStyleIdx="1" presStyleCnt="2" custLinFactNeighborX="4896" custLinFactNeighborY="921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accent1"/>
          </a:solidFill>
        </a:ln>
      </dgm:spPr>
      <dgm:extLst>
        <a:ext uri="{E40237B7-FDA0-4F09-8148-C483321AD2D9}">
          <dgm14:cNvPr xmlns:dgm14="http://schemas.microsoft.com/office/drawing/2010/diagram" id="0" name="" descr="Heart"/>
        </a:ext>
      </dgm:extLst>
    </dgm:pt>
    <dgm:pt modelId="{AA03ED47-B580-4507-B1D2-DA96077FF3DA}" type="pres">
      <dgm:prSet presAssocID="{120377AC-9B4D-4A30-AC4C-04304A66B4FE}" presName="spaceRect" presStyleCnt="0"/>
      <dgm:spPr/>
    </dgm:pt>
    <dgm:pt modelId="{B6AE611C-41A1-4F19-9D4D-56BDA3DE7A3D}" type="pres">
      <dgm:prSet presAssocID="{120377AC-9B4D-4A30-AC4C-04304A66B4FE}" presName="textRect" presStyleLbl="revTx" presStyleIdx="1" presStyleCnt="2">
        <dgm:presLayoutVars>
          <dgm:chMax val="1"/>
          <dgm:chPref val="1"/>
        </dgm:presLayoutVars>
      </dgm:prSet>
      <dgm:spPr/>
    </dgm:pt>
  </dgm:ptLst>
  <dgm:cxnLst>
    <dgm:cxn modelId="{2E3CE61D-9FE0-49FA-A462-8E39038B4DDC}" type="presOf" srcId="{F1680562-B987-4A8F-9FFC-18CF649BD297}" destId="{F0E26508-9CF2-4E9C-A7D2-AA46775895CE}" srcOrd="0" destOrd="0" presId="urn:microsoft.com/office/officeart/2018/2/layout/IconLabelList"/>
    <dgm:cxn modelId="{FEC4FC33-DE0E-42D1-AAC9-3F3CCD27F066}" type="presOf" srcId="{42AE8AEC-E7F7-41DE-9C53-E830A713E519}" destId="{FB331A9C-B7C5-43B6-A252-903D7B4F5897}" srcOrd="0" destOrd="0" presId="urn:microsoft.com/office/officeart/2018/2/layout/IconLabelList"/>
    <dgm:cxn modelId="{E2964541-FACD-486E-9BF2-346265BB6154}" srcId="{42AE8AEC-E7F7-41DE-9C53-E830A713E519}" destId="{120377AC-9B4D-4A30-AC4C-04304A66B4FE}" srcOrd="1" destOrd="0" parTransId="{8858BEE2-2412-4450-A27F-A22FC40EE567}" sibTransId="{A7800FD3-3F1A-46CE-A6E5-C5CD8B0DFC75}"/>
    <dgm:cxn modelId="{A5F0FB6D-B6D3-42C0-B86E-3BA0FA9C0315}" type="presOf" srcId="{120377AC-9B4D-4A30-AC4C-04304A66B4FE}" destId="{B6AE611C-41A1-4F19-9D4D-56BDA3DE7A3D}" srcOrd="0" destOrd="0" presId="urn:microsoft.com/office/officeart/2018/2/layout/IconLabelList"/>
    <dgm:cxn modelId="{A6CCE39B-BD12-41DC-AAA1-EE7D63D092B4}" srcId="{42AE8AEC-E7F7-41DE-9C53-E830A713E519}" destId="{F1680562-B987-4A8F-9FFC-18CF649BD297}" srcOrd="0" destOrd="0" parTransId="{AC6D1BBC-DB35-442A-AE2F-AE792F304651}" sibTransId="{475A5890-821A-4E04-9453-BCA1A78A3C37}"/>
    <dgm:cxn modelId="{48F7E3D1-D982-437F-9A2F-A16F279E9826}" type="presParOf" srcId="{FB331A9C-B7C5-43B6-A252-903D7B4F5897}" destId="{91EE0DBD-88E6-4E70-9457-FE83C18F3D31}" srcOrd="0" destOrd="0" presId="urn:microsoft.com/office/officeart/2018/2/layout/IconLabelList"/>
    <dgm:cxn modelId="{F0BA3535-9FFC-420E-A29B-D6C754364086}" type="presParOf" srcId="{91EE0DBD-88E6-4E70-9457-FE83C18F3D31}" destId="{C85E5208-5609-4CC7-AD9B-81F0A4D6D285}" srcOrd="0" destOrd="0" presId="urn:microsoft.com/office/officeart/2018/2/layout/IconLabelList"/>
    <dgm:cxn modelId="{9B3B9A95-3BE8-49DC-B160-1EE4C5B727F9}" type="presParOf" srcId="{91EE0DBD-88E6-4E70-9457-FE83C18F3D31}" destId="{C88BD60C-83F0-4D65-B681-98A9C697B1A7}" srcOrd="1" destOrd="0" presId="urn:microsoft.com/office/officeart/2018/2/layout/IconLabelList"/>
    <dgm:cxn modelId="{B0B3DA90-5094-43DF-B573-C02FB4DB4DA0}" type="presParOf" srcId="{91EE0DBD-88E6-4E70-9457-FE83C18F3D31}" destId="{F0E26508-9CF2-4E9C-A7D2-AA46775895CE}" srcOrd="2" destOrd="0" presId="urn:microsoft.com/office/officeart/2018/2/layout/IconLabelList"/>
    <dgm:cxn modelId="{F59A1E0D-1217-4126-B90B-AD81C6EFF74F}" type="presParOf" srcId="{FB331A9C-B7C5-43B6-A252-903D7B4F5897}" destId="{9CADEA1F-0687-4A9F-BED4-2EFE73511124}" srcOrd="1" destOrd="0" presId="urn:microsoft.com/office/officeart/2018/2/layout/IconLabelList"/>
    <dgm:cxn modelId="{256A15A3-39AE-4EC4-B182-077F0CEEB88F}" type="presParOf" srcId="{FB331A9C-B7C5-43B6-A252-903D7B4F5897}" destId="{BA7DACDC-B79B-4017-AF87-3B7C363C6B39}" srcOrd="2" destOrd="0" presId="urn:microsoft.com/office/officeart/2018/2/layout/IconLabelList"/>
    <dgm:cxn modelId="{3B11B9DE-6500-4399-83A6-E58D3F0CB4EA}" type="presParOf" srcId="{BA7DACDC-B79B-4017-AF87-3B7C363C6B39}" destId="{D7049FEC-8C46-4158-B361-25E898243E74}" srcOrd="0" destOrd="0" presId="urn:microsoft.com/office/officeart/2018/2/layout/IconLabelList"/>
    <dgm:cxn modelId="{770BBE54-2538-4CC0-A89B-C47ADEAFF94D}" type="presParOf" srcId="{BA7DACDC-B79B-4017-AF87-3B7C363C6B39}" destId="{AA03ED47-B580-4507-B1D2-DA96077FF3DA}" srcOrd="1" destOrd="0" presId="urn:microsoft.com/office/officeart/2018/2/layout/IconLabelList"/>
    <dgm:cxn modelId="{2DA06C64-BD63-4EA2-BEA5-2A542873F223}" type="presParOf" srcId="{BA7DACDC-B79B-4017-AF87-3B7C363C6B39}" destId="{B6AE611C-41A1-4F19-9D4D-56BDA3DE7A3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ED4C8-F0EA-45F3-BE1A-786C11149DDF}">
      <dsp:nvSpPr>
        <dsp:cNvPr id="0" name=""/>
        <dsp:cNvSpPr/>
      </dsp:nvSpPr>
      <dsp:spPr>
        <a:xfrm rot="5400000">
          <a:off x="1900414" y="612785"/>
          <a:ext cx="1627762" cy="1406105"/>
        </a:xfrm>
        <a:prstGeom prst="hexagon">
          <a:avLst>
            <a:gd name="adj" fmla="val 25000"/>
            <a:gd name="vf" fmla="val 115470"/>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Eating too slowly</a:t>
          </a:r>
        </a:p>
      </dsp:txBody>
      <dsp:txXfrm rot="-5400000">
        <a:off x="2229637" y="754779"/>
        <a:ext cx="969315" cy="1122118"/>
      </dsp:txXfrm>
    </dsp:sp>
    <dsp:sp modelId="{7680D461-E57C-433A-BC94-9EDE0AF54835}">
      <dsp:nvSpPr>
        <dsp:cNvPr id="0" name=""/>
        <dsp:cNvSpPr/>
      </dsp:nvSpPr>
      <dsp:spPr>
        <a:xfrm>
          <a:off x="2774500" y="843335"/>
          <a:ext cx="1246514" cy="670169"/>
        </a:xfrm>
        <a:prstGeom prst="rect">
          <a:avLst/>
        </a:prstGeom>
        <a:noFill/>
        <a:ln>
          <a:noFill/>
        </a:ln>
        <a:effectLst/>
      </dsp:spPr>
      <dsp:style>
        <a:lnRef idx="0">
          <a:scrgbClr r="0" g="0" b="0"/>
        </a:lnRef>
        <a:fillRef idx="0">
          <a:scrgbClr r="0" g="0" b="0"/>
        </a:fillRef>
        <a:effectRef idx="0">
          <a:scrgbClr r="0" g="0" b="0"/>
        </a:effectRef>
        <a:fontRef idx="minor"/>
      </dsp:style>
    </dsp:sp>
    <dsp:sp modelId="{3C8C3B15-874F-47D1-A771-92D74A25070C}">
      <dsp:nvSpPr>
        <dsp:cNvPr id="0" name=""/>
        <dsp:cNvSpPr/>
      </dsp:nvSpPr>
      <dsp:spPr>
        <a:xfrm rot="5400000">
          <a:off x="332420" y="451316"/>
          <a:ext cx="1754469" cy="1454207"/>
        </a:xfrm>
        <a:prstGeom prst="hexagon">
          <a:avLst>
            <a:gd name="adj" fmla="val 25000"/>
            <a:gd name="vf" fmla="val 1154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Picky eating</a:t>
          </a:r>
        </a:p>
      </dsp:txBody>
      <dsp:txXfrm rot="-5400000">
        <a:off x="704179" y="568575"/>
        <a:ext cx="1010951" cy="1219689"/>
      </dsp:txXfrm>
    </dsp:sp>
    <dsp:sp modelId="{D364A409-105F-49B8-9AA5-246916D2D9F2}">
      <dsp:nvSpPr>
        <dsp:cNvPr id="0" name=""/>
        <dsp:cNvSpPr/>
      </dsp:nvSpPr>
      <dsp:spPr>
        <a:xfrm rot="5400000">
          <a:off x="1260377" y="1737869"/>
          <a:ext cx="1414615" cy="1326247"/>
        </a:xfrm>
        <a:prstGeom prst="hexagon">
          <a:avLst>
            <a:gd name="adj" fmla="val 25000"/>
            <a:gd name="vf" fmla="val 115470"/>
          </a:avLst>
        </a:prstGeom>
        <a:solidFill>
          <a:schemeClr val="bg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Eating too little</a:t>
          </a:r>
        </a:p>
      </dsp:txBody>
      <dsp:txXfrm rot="-5400000">
        <a:off x="1518698" y="1922090"/>
        <a:ext cx="897973" cy="957805"/>
      </dsp:txXfrm>
    </dsp:sp>
    <dsp:sp modelId="{C9F4EAF8-EE81-4B6F-B680-94A954AF028B}">
      <dsp:nvSpPr>
        <dsp:cNvPr id="0" name=""/>
        <dsp:cNvSpPr/>
      </dsp:nvSpPr>
      <dsp:spPr>
        <a:xfrm>
          <a:off x="0" y="2258995"/>
          <a:ext cx="1206304" cy="670169"/>
        </a:xfrm>
        <a:prstGeom prst="rect">
          <a:avLst/>
        </a:prstGeom>
        <a:noFill/>
        <a:ln>
          <a:noFill/>
        </a:ln>
        <a:effectLst/>
      </dsp:spPr>
      <dsp:style>
        <a:lnRef idx="0">
          <a:scrgbClr r="0" g="0" b="0"/>
        </a:lnRef>
        <a:fillRef idx="0">
          <a:scrgbClr r="0" g="0" b="0"/>
        </a:fillRef>
        <a:effectRef idx="0">
          <a:scrgbClr r="0" g="0" b="0"/>
        </a:effectRef>
        <a:fontRef idx="minor"/>
      </dsp:style>
    </dsp:sp>
    <dsp:sp modelId="{0D0B47DE-5B2A-41DC-B3E1-71B135B22925}">
      <dsp:nvSpPr>
        <dsp:cNvPr id="0" name=""/>
        <dsp:cNvSpPr/>
      </dsp:nvSpPr>
      <dsp:spPr>
        <a:xfrm rot="5400000">
          <a:off x="2615955" y="1612739"/>
          <a:ext cx="1410806" cy="1399313"/>
        </a:xfrm>
        <a:prstGeom prst="hexagon">
          <a:avLst>
            <a:gd name="adj" fmla="val 25000"/>
            <a:gd name="vf" fmla="val 115470"/>
          </a:avLst>
        </a:prstGeom>
        <a:solidFill>
          <a:srgbClr val="00B0F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Food avoidance</a:t>
          </a:r>
        </a:p>
      </dsp:txBody>
      <dsp:txXfrm rot="-5400000">
        <a:off x="2853970" y="1841170"/>
        <a:ext cx="934775" cy="942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45ABE-0499-4850-B2CB-183E27C8A3C0}">
      <dsp:nvSpPr>
        <dsp:cNvPr id="0" name=""/>
        <dsp:cNvSpPr/>
      </dsp:nvSpPr>
      <dsp:spPr>
        <a:xfrm>
          <a:off x="1341495" y="61874"/>
          <a:ext cx="2969963" cy="296996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Lack of Interest</a:t>
          </a:r>
        </a:p>
      </dsp:txBody>
      <dsp:txXfrm>
        <a:off x="1737490" y="581617"/>
        <a:ext cx="2177973" cy="1336483"/>
      </dsp:txXfrm>
    </dsp:sp>
    <dsp:sp modelId="{B62AA8A5-507D-4741-9040-DD1731E86A86}">
      <dsp:nvSpPr>
        <dsp:cNvPr id="0" name=""/>
        <dsp:cNvSpPr/>
      </dsp:nvSpPr>
      <dsp:spPr>
        <a:xfrm>
          <a:off x="2392144" y="1918101"/>
          <a:ext cx="3011988" cy="2969963"/>
        </a:xfrm>
        <a:prstGeom prst="ellipse">
          <a:avLst/>
        </a:prstGeom>
        <a:solidFill>
          <a:schemeClr val="bg2">
            <a:lumMod val="60000"/>
            <a:lumOff val="4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Fear of Aversive Consequences </a:t>
          </a:r>
        </a:p>
      </dsp:txBody>
      <dsp:txXfrm>
        <a:off x="3313311" y="2685341"/>
        <a:ext cx="1807193" cy="1633479"/>
      </dsp:txXfrm>
    </dsp:sp>
    <dsp:sp modelId="{2D003784-D466-4234-97FF-5CCF80E4EF41}">
      <dsp:nvSpPr>
        <dsp:cNvPr id="0" name=""/>
        <dsp:cNvSpPr/>
      </dsp:nvSpPr>
      <dsp:spPr>
        <a:xfrm>
          <a:off x="269833" y="1918101"/>
          <a:ext cx="2969963" cy="2969963"/>
        </a:xfrm>
        <a:prstGeom prst="ellipse">
          <a:avLst/>
        </a:prstGeom>
        <a:solidFill>
          <a:schemeClr val="accent6">
            <a:lumMod val="75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Food Selectivity &amp; Sensory Sensitivity</a:t>
          </a:r>
        </a:p>
      </dsp:txBody>
      <dsp:txXfrm>
        <a:off x="549505" y="2685341"/>
        <a:ext cx="1781978" cy="1633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E5208-5609-4CC7-AD9B-81F0A4D6D285}">
      <dsp:nvSpPr>
        <dsp:cNvPr id="0" name=""/>
        <dsp:cNvSpPr/>
      </dsp:nvSpPr>
      <dsp:spPr>
        <a:xfrm>
          <a:off x="2240283" y="36767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E26508-9CF2-4E9C-A7D2-AA46775895CE}">
      <dsp:nvSpPr>
        <dsp:cNvPr id="0" name=""/>
        <dsp:cNvSpPr/>
      </dsp:nvSpPr>
      <dsp:spPr>
        <a:xfrm>
          <a:off x="1052283" y="278192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dirty="0"/>
            <a:t>Weight</a:t>
          </a:r>
        </a:p>
      </dsp:txBody>
      <dsp:txXfrm>
        <a:off x="1052283" y="2781920"/>
        <a:ext cx="4320000" cy="720000"/>
      </dsp:txXfrm>
    </dsp:sp>
    <dsp:sp modelId="{D7049FEC-8C46-4158-B361-25E898243E74}">
      <dsp:nvSpPr>
        <dsp:cNvPr id="0" name=""/>
        <dsp:cNvSpPr/>
      </dsp:nvSpPr>
      <dsp:spPr>
        <a:xfrm>
          <a:off x="7411461" y="5467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B6AE611C-41A1-4F19-9D4D-56BDA3DE7A3D}">
      <dsp:nvSpPr>
        <dsp:cNvPr id="0" name=""/>
        <dsp:cNvSpPr/>
      </dsp:nvSpPr>
      <dsp:spPr>
        <a:xfrm>
          <a:off x="6128283" y="278192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dirty="0"/>
            <a:t>Shape</a:t>
          </a:r>
        </a:p>
      </dsp:txBody>
      <dsp:txXfrm>
        <a:off x="6128283" y="2781920"/>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F181D3-C9E9-429E-874D-0CAC3B05F8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880E79-D81F-40FF-9F49-C48C07C933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D4464B-BA72-400F-86AE-CF3971DB7D13}" type="datetimeFigureOut">
              <a:rPr lang="en-US" smtClean="0"/>
              <a:t>2/14/2022</a:t>
            </a:fld>
            <a:endParaRPr lang="en-US"/>
          </a:p>
        </p:txBody>
      </p:sp>
      <p:sp>
        <p:nvSpPr>
          <p:cNvPr id="4" name="Footer Placeholder 3">
            <a:extLst>
              <a:ext uri="{FF2B5EF4-FFF2-40B4-BE49-F238E27FC236}">
                <a16:creationId xmlns:a16="http://schemas.microsoft.com/office/drawing/2014/main" id="{BCEC0088-D454-48BD-9609-84E1C16BEF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F6D23C-3E25-442B-87A3-871366A099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8D6D88-B9F0-4699-83A5-140740144E1A}" type="slidenum">
              <a:rPr lang="en-US" smtClean="0"/>
              <a:t>‹#›</a:t>
            </a:fld>
            <a:endParaRPr lang="en-US"/>
          </a:p>
        </p:txBody>
      </p:sp>
    </p:spTree>
    <p:extLst>
      <p:ext uri="{BB962C8B-B14F-4D97-AF65-F5344CB8AC3E}">
        <p14:creationId xmlns:p14="http://schemas.microsoft.com/office/powerpoint/2010/main" val="4153559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E5F71-F015-4BBB-A2DA-9B746064F79C}"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27713-1F29-4EDB-A872-FD4C7AE3C741}" type="slidenum">
              <a:rPr lang="en-US" smtClean="0"/>
              <a:t>‹#›</a:t>
            </a:fld>
            <a:endParaRPr lang="en-US"/>
          </a:p>
        </p:txBody>
      </p:sp>
    </p:spTree>
    <p:extLst>
      <p:ext uri="{BB962C8B-B14F-4D97-AF65-F5344CB8AC3E}">
        <p14:creationId xmlns:p14="http://schemas.microsoft.com/office/powerpoint/2010/main" val="25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a:t>
            </a:fld>
            <a:endParaRPr lang="en-US"/>
          </a:p>
        </p:txBody>
      </p:sp>
    </p:spTree>
    <p:extLst>
      <p:ext uri="{BB962C8B-B14F-4D97-AF65-F5344CB8AC3E}">
        <p14:creationId xmlns:p14="http://schemas.microsoft.com/office/powerpoint/2010/main" val="325707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suggesting possible need for early intervention?</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16</a:t>
            </a:fld>
            <a:endParaRPr lang="en-US"/>
          </a:p>
        </p:txBody>
      </p:sp>
    </p:spTree>
    <p:extLst>
      <p:ext uri="{BB962C8B-B14F-4D97-AF65-F5344CB8AC3E}">
        <p14:creationId xmlns:p14="http://schemas.microsoft.com/office/powerpoint/2010/main" val="2836275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17</a:t>
            </a:fld>
            <a:endParaRPr lang="en-US"/>
          </a:p>
        </p:txBody>
      </p:sp>
    </p:spTree>
    <p:extLst>
      <p:ext uri="{BB962C8B-B14F-4D97-AF65-F5344CB8AC3E}">
        <p14:creationId xmlns:p14="http://schemas.microsoft.com/office/powerpoint/2010/main" val="202390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18</a:t>
            </a:fld>
            <a:endParaRPr lang="en-US"/>
          </a:p>
        </p:txBody>
      </p:sp>
    </p:spTree>
    <p:extLst>
      <p:ext uri="{BB962C8B-B14F-4D97-AF65-F5344CB8AC3E}">
        <p14:creationId xmlns:p14="http://schemas.microsoft.com/office/powerpoint/2010/main" val="252488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She watches cooking videos. </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19</a:t>
            </a:fld>
            <a:endParaRPr lang="en-US"/>
          </a:p>
        </p:txBody>
      </p:sp>
    </p:spTree>
    <p:extLst>
      <p:ext uri="{BB962C8B-B14F-4D97-AF65-F5344CB8AC3E}">
        <p14:creationId xmlns:p14="http://schemas.microsoft.com/office/powerpoint/2010/main" val="1817484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21</a:t>
            </a:fld>
            <a:endParaRPr lang="en-US"/>
          </a:p>
        </p:txBody>
      </p:sp>
    </p:spTree>
    <p:extLst>
      <p:ext uri="{BB962C8B-B14F-4D97-AF65-F5344CB8AC3E}">
        <p14:creationId xmlns:p14="http://schemas.microsoft.com/office/powerpoint/2010/main" val="3376546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24</a:t>
            </a:fld>
            <a:endParaRPr lang="en-US"/>
          </a:p>
        </p:txBody>
      </p:sp>
    </p:spTree>
    <p:extLst>
      <p:ext uri="{BB962C8B-B14F-4D97-AF65-F5344CB8AC3E}">
        <p14:creationId xmlns:p14="http://schemas.microsoft.com/office/powerpoint/2010/main" val="4122975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27</a:t>
            </a:fld>
            <a:endParaRPr lang="en-US"/>
          </a:p>
        </p:txBody>
      </p:sp>
    </p:spTree>
    <p:extLst>
      <p:ext uri="{BB962C8B-B14F-4D97-AF65-F5344CB8AC3E}">
        <p14:creationId xmlns:p14="http://schemas.microsoft.com/office/powerpoint/2010/main" val="225158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She watches cooking videos. </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29</a:t>
            </a:fld>
            <a:endParaRPr lang="en-US"/>
          </a:p>
        </p:txBody>
      </p:sp>
    </p:spTree>
    <p:extLst>
      <p:ext uri="{BB962C8B-B14F-4D97-AF65-F5344CB8AC3E}">
        <p14:creationId xmlns:p14="http://schemas.microsoft.com/office/powerpoint/2010/main" val="3690797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 time for growth</a:t>
            </a:r>
          </a:p>
        </p:txBody>
      </p:sp>
      <p:sp>
        <p:nvSpPr>
          <p:cNvPr id="4" name="Slide Number Placeholder 3"/>
          <p:cNvSpPr>
            <a:spLocks noGrp="1"/>
          </p:cNvSpPr>
          <p:nvPr>
            <p:ph type="sldNum" sz="quarter" idx="5"/>
          </p:nvPr>
        </p:nvSpPr>
        <p:spPr/>
        <p:txBody>
          <a:bodyPr/>
          <a:lstStyle/>
          <a:p>
            <a:fld id="{84F27713-1F29-4EDB-A872-FD4C7AE3C741}" type="slidenum">
              <a:rPr lang="en-US" smtClean="0"/>
              <a:t>31</a:t>
            </a:fld>
            <a:endParaRPr lang="en-US"/>
          </a:p>
        </p:txBody>
      </p:sp>
    </p:spTree>
    <p:extLst>
      <p:ext uri="{BB962C8B-B14F-4D97-AF65-F5344CB8AC3E}">
        <p14:creationId xmlns:p14="http://schemas.microsoft.com/office/powerpoint/2010/main" val="84371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32</a:t>
            </a:fld>
            <a:endParaRPr lang="en-US"/>
          </a:p>
        </p:txBody>
      </p:sp>
    </p:spTree>
    <p:extLst>
      <p:ext uri="{BB962C8B-B14F-4D97-AF65-F5344CB8AC3E}">
        <p14:creationId xmlns:p14="http://schemas.microsoft.com/office/powerpoint/2010/main" val="271125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굴림" pitchFamily="34" charset="-127"/>
              <a:ea typeface="굴림" pitchFamily="34" charset="-127"/>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fld id="{7F993086-6EE3-46BF-982C-C5F4B9B0528E}" type="slidenum">
              <a:rPr lang="en-US" altLang="ko-KR" smtClean="0"/>
              <a:pPr eaLnBrk="1" hangingPunct="1"/>
              <a:t>33</a:t>
            </a:fld>
            <a:endParaRPr lang="en-US" altLang="ko-KR"/>
          </a:p>
        </p:txBody>
      </p:sp>
    </p:spTree>
    <p:extLst>
      <p:ext uri="{BB962C8B-B14F-4D97-AF65-F5344CB8AC3E}">
        <p14:creationId xmlns:p14="http://schemas.microsoft.com/office/powerpoint/2010/main" val="2443108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35</a:t>
            </a:fld>
            <a:endParaRPr lang="en-US"/>
          </a:p>
        </p:txBody>
      </p:sp>
    </p:spTree>
    <p:extLst>
      <p:ext uri="{BB962C8B-B14F-4D97-AF65-F5344CB8AC3E}">
        <p14:creationId xmlns:p14="http://schemas.microsoft.com/office/powerpoint/2010/main" val="2092431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Hypokalemia</a:t>
            </a:r>
          </a:p>
          <a:p>
            <a:r>
              <a:rPr lang="en-US" dirty="0"/>
              <a:t>Bradycardia or large parotids</a:t>
            </a:r>
          </a:p>
          <a:p>
            <a:r>
              <a:rPr lang="en-US" sz="1200" dirty="0"/>
              <a:t>(falling off growth curve)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Versus losing weight in adulthood. </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37</a:t>
            </a:fld>
            <a:endParaRPr lang="en-US"/>
          </a:p>
        </p:txBody>
      </p:sp>
    </p:spTree>
    <p:extLst>
      <p:ext uri="{BB962C8B-B14F-4D97-AF65-F5344CB8AC3E}">
        <p14:creationId xmlns:p14="http://schemas.microsoft.com/office/powerpoint/2010/main" val="2703032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need to endorse symptoms, can use behaviors and extrapolate</a:t>
            </a:r>
          </a:p>
          <a:p>
            <a:r>
              <a:rPr lang="en-US" dirty="0"/>
              <a:t>How often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had a magic wand)</a:t>
            </a:r>
          </a:p>
          <a:p>
            <a:r>
              <a:rPr lang="en-US" dirty="0"/>
              <a:t>What you look like – body image</a:t>
            </a:r>
          </a:p>
        </p:txBody>
      </p:sp>
      <p:sp>
        <p:nvSpPr>
          <p:cNvPr id="4" name="Slide Number Placeholder 3"/>
          <p:cNvSpPr>
            <a:spLocks noGrp="1"/>
          </p:cNvSpPr>
          <p:nvPr>
            <p:ph type="sldNum" sz="quarter" idx="5"/>
          </p:nvPr>
        </p:nvSpPr>
        <p:spPr/>
        <p:txBody>
          <a:bodyPr/>
          <a:lstStyle/>
          <a:p>
            <a:fld id="{84F27713-1F29-4EDB-A872-FD4C7AE3C741}" type="slidenum">
              <a:rPr lang="en-US" smtClean="0"/>
              <a:t>38</a:t>
            </a:fld>
            <a:endParaRPr lang="en-US"/>
          </a:p>
        </p:txBody>
      </p:sp>
    </p:spTree>
    <p:extLst>
      <p:ext uri="{BB962C8B-B14F-4D97-AF65-F5344CB8AC3E}">
        <p14:creationId xmlns:p14="http://schemas.microsoft.com/office/powerpoint/2010/main" val="471972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talk is informational ; the information  conveyed does not constitute clinical supervision towards any specific patients. </a:t>
            </a:r>
          </a:p>
          <a:p>
            <a:pPr eaLnBrk="1" hangingPunct="1"/>
            <a:endParaRPr lang="en-US" baseline="0" dirty="0">
              <a:latin typeface="Arial" pitchFamily="34" charset="0"/>
              <a:ea typeface="MS PGothic" pitchFamily="34" charset="-128"/>
            </a:endParaRPr>
          </a:p>
          <a:p>
            <a:pPr eaLnBrk="1" hangingPunct="1"/>
            <a:r>
              <a:rPr lang="en-US" baseline="0" dirty="0">
                <a:latin typeface="Arial" pitchFamily="34" charset="0"/>
                <a:ea typeface="MS PGothic" pitchFamily="34" charset="-128"/>
              </a:rPr>
              <a:t>Provide and overview of eating disorder categories with the goal of assessing warning signs (using clinical techniques and screeners), and implementing treatment approaches and referral strategies. For primary care</a:t>
            </a:r>
          </a:p>
          <a:p>
            <a:pPr eaLnBrk="1" hangingPunct="1"/>
            <a:r>
              <a:rPr lang="en-US" baseline="0" dirty="0">
                <a:latin typeface="Arial" pitchFamily="34" charset="0"/>
                <a:ea typeface="MS PGothic" pitchFamily="34" charset="-128"/>
              </a:rPr>
              <a:t>patients may present c/o problems secondary to their eating disorder – obesity, GI symptoms, syncope, seizure </a:t>
            </a:r>
            <a:r>
              <a:rPr lang="en-US" baseline="0" dirty="0" err="1">
                <a:latin typeface="Arial" pitchFamily="34" charset="0"/>
                <a:ea typeface="MS PGothic" pitchFamily="34" charset="-128"/>
              </a:rPr>
              <a:t>etc</a:t>
            </a:r>
            <a:r>
              <a:rPr lang="en-US" baseline="0" dirty="0">
                <a:latin typeface="Arial" pitchFamily="34" charset="0"/>
                <a:ea typeface="MS PGothic" pitchFamily="34" charset="-128"/>
              </a:rPr>
              <a:t>…Important to know about signs and symptoms and to  screen patients if you suspect an underlying ED; and we will also review some screeners. </a:t>
            </a:r>
          </a:p>
          <a:p>
            <a:pPr eaLnBrk="1" hangingPunct="1"/>
            <a:r>
              <a:rPr lang="en-US" baseline="0" dirty="0">
                <a:latin typeface="Arial" pitchFamily="34" charset="0"/>
                <a:ea typeface="MS PGothic" pitchFamily="34" charset="-128"/>
              </a:rPr>
              <a:t>Given the nature of Eds patients may be very ambivalent about treatment and we will discuss some approaches to engage them into treatment so that they can be referred for mental health treatments and when to refer. </a:t>
            </a:r>
            <a:endParaRPr lang="en-US" dirty="0">
              <a:latin typeface="Arial" pitchFamily="34" charset="0"/>
              <a:ea typeface="MS PGothic" pitchFamily="34" charset="-128"/>
            </a:endParaRP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39</a:t>
            </a:fld>
            <a:endParaRPr lang="en-US"/>
          </a:p>
        </p:txBody>
      </p:sp>
    </p:spTree>
    <p:extLst>
      <p:ext uri="{BB962C8B-B14F-4D97-AF65-F5344CB8AC3E}">
        <p14:creationId xmlns:p14="http://schemas.microsoft.com/office/powerpoint/2010/main" val="2290386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40</a:t>
            </a:fld>
            <a:endParaRPr lang="en-US"/>
          </a:p>
        </p:txBody>
      </p:sp>
    </p:spTree>
    <p:extLst>
      <p:ext uri="{BB962C8B-B14F-4D97-AF65-F5344CB8AC3E}">
        <p14:creationId xmlns:p14="http://schemas.microsoft.com/office/powerpoint/2010/main" val="428514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highlight>
                  <a:srgbClr val="FFFF00"/>
                </a:highlight>
              </a:rPr>
              <a:t>FOOD= MEDICINE</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41</a:t>
            </a:fld>
            <a:endParaRPr lang="en-US"/>
          </a:p>
        </p:txBody>
      </p:sp>
    </p:spTree>
    <p:extLst>
      <p:ext uri="{BB962C8B-B14F-4D97-AF65-F5344CB8AC3E}">
        <p14:creationId xmlns:p14="http://schemas.microsoft.com/office/powerpoint/2010/main" val="240843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42</a:t>
            </a:fld>
            <a:endParaRPr lang="en-US"/>
          </a:p>
        </p:txBody>
      </p:sp>
    </p:spTree>
    <p:extLst>
      <p:ext uri="{BB962C8B-B14F-4D97-AF65-F5344CB8AC3E}">
        <p14:creationId xmlns:p14="http://schemas.microsoft.com/office/powerpoint/2010/main" val="654001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43</a:t>
            </a:fld>
            <a:endParaRPr lang="en-US"/>
          </a:p>
        </p:txBody>
      </p:sp>
    </p:spTree>
    <p:extLst>
      <p:ext uri="{BB962C8B-B14F-4D97-AF65-F5344CB8AC3E}">
        <p14:creationId xmlns:p14="http://schemas.microsoft.com/office/powerpoint/2010/main" val="1191056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44</a:t>
            </a:fld>
            <a:endParaRPr lang="en-US"/>
          </a:p>
        </p:txBody>
      </p:sp>
    </p:spTree>
    <p:extLst>
      <p:ext uri="{BB962C8B-B14F-4D97-AF65-F5344CB8AC3E}">
        <p14:creationId xmlns:p14="http://schemas.microsoft.com/office/powerpoint/2010/main" val="6188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FF2D7-5857-4A2B-B56C-0827CD3DC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068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45</a:t>
            </a:fld>
            <a:endParaRPr lang="en-US"/>
          </a:p>
        </p:txBody>
      </p:sp>
    </p:spTree>
    <p:extLst>
      <p:ext uri="{BB962C8B-B14F-4D97-AF65-F5344CB8AC3E}">
        <p14:creationId xmlns:p14="http://schemas.microsoft.com/office/powerpoint/2010/main" val="1520024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46</a:t>
            </a:fld>
            <a:endParaRPr lang="en-US"/>
          </a:p>
        </p:txBody>
      </p:sp>
    </p:spTree>
    <p:extLst>
      <p:ext uri="{BB962C8B-B14F-4D97-AF65-F5344CB8AC3E}">
        <p14:creationId xmlns:p14="http://schemas.microsoft.com/office/powerpoint/2010/main" val="2504144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47</a:t>
            </a:fld>
            <a:endParaRPr lang="en-US"/>
          </a:p>
        </p:txBody>
      </p:sp>
    </p:spTree>
    <p:extLst>
      <p:ext uri="{BB962C8B-B14F-4D97-AF65-F5344CB8AC3E}">
        <p14:creationId xmlns:p14="http://schemas.microsoft.com/office/powerpoint/2010/main" val="3342595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48</a:t>
            </a:fld>
            <a:endParaRPr lang="en-US"/>
          </a:p>
        </p:txBody>
      </p:sp>
    </p:spTree>
    <p:extLst>
      <p:ext uri="{BB962C8B-B14F-4D97-AF65-F5344CB8AC3E}">
        <p14:creationId xmlns:p14="http://schemas.microsoft.com/office/powerpoint/2010/main" val="295237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51</a:t>
            </a:fld>
            <a:endParaRPr lang="en-US"/>
          </a:p>
        </p:txBody>
      </p:sp>
    </p:spTree>
    <p:extLst>
      <p:ext uri="{BB962C8B-B14F-4D97-AF65-F5344CB8AC3E}">
        <p14:creationId xmlns:p14="http://schemas.microsoft.com/office/powerpoint/2010/main" val="3248107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52</a:t>
            </a:fld>
            <a:endParaRPr lang="en-US"/>
          </a:p>
        </p:txBody>
      </p:sp>
    </p:spTree>
    <p:extLst>
      <p:ext uri="{BB962C8B-B14F-4D97-AF65-F5344CB8AC3E}">
        <p14:creationId xmlns:p14="http://schemas.microsoft.com/office/powerpoint/2010/main" val="3568605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53</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 copy of these slides</a:t>
            </a:r>
          </a:p>
        </p:txBody>
      </p:sp>
      <p:sp>
        <p:nvSpPr>
          <p:cNvPr id="4" name="Slide Number Placeholder 3"/>
          <p:cNvSpPr>
            <a:spLocks noGrp="1"/>
          </p:cNvSpPr>
          <p:nvPr>
            <p:ph type="sldNum" sz="quarter" idx="5"/>
          </p:nvPr>
        </p:nvSpPr>
        <p:spPr/>
        <p:txBody>
          <a:bodyPr/>
          <a:lstStyle/>
          <a:p>
            <a:fld id="{84F27713-1F29-4EDB-A872-FD4C7AE3C741}" type="slidenum">
              <a:rPr lang="en-US" smtClean="0"/>
              <a:t>54</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7</a:t>
            </a:fld>
            <a:endParaRPr lang="en-US"/>
          </a:p>
        </p:txBody>
      </p:sp>
    </p:spTree>
    <p:extLst>
      <p:ext uri="{BB962C8B-B14F-4D97-AF65-F5344CB8AC3E}">
        <p14:creationId xmlns:p14="http://schemas.microsoft.com/office/powerpoint/2010/main" val="81952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 conflicts of interest to report</a:t>
            </a:r>
          </a:p>
          <a:p>
            <a:r>
              <a:rPr lang="en-US" sz="1200" dirty="0"/>
              <a:t>May discuss off label use of medication that are not FDA approved for use in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talk is informational ; the information  conveyed does not constitute clinical supervision towards any specific patients. </a:t>
            </a:r>
          </a:p>
          <a:p>
            <a:pPr eaLnBrk="1" hangingPunct="1"/>
            <a:endParaRPr lang="en-US" baseline="0" dirty="0">
              <a:latin typeface="Arial" pitchFamily="34" charset="0"/>
              <a:ea typeface="MS PGothic" pitchFamily="34" charset="-128"/>
            </a:endParaRPr>
          </a:p>
          <a:p>
            <a:pPr eaLnBrk="1" hangingPunct="1"/>
            <a:r>
              <a:rPr lang="en-US" baseline="0" dirty="0">
                <a:latin typeface="Arial" pitchFamily="34" charset="0"/>
                <a:ea typeface="MS PGothic" pitchFamily="34" charset="-128"/>
              </a:rPr>
              <a:t>Provide and overview of eating disorder categories with the goal of assessing warning signs (using clinical techniques and screeners), and implementing treatment approaches and referral strategies. For primary care</a:t>
            </a:r>
          </a:p>
          <a:p>
            <a:pPr eaLnBrk="1" hangingPunct="1"/>
            <a:r>
              <a:rPr lang="en-US" baseline="0" dirty="0">
                <a:latin typeface="Arial" pitchFamily="34" charset="0"/>
                <a:ea typeface="MS PGothic" pitchFamily="34" charset="-128"/>
              </a:rPr>
              <a:t>patients may present c/o problems secondary to their eating disorder – obesity, GI symptoms, syncope, seizure </a:t>
            </a:r>
            <a:r>
              <a:rPr lang="en-US" baseline="0" dirty="0" err="1">
                <a:latin typeface="Arial" pitchFamily="34" charset="0"/>
                <a:ea typeface="MS PGothic" pitchFamily="34" charset="-128"/>
              </a:rPr>
              <a:t>etc</a:t>
            </a:r>
            <a:r>
              <a:rPr lang="en-US" baseline="0" dirty="0">
                <a:latin typeface="Arial" pitchFamily="34" charset="0"/>
                <a:ea typeface="MS PGothic" pitchFamily="34" charset="-128"/>
              </a:rPr>
              <a:t>…Important to know about signs and symptoms and to  screen patients if you suspect an underlying ED; and we will also review some screeners. </a:t>
            </a:r>
          </a:p>
          <a:p>
            <a:pPr eaLnBrk="1" hangingPunct="1"/>
            <a:r>
              <a:rPr lang="en-US" baseline="0" dirty="0">
                <a:latin typeface="Arial" pitchFamily="34" charset="0"/>
                <a:ea typeface="MS PGothic" pitchFamily="34" charset="-128"/>
              </a:rPr>
              <a:t>Given the nature of Eds patients may be very ambivalent about treatment and we will discuss some approaches to engage them into treatment so that they can be referred for mental health treatments and when to refer. </a:t>
            </a:r>
            <a:endParaRPr lang="en-US" dirty="0">
              <a:latin typeface="Arial" pitchFamily="34" charset="0"/>
              <a:ea typeface="MS PGothic" pitchFamily="34" charset="-128"/>
            </a:endParaRP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8</a:t>
            </a:fld>
            <a:endParaRPr lang="en-US"/>
          </a:p>
        </p:txBody>
      </p:sp>
    </p:spTree>
    <p:extLst>
      <p:ext uri="{BB962C8B-B14F-4D97-AF65-F5344CB8AC3E}">
        <p14:creationId xmlns:p14="http://schemas.microsoft.com/office/powerpoint/2010/main" val="203544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10</a:t>
            </a:fld>
            <a:endParaRPr lang="en-US"/>
          </a:p>
        </p:txBody>
      </p:sp>
    </p:spTree>
    <p:extLst>
      <p:ext uri="{BB962C8B-B14F-4D97-AF65-F5344CB8AC3E}">
        <p14:creationId xmlns:p14="http://schemas.microsoft.com/office/powerpoint/2010/main" val="255538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12</a:t>
            </a:fld>
            <a:endParaRPr lang="en-US"/>
          </a:p>
        </p:txBody>
      </p:sp>
    </p:spTree>
    <p:extLst>
      <p:ext uri="{BB962C8B-B14F-4D97-AF65-F5344CB8AC3E}">
        <p14:creationId xmlns:p14="http://schemas.microsoft.com/office/powerpoint/2010/main" val="130363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13</a:t>
            </a:fld>
            <a:endParaRPr lang="en-US"/>
          </a:p>
        </p:txBody>
      </p:sp>
    </p:spTree>
    <p:extLst>
      <p:ext uri="{BB962C8B-B14F-4D97-AF65-F5344CB8AC3E}">
        <p14:creationId xmlns:p14="http://schemas.microsoft.com/office/powerpoint/2010/main" val="2962281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14</a:t>
            </a:fld>
            <a:endParaRPr lang="en-US"/>
          </a:p>
        </p:txBody>
      </p:sp>
    </p:spTree>
    <p:extLst>
      <p:ext uri="{BB962C8B-B14F-4D97-AF65-F5344CB8AC3E}">
        <p14:creationId xmlns:p14="http://schemas.microsoft.com/office/powerpoint/2010/main" val="599408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a:t>Click icon to add media</a:t>
            </a:r>
            <a:endParaRPr lang="en-US" dirty="0"/>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62412003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35328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511961478"/>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46775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3" y="1101725"/>
            <a:ext cx="9676103" cy="5017721"/>
          </a:xfrm>
          <a:prstGeom prst="rect">
            <a:avLst/>
          </a:prstGeom>
        </p:spPr>
        <p:txBody>
          <a:bodyPr/>
          <a:lstStyle>
            <a:lvl1pPr marL="0" indent="0">
              <a:lnSpc>
                <a:spcPct val="110000"/>
              </a:lnSpc>
              <a:spcAft>
                <a:spcPts val="1200"/>
              </a:spcAft>
              <a:buNone/>
              <a:defRPr sz="1800">
                <a:solidFill>
                  <a:schemeClr val="tx1">
                    <a:lumMod val="50000"/>
                  </a:schemeClr>
                </a:solidFill>
                <a:latin typeface="Arial" panose="020B0604020202020204" pitchFamily="34" charset="0"/>
                <a:cs typeface="Arial" panose="020B0604020202020204" pitchFamily="34" charset="0"/>
              </a:defRPr>
            </a:lvl1pPr>
            <a:lvl2pPr>
              <a:lnSpc>
                <a:spcPct val="110000"/>
              </a:lnSpc>
              <a:spcAft>
                <a:spcPts val="1200"/>
              </a:spcAft>
              <a:defRPr sz="1600">
                <a:solidFill>
                  <a:schemeClr val="tx1">
                    <a:lumMod val="50000"/>
                  </a:schemeClr>
                </a:solidFill>
                <a:latin typeface="Arial" panose="020B0604020202020204" pitchFamily="34" charset="0"/>
                <a:cs typeface="Arial" panose="020B0604020202020204" pitchFamily="34" charset="0"/>
              </a:defRPr>
            </a:lvl2pPr>
            <a:lvl3pPr>
              <a:lnSpc>
                <a:spcPct val="110000"/>
              </a:lnSpc>
              <a:spcAft>
                <a:spcPts val="1200"/>
              </a:spcAft>
              <a:defRPr sz="1400">
                <a:solidFill>
                  <a:schemeClr val="tx1">
                    <a:lumMod val="50000"/>
                  </a:schemeClr>
                </a:solidFill>
                <a:latin typeface="Arial" panose="020B0604020202020204" pitchFamily="34" charset="0"/>
                <a:cs typeface="Arial" panose="020B0604020202020204" pitchFamily="34" charset="0"/>
              </a:defRPr>
            </a:lvl3pPr>
            <a:lvl4pPr>
              <a:lnSpc>
                <a:spcPct val="110000"/>
              </a:lnSpc>
              <a:spcAft>
                <a:spcPts val="1200"/>
              </a:spcAft>
              <a:defRPr sz="1200">
                <a:solidFill>
                  <a:schemeClr val="tx1">
                    <a:lumMod val="50000"/>
                  </a:schemeClr>
                </a:solidFill>
                <a:latin typeface="Arial" panose="020B0604020202020204" pitchFamily="34" charset="0"/>
                <a:cs typeface="Arial" panose="020B0604020202020204" pitchFamily="34" charset="0"/>
              </a:defRPr>
            </a:lvl4pPr>
            <a:lvl5pPr>
              <a:lnSpc>
                <a:spcPct val="110000"/>
              </a:lnSpc>
              <a:spcAft>
                <a:spcPts val="1200"/>
              </a:spcAft>
              <a:defRPr sz="10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3"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1380906463"/>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6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2946-8834-419D-873E-83A2D53642A5}" type="datetimeFigureOut">
              <a:rPr lang="en-US" smtClean="0"/>
              <a:t>2/14/2022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D474C43-4828-4D61-9CE3-F878A80C0143}"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934" y="5408023"/>
            <a:ext cx="1158587" cy="1182825"/>
          </a:xfrm>
          <a:prstGeom prst="rect">
            <a:avLst/>
          </a:prstGeom>
        </p:spPr>
      </p:pic>
    </p:spTree>
    <p:extLst>
      <p:ext uri="{BB962C8B-B14F-4D97-AF65-F5344CB8AC3E}">
        <p14:creationId xmlns:p14="http://schemas.microsoft.com/office/powerpoint/2010/main" val="396186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7605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52946-8834-419D-873E-83A2D53642A5}"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45A6F8-A3B7-465A-8467-4AF2535C30F6}"/>
              </a:ext>
            </a:extLst>
          </p:cNvPr>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01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59000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82056730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2/14/2022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6363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2/14/2022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89729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28097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2/14/2022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988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2/14/2022</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81534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2/14/2022</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37226011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685" r:id="rId14"/>
    <p:sldLayoutId id="2147483678" r:id="rId15"/>
    <p:sldLayoutId id="2147483686" r:id="rId16"/>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video" Target="https://www.youtube.com/embed/N1gPeKPiEg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nam02.safelinks.protection.outlook.com/?url=http%3A%2F%2Fwww.hrsa.gov%2F&amp;data=02%7C01%7Cjwill218%40jhu.edu%7C61e8a63f8f2d4d3007d608d82e781ebc%7C9fa4f438b1e6473b803f86f8aedf0dec%7C0%7C0%7C637310441043761056&amp;sdata=8wy%2B5rHqwU4ZsIebiR%2BqzT8Ro8XW9NbP0cBGLBQr0wQ%3D&amp;reserved=0" TargetMode="Externa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s://twitter.com/MDBHIPP"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facebook.com/MDBHIPP/" TargetMode="External"/><Relationship Id="rId5" Type="http://schemas.openxmlformats.org/officeDocument/2006/relationships/hyperlink" Target="https://mdbhipp.org/contact.html" TargetMode="External"/><Relationship Id="rId4" Type="http://schemas.openxmlformats.org/officeDocument/2006/relationships/hyperlink" Target="http://www.mdbhipp.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mdbhipp.org/covid-19-resources.htm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092" y="438912"/>
            <a:ext cx="10188292" cy="3734504"/>
          </a:xfrm>
        </p:spPr>
        <p:txBody>
          <a:bodyPr anchor="ctr">
            <a:noAutofit/>
          </a:bodyPr>
          <a:lstStyle/>
          <a:p>
            <a:pPr lvl="0">
              <a:spcBef>
                <a:spcPts val="1200"/>
              </a:spcBef>
              <a:buClr>
                <a:srgbClr val="C00000"/>
              </a:buClr>
            </a:pPr>
            <a:r>
              <a:rPr lang="en-US" sz="3600" b="1" dirty="0"/>
              <a:t>Addressing Picky and Disordered Eating in Young Children within Primary Care</a:t>
            </a:r>
            <a:br>
              <a:rPr lang="en-US" sz="3600" b="1" dirty="0"/>
            </a:br>
            <a:r>
              <a:rPr lang="en-US" sz="2800" i="1" dirty="0"/>
              <a:t>Monday, February 14</a:t>
            </a:r>
            <a:r>
              <a:rPr lang="en-US" sz="2800" i="1" baseline="30000" dirty="0"/>
              <a:t>th</a:t>
            </a:r>
            <a:r>
              <a:rPr lang="en-US" sz="2800" i="1" dirty="0"/>
              <a:t>, 2022 12:30 – 1:30 PM</a:t>
            </a:r>
            <a:br>
              <a:rPr lang="en-US" sz="3600" dirty="0"/>
            </a:br>
            <a:br>
              <a:rPr lang="en-US" sz="3600" dirty="0"/>
            </a:br>
            <a:r>
              <a:rPr lang="en-US" sz="2800" b="1" spc="0" dirty="0">
                <a:ea typeface="+mn-ea"/>
                <a:cs typeface="+mn-cs"/>
              </a:rPr>
              <a:t>Shauna P. Reinblatt, MD, FRCPC, DFAPA, DFAACAP</a:t>
            </a:r>
            <a:br>
              <a:rPr lang="en-US" sz="2800" b="1" spc="0" dirty="0">
                <a:ea typeface="+mn-ea"/>
                <a:cs typeface="+mn-cs"/>
              </a:rPr>
            </a:br>
            <a:r>
              <a:rPr lang="en-US" sz="2800" spc="0" dirty="0">
                <a:ea typeface="+mn-ea"/>
                <a:cs typeface="+mn-cs"/>
              </a:rPr>
              <a:t>Clinical Assistant Professor, </a:t>
            </a:r>
            <a:br>
              <a:rPr lang="en-US" sz="2800" spc="0" dirty="0">
                <a:ea typeface="+mn-ea"/>
                <a:cs typeface="+mn-cs"/>
              </a:rPr>
            </a:br>
            <a:r>
              <a:rPr lang="en-US" sz="2800" spc="0" dirty="0">
                <a:ea typeface="+mn-ea"/>
                <a:cs typeface="+mn-cs"/>
              </a:rPr>
              <a:t>University of Maryland School of Medicine</a:t>
            </a:r>
            <a:br>
              <a:rPr lang="en-US" sz="2800" spc="0" dirty="0">
                <a:ea typeface="+mn-ea"/>
                <a:cs typeface="+mn-cs"/>
              </a:rPr>
            </a:br>
            <a:endParaRPr lang="en-US" sz="2800" dirty="0"/>
          </a:p>
        </p:txBody>
      </p:sp>
      <p:sp>
        <p:nvSpPr>
          <p:cNvPr id="8" name="Subtitle 2">
            <a:extLst>
              <a:ext uri="{FF2B5EF4-FFF2-40B4-BE49-F238E27FC236}">
                <a16:creationId xmlns:a16="http://schemas.microsoft.com/office/drawing/2014/main" id="{ABF2F6BB-DD36-4052-B708-8F82A47F01F1}"/>
              </a:ext>
            </a:extLst>
          </p:cNvPr>
          <p:cNvSpPr>
            <a:spLocks noGrp="1"/>
          </p:cNvSpPr>
          <p:nvPr>
            <p:ph type="subTitle" idx="1"/>
          </p:nvPr>
        </p:nvSpPr>
        <p:spPr>
          <a:xfrm>
            <a:off x="4478215" y="4384431"/>
            <a:ext cx="7311011" cy="1909278"/>
          </a:xfrm>
        </p:spPr>
        <p:txBody>
          <a:bodyPr/>
          <a:lstStyle/>
          <a:p>
            <a:r>
              <a:rPr lang="en-US" dirty="0"/>
              <a:t>Maryland BHIPP Resilience Break Presentation</a:t>
            </a:r>
          </a:p>
          <a:p>
            <a:r>
              <a:rPr lang="en-US" dirty="0"/>
              <a:t>855-MD-BHIPP (632-4477)</a:t>
            </a:r>
          </a:p>
          <a:p>
            <a:r>
              <a:rPr lang="en-US" dirty="0"/>
              <a:t>www.mdbhipp.org</a:t>
            </a:r>
          </a:p>
          <a:p>
            <a:endParaRPr lang="en-US" dirty="0"/>
          </a:p>
        </p:txBody>
      </p:sp>
    </p:spTree>
    <p:extLst>
      <p:ext uri="{BB962C8B-B14F-4D97-AF65-F5344CB8AC3E}">
        <p14:creationId xmlns:p14="http://schemas.microsoft.com/office/powerpoint/2010/main" val="211026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AEDD-EFC1-409C-813F-2FFDEB0AFB99}"/>
              </a:ext>
            </a:extLst>
          </p:cNvPr>
          <p:cNvSpPr>
            <a:spLocks noGrp="1"/>
          </p:cNvSpPr>
          <p:nvPr>
            <p:ph type="title"/>
          </p:nvPr>
        </p:nvSpPr>
        <p:spPr/>
        <p:txBody>
          <a:bodyPr/>
          <a:lstStyle/>
          <a:p>
            <a:r>
              <a:rPr lang="en-US" dirty="0"/>
              <a:t>Picky Eating (or Selective Eating) Characteristics</a:t>
            </a:r>
          </a:p>
        </p:txBody>
      </p:sp>
      <p:sp>
        <p:nvSpPr>
          <p:cNvPr id="3" name="Content Placeholder 2">
            <a:extLst>
              <a:ext uri="{FF2B5EF4-FFF2-40B4-BE49-F238E27FC236}">
                <a16:creationId xmlns:a16="http://schemas.microsoft.com/office/drawing/2014/main" id="{30C281F6-297C-4C97-A92E-697DE7CE9015}"/>
              </a:ext>
            </a:extLst>
          </p:cNvPr>
          <p:cNvSpPr>
            <a:spLocks noGrp="1"/>
          </p:cNvSpPr>
          <p:nvPr>
            <p:ph idx="1"/>
          </p:nvPr>
        </p:nvSpPr>
        <p:spPr>
          <a:xfrm>
            <a:off x="345715" y="1301262"/>
            <a:ext cx="11500567" cy="6224953"/>
          </a:xfrm>
        </p:spPr>
        <p:txBody>
          <a:bodyPr>
            <a:normAutofit/>
          </a:bodyPr>
          <a:lstStyle/>
          <a:p>
            <a:r>
              <a:rPr lang="en-US" sz="2600" dirty="0"/>
              <a:t>Developmentally normal picky eating phase from around 18 months to age 3-4 years (up to 6 years of age maximum)</a:t>
            </a:r>
          </a:p>
          <a:p>
            <a:r>
              <a:rPr lang="en-US" sz="2600" dirty="0"/>
              <a:t>Rejection of novel food </a:t>
            </a:r>
          </a:p>
          <a:p>
            <a:r>
              <a:rPr lang="en-US" sz="2600" dirty="0"/>
              <a:t>Strong food preferences</a:t>
            </a:r>
          </a:p>
          <a:p>
            <a:r>
              <a:rPr lang="en-US" sz="2600" dirty="0"/>
              <a:t>Reflects control of choice</a:t>
            </a:r>
          </a:p>
          <a:p>
            <a:r>
              <a:rPr lang="en-US" sz="2600" dirty="0"/>
              <a:t>Does not affect growth and are not underweight</a:t>
            </a:r>
          </a:p>
          <a:p>
            <a:r>
              <a:rPr lang="en-US" sz="2600" dirty="0"/>
              <a:t>Do not typically need supplements to keep growing</a:t>
            </a:r>
          </a:p>
          <a:p>
            <a:r>
              <a:rPr lang="en-US" sz="2600" dirty="0"/>
              <a:t>Not a psychiatric disorder (may have behaviors like tantrums)</a:t>
            </a:r>
          </a:p>
          <a:p>
            <a:r>
              <a:rPr lang="en-US" sz="2600" dirty="0"/>
              <a:t>No significant decline in psychosocial function</a:t>
            </a:r>
          </a:p>
          <a:p>
            <a:r>
              <a:rPr lang="en-US" sz="2600" dirty="0"/>
              <a:t>No sensory symptoms or fear of eating</a:t>
            </a:r>
          </a:p>
          <a:p>
            <a:pPr marL="0" indent="0">
              <a:buNone/>
            </a:pPr>
            <a:endParaRPr lang="en-US" sz="2400" dirty="0"/>
          </a:p>
          <a:p>
            <a:endParaRPr lang="en-US" sz="2400" dirty="0"/>
          </a:p>
        </p:txBody>
      </p:sp>
      <p:pic>
        <p:nvPicPr>
          <p:cNvPr id="6" name="Picture 5">
            <a:extLst>
              <a:ext uri="{FF2B5EF4-FFF2-40B4-BE49-F238E27FC236}">
                <a16:creationId xmlns:a16="http://schemas.microsoft.com/office/drawing/2014/main" id="{80B6FCD7-6B0A-445C-B613-77F97E7AB9CA}"/>
              </a:ext>
            </a:extLst>
          </p:cNvPr>
          <p:cNvPicPr>
            <a:picLocks noChangeAspect="1"/>
          </p:cNvPicPr>
          <p:nvPr/>
        </p:nvPicPr>
        <p:blipFill>
          <a:blip r:embed="rId3"/>
          <a:stretch>
            <a:fillRect/>
          </a:stretch>
        </p:blipFill>
        <p:spPr>
          <a:xfrm>
            <a:off x="9343292" y="1992999"/>
            <a:ext cx="1415419" cy="3364447"/>
          </a:xfrm>
          <a:prstGeom prst="rect">
            <a:avLst/>
          </a:prstGeom>
        </p:spPr>
      </p:pic>
    </p:spTree>
    <p:extLst>
      <p:ext uri="{BB962C8B-B14F-4D97-AF65-F5344CB8AC3E}">
        <p14:creationId xmlns:p14="http://schemas.microsoft.com/office/powerpoint/2010/main" val="179737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7C61-E0FE-4D18-9210-1EA001CF36AD}"/>
              </a:ext>
            </a:extLst>
          </p:cNvPr>
          <p:cNvSpPr>
            <a:spLocks noGrp="1"/>
          </p:cNvSpPr>
          <p:nvPr>
            <p:ph type="title"/>
          </p:nvPr>
        </p:nvSpPr>
        <p:spPr/>
        <p:txBody>
          <a:bodyPr/>
          <a:lstStyle/>
          <a:p>
            <a:endParaRPr lang="en-US"/>
          </a:p>
        </p:txBody>
      </p:sp>
      <p:pic>
        <p:nvPicPr>
          <p:cNvPr id="4" name="Online Media 3" title="D.W The Picky Eater 1/3 (Subtitles)">
            <a:hlinkClick r:id="" action="ppaction://media"/>
            <a:extLst>
              <a:ext uri="{FF2B5EF4-FFF2-40B4-BE49-F238E27FC236}">
                <a16:creationId xmlns:a16="http://schemas.microsoft.com/office/drawing/2014/main" id="{F96D8BBF-A465-4698-AB53-A22F97E709FE}"/>
              </a:ext>
            </a:extLst>
          </p:cNvPr>
          <p:cNvPicPr>
            <a:picLocks noGrp="1" noRot="1" noChangeAspect="1"/>
          </p:cNvPicPr>
          <p:nvPr>
            <p:ph idx="1"/>
            <a:videoFile r:link="rId1"/>
          </p:nvPr>
        </p:nvPicPr>
        <p:blipFill>
          <a:blip r:embed="rId3"/>
          <a:stretch>
            <a:fillRect/>
          </a:stretch>
        </p:blipFill>
        <p:spPr>
          <a:xfrm>
            <a:off x="1007532" y="557561"/>
            <a:ext cx="10209560" cy="5742878"/>
          </a:xfrm>
          <a:prstGeom prst="rect">
            <a:avLst/>
          </a:prstGeom>
        </p:spPr>
      </p:pic>
    </p:spTree>
    <p:extLst>
      <p:ext uri="{BB962C8B-B14F-4D97-AF65-F5344CB8AC3E}">
        <p14:creationId xmlns:p14="http://schemas.microsoft.com/office/powerpoint/2010/main" val="4163589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36B1-2FB4-490C-BA0F-A2FD653C193E}"/>
              </a:ext>
            </a:extLst>
          </p:cNvPr>
          <p:cNvSpPr>
            <a:spLocks noGrp="1"/>
          </p:cNvSpPr>
          <p:nvPr>
            <p:ph type="title"/>
          </p:nvPr>
        </p:nvSpPr>
        <p:spPr/>
        <p:txBody>
          <a:bodyPr/>
          <a:lstStyle/>
          <a:p>
            <a:r>
              <a:rPr lang="en-US" dirty="0"/>
              <a:t>Prevalence Picky Eating</a:t>
            </a:r>
          </a:p>
        </p:txBody>
      </p:sp>
      <p:sp>
        <p:nvSpPr>
          <p:cNvPr id="3" name="Content Placeholder 2">
            <a:extLst>
              <a:ext uri="{FF2B5EF4-FFF2-40B4-BE49-F238E27FC236}">
                <a16:creationId xmlns:a16="http://schemas.microsoft.com/office/drawing/2014/main" id="{D9228BAB-4AE5-4CED-BFD5-2706CB988917}"/>
              </a:ext>
            </a:extLst>
          </p:cNvPr>
          <p:cNvSpPr>
            <a:spLocks noGrp="1"/>
          </p:cNvSpPr>
          <p:nvPr>
            <p:ph idx="1"/>
          </p:nvPr>
        </p:nvSpPr>
        <p:spPr>
          <a:xfrm>
            <a:off x="199292" y="937846"/>
            <a:ext cx="12098216" cy="5931877"/>
          </a:xfrm>
        </p:spPr>
        <p:txBody>
          <a:bodyPr>
            <a:normAutofit fontScale="77500" lnSpcReduction="20000"/>
          </a:bodyPr>
          <a:lstStyle/>
          <a:p>
            <a:endParaRPr lang="en-US" sz="2800" dirty="0"/>
          </a:p>
          <a:p>
            <a:r>
              <a:rPr lang="en-US" sz="3400" dirty="0"/>
              <a:t>Prevalence of Picky Eating :  8 to 50% (variable)</a:t>
            </a:r>
          </a:p>
          <a:p>
            <a:pPr marL="0" indent="0">
              <a:buNone/>
            </a:pPr>
            <a:endParaRPr lang="en-US" sz="3400" dirty="0"/>
          </a:p>
          <a:p>
            <a:r>
              <a:rPr lang="en-US" sz="3400" dirty="0"/>
              <a:t>Prevalence (prospective study 120 youth aged 2-11 years):</a:t>
            </a:r>
          </a:p>
          <a:p>
            <a:pPr lvl="2"/>
            <a:r>
              <a:rPr lang="en-US" sz="3000" dirty="0"/>
              <a:t>13-22% prevalence at any given age </a:t>
            </a:r>
            <a:r>
              <a:rPr lang="en-US" sz="1700" dirty="0"/>
              <a:t>(</a:t>
            </a:r>
            <a:r>
              <a:rPr lang="en-US" sz="1700" dirty="0" err="1"/>
              <a:t>Mascola</a:t>
            </a:r>
            <a:r>
              <a:rPr lang="en-US" sz="1700" dirty="0"/>
              <a:t> Eat </a:t>
            </a:r>
            <a:r>
              <a:rPr lang="en-US" sz="1700" dirty="0" err="1"/>
              <a:t>Behav</a:t>
            </a:r>
            <a:r>
              <a:rPr lang="en-US" sz="1700" dirty="0"/>
              <a:t>. 2010 Dec ; 11(4) </a:t>
            </a:r>
          </a:p>
          <a:p>
            <a:pPr lvl="2"/>
            <a:r>
              <a:rPr lang="en-US" sz="3300" dirty="0"/>
              <a:t>40 % had duration over two years</a:t>
            </a:r>
          </a:p>
          <a:p>
            <a:pPr lvl="2"/>
            <a:r>
              <a:rPr lang="en-US" sz="3300" dirty="0"/>
              <a:t>Incidence declined as youth aged</a:t>
            </a:r>
          </a:p>
          <a:p>
            <a:pPr lvl="2"/>
            <a:r>
              <a:rPr lang="en-US" sz="3300" dirty="0"/>
              <a:t>More likely chronic (“trait like”) with stronger food dislikes, less variety of foods &amp; more tantrums and struggles around eating</a:t>
            </a:r>
          </a:p>
          <a:p>
            <a:pPr marL="960120" lvl="2" indent="0">
              <a:buNone/>
            </a:pPr>
            <a:endParaRPr lang="en-US" sz="1700" dirty="0"/>
          </a:p>
          <a:p>
            <a:r>
              <a:rPr lang="en-US" sz="3400" dirty="0"/>
              <a:t>Prevalence (large population-based study):</a:t>
            </a:r>
          </a:p>
          <a:p>
            <a:pPr lvl="2"/>
            <a:r>
              <a:rPr lang="en-US" sz="3400" dirty="0"/>
              <a:t>27 % at age 1.5 years, </a:t>
            </a:r>
          </a:p>
          <a:p>
            <a:pPr lvl="2"/>
            <a:r>
              <a:rPr lang="en-US" sz="3400" dirty="0"/>
              <a:t>28% at 3 years, </a:t>
            </a:r>
          </a:p>
          <a:p>
            <a:pPr lvl="2"/>
            <a:r>
              <a:rPr lang="en-US" sz="3400" dirty="0"/>
              <a:t>13% at 6 year of age </a:t>
            </a:r>
          </a:p>
          <a:p>
            <a:pPr lvl="2"/>
            <a:r>
              <a:rPr lang="en-US" sz="3400" dirty="0"/>
              <a:t>4% Late onset at 6 years or more</a:t>
            </a:r>
          </a:p>
          <a:p>
            <a:pPr lvl="2"/>
            <a:r>
              <a:rPr lang="en-US" sz="1900" dirty="0"/>
              <a:t>(Cardona Cano IJED 2015) </a:t>
            </a:r>
            <a:endParaRPr lang="en-US" sz="3400" dirty="0"/>
          </a:p>
          <a:p>
            <a:pPr marL="1417320" lvl="3" indent="0">
              <a:buNone/>
            </a:pPr>
            <a:endParaRPr lang="en-US" sz="2800" dirty="0"/>
          </a:p>
        </p:txBody>
      </p:sp>
      <p:pic>
        <p:nvPicPr>
          <p:cNvPr id="5126" name="Picture 6">
            <a:extLst>
              <a:ext uri="{FF2B5EF4-FFF2-40B4-BE49-F238E27FC236}">
                <a16:creationId xmlns:a16="http://schemas.microsoft.com/office/drawing/2014/main" id="{7D7D55EA-1917-4E55-A571-399EECA7D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846" y="4435486"/>
            <a:ext cx="1958233" cy="211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9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AEDD-EFC1-409C-813F-2FFDEB0AFB99}"/>
              </a:ext>
            </a:extLst>
          </p:cNvPr>
          <p:cNvSpPr>
            <a:spLocks noGrp="1"/>
          </p:cNvSpPr>
          <p:nvPr>
            <p:ph type="title"/>
          </p:nvPr>
        </p:nvSpPr>
        <p:spPr>
          <a:xfrm>
            <a:off x="630841" y="317277"/>
            <a:ext cx="10553627" cy="909304"/>
          </a:xfrm>
        </p:spPr>
        <p:txBody>
          <a:bodyPr/>
          <a:lstStyle/>
          <a:p>
            <a:r>
              <a:rPr lang="en-US" dirty="0"/>
              <a:t>Addressing Picky Eating (or Selective Eating)</a:t>
            </a:r>
          </a:p>
        </p:txBody>
      </p:sp>
      <p:sp>
        <p:nvSpPr>
          <p:cNvPr id="3" name="Content Placeholder 2">
            <a:extLst>
              <a:ext uri="{FF2B5EF4-FFF2-40B4-BE49-F238E27FC236}">
                <a16:creationId xmlns:a16="http://schemas.microsoft.com/office/drawing/2014/main" id="{30C281F6-297C-4C97-A92E-697DE7CE9015}"/>
              </a:ext>
            </a:extLst>
          </p:cNvPr>
          <p:cNvSpPr>
            <a:spLocks noGrp="1"/>
          </p:cNvSpPr>
          <p:nvPr>
            <p:ph idx="1"/>
          </p:nvPr>
        </p:nvSpPr>
        <p:spPr>
          <a:xfrm>
            <a:off x="398585" y="1793630"/>
            <a:ext cx="6834553" cy="5064369"/>
          </a:xfrm>
        </p:spPr>
        <p:txBody>
          <a:bodyPr>
            <a:normAutofit lnSpcReduction="10000"/>
          </a:bodyPr>
          <a:lstStyle/>
          <a:p>
            <a:pPr marL="0" indent="0">
              <a:buNone/>
            </a:pPr>
            <a:r>
              <a:rPr lang="en-US" sz="2800" b="1" dirty="0"/>
              <a:t>Parental /Behavioral Management</a:t>
            </a:r>
            <a:r>
              <a:rPr lang="en-US" sz="2800" dirty="0"/>
              <a:t>: </a:t>
            </a:r>
          </a:p>
          <a:p>
            <a:r>
              <a:rPr lang="en-US" sz="2800" dirty="0"/>
              <a:t>Using positive rewards for positive behaviors (like trying a new food)</a:t>
            </a:r>
          </a:p>
          <a:p>
            <a:r>
              <a:rPr lang="en-US" sz="2800" dirty="0"/>
              <a:t>Decreasing attention for negative behaviors (like food refusal tantrums)</a:t>
            </a:r>
          </a:p>
          <a:p>
            <a:r>
              <a:rPr lang="en-US" sz="2800" dirty="0"/>
              <a:t>Mealtime exposures (multiple exposures to new foods)</a:t>
            </a:r>
          </a:p>
          <a:p>
            <a:r>
              <a:rPr lang="en-US" sz="2800" dirty="0"/>
              <a:t>Establish routine mealtimes with spacing from snacks</a:t>
            </a:r>
          </a:p>
          <a:p>
            <a:r>
              <a:rPr lang="en-US" sz="2800" dirty="0"/>
              <a:t>More severe picky eating may need more structured professional approach with the behavioral plan. </a:t>
            </a:r>
          </a:p>
          <a:p>
            <a:endParaRPr lang="en-US" sz="2800" dirty="0"/>
          </a:p>
        </p:txBody>
      </p:sp>
      <p:pic>
        <p:nvPicPr>
          <p:cNvPr id="2050" name="Picture 2" descr="Genuine Fred DINNER WINNER Kids' Dinner Tray">
            <a:extLst>
              <a:ext uri="{FF2B5EF4-FFF2-40B4-BE49-F238E27FC236}">
                <a16:creationId xmlns:a16="http://schemas.microsoft.com/office/drawing/2014/main" id="{315ACE04-D0A7-437B-B2A8-047521828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008" y="2042634"/>
            <a:ext cx="3490545" cy="277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26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AEDD-EFC1-409C-813F-2FFDEB0AFB99}"/>
              </a:ext>
            </a:extLst>
          </p:cNvPr>
          <p:cNvSpPr>
            <a:spLocks noGrp="1"/>
          </p:cNvSpPr>
          <p:nvPr>
            <p:ph type="title"/>
          </p:nvPr>
        </p:nvSpPr>
        <p:spPr/>
        <p:txBody>
          <a:bodyPr/>
          <a:lstStyle/>
          <a:p>
            <a:r>
              <a:rPr lang="en-US" dirty="0"/>
              <a:t>Addressing Picky Eating</a:t>
            </a:r>
          </a:p>
        </p:txBody>
      </p:sp>
      <p:sp>
        <p:nvSpPr>
          <p:cNvPr id="3" name="Content Placeholder 2">
            <a:extLst>
              <a:ext uri="{FF2B5EF4-FFF2-40B4-BE49-F238E27FC236}">
                <a16:creationId xmlns:a16="http://schemas.microsoft.com/office/drawing/2014/main" id="{30C281F6-297C-4C97-A92E-697DE7CE9015}"/>
              </a:ext>
            </a:extLst>
          </p:cNvPr>
          <p:cNvSpPr>
            <a:spLocks noGrp="1"/>
          </p:cNvSpPr>
          <p:nvPr>
            <p:ph idx="1"/>
          </p:nvPr>
        </p:nvSpPr>
        <p:spPr>
          <a:xfrm>
            <a:off x="339970" y="1371600"/>
            <a:ext cx="7174522" cy="5486400"/>
          </a:xfrm>
        </p:spPr>
        <p:txBody>
          <a:bodyPr>
            <a:normAutofit/>
          </a:bodyPr>
          <a:lstStyle/>
          <a:p>
            <a:pPr marL="0" indent="0">
              <a:buNone/>
            </a:pPr>
            <a:r>
              <a:rPr lang="en-US" sz="2800" b="1" dirty="0"/>
              <a:t>Modeling Positive Eating behavior </a:t>
            </a:r>
          </a:p>
          <a:p>
            <a:r>
              <a:rPr lang="en-US" sz="2800" dirty="0"/>
              <a:t>Family meals, modeling behavior (varied diet )</a:t>
            </a:r>
          </a:p>
          <a:p>
            <a:pPr marL="0" indent="0">
              <a:buNone/>
            </a:pPr>
            <a:r>
              <a:rPr lang="en-US" sz="2800" b="1" dirty="0"/>
              <a:t>Involving child in food-related activities </a:t>
            </a:r>
          </a:p>
          <a:p>
            <a:r>
              <a:rPr lang="en-US" sz="2800" dirty="0"/>
              <a:t>Grocery shopping and cooking </a:t>
            </a:r>
          </a:p>
          <a:p>
            <a:r>
              <a:rPr lang="en-US" sz="2800" dirty="0"/>
              <a:t>Gardening re: veg?</a:t>
            </a:r>
          </a:p>
          <a:p>
            <a:r>
              <a:rPr lang="en-US" sz="2800" dirty="0"/>
              <a:t>Reading books </a:t>
            </a:r>
          </a:p>
          <a:p>
            <a:r>
              <a:rPr lang="en-US" sz="2800" dirty="0"/>
              <a:t>Using special dishes to progress to preferred foods</a:t>
            </a:r>
          </a:p>
          <a:p>
            <a:pPr marL="0" indent="0">
              <a:buNone/>
            </a:pPr>
            <a:endParaRPr lang="en-US" sz="2800" dirty="0"/>
          </a:p>
        </p:txBody>
      </p:sp>
      <p:sp>
        <p:nvSpPr>
          <p:cNvPr id="6" name="AutoShape 2">
            <a:extLst>
              <a:ext uri="{FF2B5EF4-FFF2-40B4-BE49-F238E27FC236}">
                <a16:creationId xmlns:a16="http://schemas.microsoft.com/office/drawing/2014/main" id="{6AD05DF8-5EB2-4743-8BFF-64A03BFAFA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picture containing text&#10;&#10;Description automatically generated">
            <a:extLst>
              <a:ext uri="{FF2B5EF4-FFF2-40B4-BE49-F238E27FC236}">
                <a16:creationId xmlns:a16="http://schemas.microsoft.com/office/drawing/2014/main" id="{59805DC0-0631-4249-B9E0-7D15DE14F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1842" y="1626361"/>
            <a:ext cx="3612626" cy="3300478"/>
          </a:xfrm>
          <a:prstGeom prst="rect">
            <a:avLst/>
          </a:prstGeom>
        </p:spPr>
      </p:pic>
    </p:spTree>
    <p:extLst>
      <p:ext uri="{BB962C8B-B14F-4D97-AF65-F5344CB8AC3E}">
        <p14:creationId xmlns:p14="http://schemas.microsoft.com/office/powerpoint/2010/main" val="424643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F59C3-13E9-4A4B-B427-ACCB6BFE5C40}"/>
              </a:ext>
            </a:extLst>
          </p:cNvPr>
          <p:cNvSpPr>
            <a:spLocks noGrp="1"/>
          </p:cNvSpPr>
          <p:nvPr>
            <p:ph type="title"/>
          </p:nvPr>
        </p:nvSpPr>
        <p:spPr/>
        <p:txBody>
          <a:bodyPr/>
          <a:lstStyle/>
          <a:p>
            <a:r>
              <a:rPr lang="en-US" dirty="0"/>
              <a:t>Longitudinal Course of Picky Eating? </a:t>
            </a:r>
          </a:p>
        </p:txBody>
      </p:sp>
      <p:sp>
        <p:nvSpPr>
          <p:cNvPr id="3" name="Content Placeholder 2">
            <a:extLst>
              <a:ext uri="{FF2B5EF4-FFF2-40B4-BE49-F238E27FC236}">
                <a16:creationId xmlns:a16="http://schemas.microsoft.com/office/drawing/2014/main" id="{7E20A7FA-0F0D-4211-BCEA-247003E2100B}"/>
              </a:ext>
            </a:extLst>
          </p:cNvPr>
          <p:cNvSpPr>
            <a:spLocks noGrp="1"/>
          </p:cNvSpPr>
          <p:nvPr>
            <p:ph idx="1"/>
          </p:nvPr>
        </p:nvSpPr>
        <p:spPr>
          <a:xfrm>
            <a:off x="205759" y="1027288"/>
            <a:ext cx="11403789" cy="4119143"/>
          </a:xfrm>
        </p:spPr>
        <p:txBody>
          <a:bodyPr>
            <a:normAutofit/>
          </a:bodyPr>
          <a:lstStyle/>
          <a:p>
            <a:r>
              <a:rPr lang="en-US" sz="2800" dirty="0"/>
              <a:t>Difficult to compare trajectory between studies (definitions of picky eating, duration differ)</a:t>
            </a:r>
          </a:p>
          <a:p>
            <a:r>
              <a:rPr lang="en-US" sz="2800" dirty="0"/>
              <a:t>Two-year longitudinal follow-up of young children with picky eating in Quebec Canada found picky eating persisted from early to late childhood (5.5% had picky eating from age 2.5 to 4 years) </a:t>
            </a:r>
            <a:r>
              <a:rPr lang="en-US" sz="1600" dirty="0"/>
              <a:t>(Dubois 2007 Int J </a:t>
            </a:r>
            <a:r>
              <a:rPr lang="en-US" sz="1600" dirty="0" err="1"/>
              <a:t>Beh</a:t>
            </a:r>
            <a:r>
              <a:rPr lang="en-US" sz="1600" dirty="0"/>
              <a:t> Nutrition&amp; </a:t>
            </a:r>
            <a:r>
              <a:rPr lang="en-US" sz="1600" dirty="0" err="1"/>
              <a:t>phys</a:t>
            </a:r>
            <a:r>
              <a:rPr lang="en-US" sz="1600" dirty="0"/>
              <a:t> activity) </a:t>
            </a:r>
            <a:endParaRPr lang="en-US" sz="2800" dirty="0"/>
          </a:p>
          <a:p>
            <a:r>
              <a:rPr lang="en-US" sz="2800" dirty="0"/>
              <a:t>Picky eating remained stable in another study from early to late childhood but there were more non-eating behaviors (internalizing and externalizing) </a:t>
            </a:r>
            <a:r>
              <a:rPr lang="en-US" sz="1600" dirty="0"/>
              <a:t>(Jacobi C et al. IJED 2008; 41)</a:t>
            </a:r>
            <a:endParaRPr lang="en-US" sz="2800" dirty="0"/>
          </a:p>
        </p:txBody>
      </p:sp>
      <p:pic>
        <p:nvPicPr>
          <p:cNvPr id="4098" name="Picture 2" descr="SpinMeal Plate - Healthy Nutrition Plate for Picky Eaters - Spin the Arrow - Meals Are Fun Again">
            <a:extLst>
              <a:ext uri="{FF2B5EF4-FFF2-40B4-BE49-F238E27FC236}">
                <a16:creationId xmlns:a16="http://schemas.microsoft.com/office/drawing/2014/main" id="{B19F45B5-296C-4C25-88F9-2E71B6F14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873" y="4764324"/>
            <a:ext cx="1931018" cy="193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70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5987-8D18-435A-A785-1FB5F213D9A3}"/>
              </a:ext>
            </a:extLst>
          </p:cNvPr>
          <p:cNvSpPr>
            <a:spLocks noGrp="1"/>
          </p:cNvSpPr>
          <p:nvPr>
            <p:ph type="title"/>
          </p:nvPr>
        </p:nvSpPr>
        <p:spPr/>
        <p:txBody>
          <a:bodyPr/>
          <a:lstStyle/>
          <a:p>
            <a:r>
              <a:rPr lang="en-US" dirty="0"/>
              <a:t>Longitudinal course of picky eating…? </a:t>
            </a:r>
          </a:p>
        </p:txBody>
      </p:sp>
      <p:sp>
        <p:nvSpPr>
          <p:cNvPr id="3" name="Content Placeholder 2">
            <a:extLst>
              <a:ext uri="{FF2B5EF4-FFF2-40B4-BE49-F238E27FC236}">
                <a16:creationId xmlns:a16="http://schemas.microsoft.com/office/drawing/2014/main" id="{256B2B36-D927-4931-83CD-D54AE0E985C1}"/>
              </a:ext>
            </a:extLst>
          </p:cNvPr>
          <p:cNvSpPr>
            <a:spLocks noGrp="1"/>
          </p:cNvSpPr>
          <p:nvPr>
            <p:ph idx="1"/>
          </p:nvPr>
        </p:nvSpPr>
        <p:spPr>
          <a:xfrm>
            <a:off x="199293" y="1547445"/>
            <a:ext cx="7748953" cy="5310555"/>
          </a:xfrm>
        </p:spPr>
        <p:txBody>
          <a:bodyPr>
            <a:normAutofit fontScale="92500" lnSpcReduction="10000"/>
          </a:bodyPr>
          <a:lstStyle/>
          <a:p>
            <a:r>
              <a:rPr lang="en-US" sz="2800" dirty="0"/>
              <a:t>Early childhood </a:t>
            </a:r>
            <a:r>
              <a:rPr lang="en-US" sz="2800" dirty="0">
                <a:solidFill>
                  <a:schemeClr val="tx1"/>
                </a:solidFill>
              </a:rPr>
              <a:t>picky eating, eating too slowly, eating too little and food avoidance </a:t>
            </a:r>
            <a:r>
              <a:rPr lang="en-US" sz="2800" dirty="0"/>
              <a:t>reported to be stable until late childhood.</a:t>
            </a:r>
          </a:p>
          <a:p>
            <a:pPr marL="0" indent="0">
              <a:buNone/>
            </a:pPr>
            <a:r>
              <a:rPr lang="en-US" sz="2800" dirty="0"/>
              <a:t>Early childhood eating concerns (particularly picky eating) may increase risk of eating problems in adolescence but the trajectory later in life is still unclear. (no ARFID dx then complicates conclusions) </a:t>
            </a:r>
            <a:r>
              <a:rPr lang="en-US" sz="1700" dirty="0"/>
              <a:t>( </a:t>
            </a:r>
            <a:r>
              <a:rPr lang="en-US" sz="1700" dirty="0" err="1"/>
              <a:t>Marchi</a:t>
            </a:r>
            <a:r>
              <a:rPr lang="en-US" sz="1700" dirty="0"/>
              <a:t>, M. and Cohen P. JAACAP 1990 Jan 29(1)</a:t>
            </a:r>
          </a:p>
          <a:p>
            <a:r>
              <a:rPr lang="en-US" sz="2800" dirty="0"/>
              <a:t>32% Picky Eating remission in epidemiologic study remitted by age 4 years </a:t>
            </a:r>
            <a:r>
              <a:rPr lang="en-US" sz="1600" dirty="0"/>
              <a:t>(Cardona Cano IJED 2015) </a:t>
            </a:r>
          </a:p>
          <a:p>
            <a:r>
              <a:rPr lang="en-US" sz="2800" dirty="0"/>
              <a:t>Trajectories of Picky Eating in Low-Income US children: Picky eating remained stable, established by 4 years; Higher picky eating (‘trait like”)</a:t>
            </a:r>
            <a:r>
              <a:rPr lang="en-US" sz="2800" dirty="0">
                <a:sym typeface="Wingdings" panose="05000000000000000000" pitchFamily="2" charset="2"/>
              </a:rPr>
              <a:t></a:t>
            </a:r>
            <a:r>
              <a:rPr lang="en-US" sz="2800" dirty="0"/>
              <a:t> associated with lower BMI </a:t>
            </a:r>
            <a:r>
              <a:rPr lang="en-US" sz="1400" dirty="0"/>
              <a:t>(Fernandez et al. June 2020 Ac Peds)</a:t>
            </a:r>
          </a:p>
          <a:p>
            <a:endParaRPr lang="en-US" sz="2400" dirty="0"/>
          </a:p>
        </p:txBody>
      </p:sp>
      <p:graphicFrame>
        <p:nvGraphicFramePr>
          <p:cNvPr id="4" name="Diagram 3">
            <a:extLst>
              <a:ext uri="{FF2B5EF4-FFF2-40B4-BE49-F238E27FC236}">
                <a16:creationId xmlns:a16="http://schemas.microsoft.com/office/drawing/2014/main" id="{9760DD18-E33B-4305-B6FF-D7470DDD68AF}"/>
              </a:ext>
            </a:extLst>
          </p:cNvPr>
          <p:cNvGraphicFramePr/>
          <p:nvPr>
            <p:extLst>
              <p:ext uri="{D42A27DB-BD31-4B8C-83A1-F6EECF244321}">
                <p14:modId xmlns:p14="http://schemas.microsoft.com/office/powerpoint/2010/main" val="151524503"/>
              </p:ext>
            </p:extLst>
          </p:nvPr>
        </p:nvGraphicFramePr>
        <p:xfrm>
          <a:off x="8077200" y="1344566"/>
          <a:ext cx="4021015" cy="360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68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C9F1-BABE-48CD-857F-69FAE90D4F56}"/>
              </a:ext>
            </a:extLst>
          </p:cNvPr>
          <p:cNvSpPr>
            <a:spLocks noGrp="1"/>
          </p:cNvSpPr>
          <p:nvPr>
            <p:ph type="title"/>
          </p:nvPr>
        </p:nvSpPr>
        <p:spPr/>
        <p:txBody>
          <a:bodyPr vert="horz" lIns="91440" tIns="45720" rIns="91440" bIns="45720" rtlCol="0" anchor="ctr">
            <a:normAutofit/>
          </a:bodyPr>
          <a:lstStyle/>
          <a:p>
            <a:r>
              <a:rPr lang="en-US" kern="1200" spc="-60" baseline="0">
                <a:latin typeface="+mj-lt"/>
                <a:ea typeface="+mj-ea"/>
                <a:cs typeface="+mj-cs"/>
              </a:rPr>
              <a:t>Addressing Picky and Disordered Eating </a:t>
            </a:r>
          </a:p>
        </p:txBody>
      </p:sp>
      <p:sp>
        <p:nvSpPr>
          <p:cNvPr id="3" name="Rectangle 2">
            <a:extLst>
              <a:ext uri="{FF2B5EF4-FFF2-40B4-BE49-F238E27FC236}">
                <a16:creationId xmlns:a16="http://schemas.microsoft.com/office/drawing/2014/main" id="{C0757384-2287-4B1B-B79D-B3A5D66C1ACA}"/>
              </a:ext>
            </a:extLst>
          </p:cNvPr>
          <p:cNvSpPr/>
          <p:nvPr/>
        </p:nvSpPr>
        <p:spPr>
          <a:xfrm>
            <a:off x="375426" y="1074821"/>
            <a:ext cx="7420420" cy="4914498"/>
          </a:xfrm>
          <a:prstGeom prst="rect">
            <a:avLst/>
          </a:prstGeom>
        </p:spPr>
        <p:txBody>
          <a:bodyPr vert="horz" lIns="91440" tIns="45720" rIns="91440" bIns="45720" rtlCol="0" anchor="ctr">
            <a:normAutofit/>
          </a:bodyPr>
          <a:lstStyle/>
          <a:p>
            <a:pPr marL="342900" marR="0" lvl="0" indent="-182880">
              <a:lnSpc>
                <a:spcPct val="90000"/>
              </a:lnSpc>
              <a:spcBef>
                <a:spcPts val="0"/>
              </a:spcBef>
              <a:spcAft>
                <a:spcPts val="0"/>
              </a:spcAft>
              <a:buClr>
                <a:schemeClr val="accent1"/>
              </a:buClr>
              <a:buFont typeface="Wingdings 2" pitchFamily="18" charset="2"/>
              <a:buChar char=""/>
            </a:pPr>
            <a:r>
              <a:rPr lang="en-US" sz="2800" dirty="0">
                <a:solidFill>
                  <a:schemeClr val="tx1">
                    <a:lumMod val="65000"/>
                    <a:lumOff val="35000"/>
                  </a:schemeClr>
                </a:solidFill>
                <a:effectLst/>
              </a:rPr>
              <a:t>Identify clinical features of picky eating in younger children</a:t>
            </a:r>
          </a:p>
          <a:p>
            <a:pPr marL="342900" marR="0" lvl="0" indent="-182880">
              <a:lnSpc>
                <a:spcPct val="90000"/>
              </a:lnSpc>
              <a:spcBef>
                <a:spcPts val="0"/>
              </a:spcBef>
              <a:spcAft>
                <a:spcPts val="0"/>
              </a:spcAft>
              <a:buClr>
                <a:schemeClr val="accent1"/>
              </a:buClr>
              <a:buFont typeface="Wingdings 2" pitchFamily="18" charset="2"/>
              <a:buChar char=""/>
            </a:pPr>
            <a:endParaRPr lang="en-US" sz="2800" dirty="0">
              <a:solidFill>
                <a:schemeClr val="tx1">
                  <a:lumMod val="65000"/>
                  <a:lumOff val="35000"/>
                </a:schemeClr>
              </a:solidFill>
              <a:effectLst/>
            </a:endParaRPr>
          </a:p>
          <a:p>
            <a:pPr marL="342900" marR="0" lvl="0" indent="-182880">
              <a:lnSpc>
                <a:spcPct val="90000"/>
              </a:lnSpc>
              <a:spcBef>
                <a:spcPts val="0"/>
              </a:spcBef>
              <a:spcAft>
                <a:spcPts val="0"/>
              </a:spcAft>
              <a:buClr>
                <a:schemeClr val="accent1"/>
              </a:buClr>
              <a:buFont typeface="Wingdings 2" pitchFamily="18" charset="2"/>
              <a:buChar char=""/>
            </a:pPr>
            <a:r>
              <a:rPr lang="en-US" sz="2800" b="1" dirty="0">
                <a:solidFill>
                  <a:schemeClr val="tx1">
                    <a:lumMod val="65000"/>
                    <a:lumOff val="35000"/>
                  </a:schemeClr>
                </a:solidFill>
                <a:effectLst/>
              </a:rPr>
              <a:t>Expand your knowledge of Avoidant/ Restrictive Food Intake Disorder (ARFID)</a:t>
            </a:r>
          </a:p>
          <a:p>
            <a:pPr marL="160020" marR="0" lvl="0">
              <a:lnSpc>
                <a:spcPct val="90000"/>
              </a:lnSpc>
              <a:spcBef>
                <a:spcPts val="0"/>
              </a:spcBef>
              <a:spcAft>
                <a:spcPts val="0"/>
              </a:spcAft>
              <a:buClr>
                <a:schemeClr val="accent1"/>
              </a:buClr>
            </a:pPr>
            <a:endParaRPr lang="en-US" sz="2800" b="1" dirty="0">
              <a:solidFill>
                <a:schemeClr val="tx1">
                  <a:lumMod val="65000"/>
                  <a:lumOff val="35000"/>
                </a:schemeClr>
              </a:solidFill>
              <a:effectLst/>
            </a:endParaRPr>
          </a:p>
          <a:p>
            <a:pPr marL="342900" marR="0" lvl="0" indent="-182880">
              <a:lnSpc>
                <a:spcPct val="90000"/>
              </a:lnSpc>
              <a:spcBef>
                <a:spcPts val="0"/>
              </a:spcBef>
              <a:spcAft>
                <a:spcPts val="800"/>
              </a:spcAft>
              <a:buClr>
                <a:schemeClr val="accent1"/>
              </a:buClr>
              <a:buFont typeface="Wingdings 2" pitchFamily="18" charset="2"/>
              <a:buChar char=""/>
            </a:pPr>
            <a:r>
              <a:rPr lang="en-US" sz="2800" dirty="0">
                <a:solidFill>
                  <a:schemeClr val="tx1">
                    <a:lumMod val="65000"/>
                    <a:lumOff val="35000"/>
                  </a:schemeClr>
                </a:solidFill>
                <a:effectLst/>
              </a:rPr>
              <a:t>Learn some preliminary management strategies for eating disorder symptoms (including ARFID) </a:t>
            </a:r>
          </a:p>
        </p:txBody>
      </p:sp>
      <p:pic>
        <p:nvPicPr>
          <p:cNvPr id="5" name="Picture 4" descr="A picture containing diagram&#10;&#10;Description automatically generated">
            <a:extLst>
              <a:ext uri="{FF2B5EF4-FFF2-40B4-BE49-F238E27FC236}">
                <a16:creationId xmlns:a16="http://schemas.microsoft.com/office/drawing/2014/main" id="{33CCF611-50EB-40C1-90D0-FF2331E44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621" y="2021304"/>
            <a:ext cx="4404296" cy="2759243"/>
          </a:xfrm>
          <a:prstGeom prst="rect">
            <a:avLst/>
          </a:prstGeom>
          <a:noFill/>
        </p:spPr>
      </p:pic>
    </p:spTree>
    <p:extLst>
      <p:ext uri="{BB962C8B-B14F-4D97-AF65-F5344CB8AC3E}">
        <p14:creationId xmlns:p14="http://schemas.microsoft.com/office/powerpoint/2010/main" val="1555741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287F-35D8-457A-AD99-FCA5A191FEAC}"/>
              </a:ext>
            </a:extLst>
          </p:cNvPr>
          <p:cNvSpPr>
            <a:spLocks noGrp="1"/>
          </p:cNvSpPr>
          <p:nvPr>
            <p:ph type="title"/>
          </p:nvPr>
        </p:nvSpPr>
        <p:spPr/>
        <p:txBody>
          <a:bodyPr>
            <a:normAutofit/>
          </a:bodyPr>
          <a:lstStyle/>
          <a:p>
            <a:r>
              <a:rPr lang="en-US" sz="3600" dirty="0"/>
              <a:t>ARFID &amp; PRIMARY CARE PEDIATRICS</a:t>
            </a:r>
          </a:p>
        </p:txBody>
      </p:sp>
      <p:sp>
        <p:nvSpPr>
          <p:cNvPr id="3" name="Content Placeholder 2">
            <a:extLst>
              <a:ext uri="{FF2B5EF4-FFF2-40B4-BE49-F238E27FC236}">
                <a16:creationId xmlns:a16="http://schemas.microsoft.com/office/drawing/2014/main" id="{CF560EBC-40A9-4998-B7CA-593683EC3193}"/>
              </a:ext>
            </a:extLst>
          </p:cNvPr>
          <p:cNvSpPr>
            <a:spLocks noGrp="1"/>
          </p:cNvSpPr>
          <p:nvPr>
            <p:ph sz="half" idx="1"/>
          </p:nvPr>
        </p:nvSpPr>
        <p:spPr>
          <a:xfrm>
            <a:off x="199292" y="703384"/>
            <a:ext cx="9870831" cy="5849061"/>
          </a:xfrm>
        </p:spPr>
        <p:txBody>
          <a:bodyPr>
            <a:normAutofit fontScale="77500" lnSpcReduction="20000"/>
          </a:bodyPr>
          <a:lstStyle/>
          <a:p>
            <a:pPr marL="0" indent="0">
              <a:buNone/>
            </a:pPr>
            <a:endParaRPr lang="en-US" sz="2800" dirty="0"/>
          </a:p>
          <a:p>
            <a:pPr marL="0" indent="0">
              <a:buNone/>
            </a:pPr>
            <a:endParaRPr lang="en-US" sz="2800" dirty="0"/>
          </a:p>
          <a:p>
            <a:r>
              <a:rPr lang="en-US" sz="3600" dirty="0"/>
              <a:t>Pediatricians are often the first to encounter youth with symptoms of ARFID. </a:t>
            </a:r>
          </a:p>
          <a:p>
            <a:r>
              <a:rPr lang="en-US" sz="3600" dirty="0"/>
              <a:t>American Academy of Pediatrics suggests screening for eating disorders *; When do yearly follow up of growth curve, might raise flags? </a:t>
            </a:r>
          </a:p>
          <a:p>
            <a:r>
              <a:rPr lang="en-US" sz="3600" dirty="0"/>
              <a:t>Survey of pediatricians found that only 37% were familiar with ARFID and only a third correctly applied the diagnostic criteria </a:t>
            </a:r>
            <a:r>
              <a:rPr lang="en-US" sz="1600" dirty="0"/>
              <a:t>(Katzman 2014; Ped Child Health 0ct 14</a:t>
            </a:r>
          </a:p>
          <a:p>
            <a:r>
              <a:rPr lang="en-US" sz="4000" dirty="0"/>
              <a:t>Up to half of the children with ARFID have medical and psychiatric comorbidities and may be seen in pediatric specialists’ offices as well </a:t>
            </a:r>
            <a:r>
              <a:rPr lang="en-US" sz="2100" dirty="0"/>
              <a:t>(Grubb Jama Peds 2021)</a:t>
            </a:r>
          </a:p>
          <a:p>
            <a:r>
              <a:rPr lang="en-US" sz="4000" dirty="0"/>
              <a:t>Decreased energy and growth occurs at an important time developmentally when the child needs it in preadolescence/adolescence (not just picky eating)</a:t>
            </a:r>
          </a:p>
          <a:p>
            <a:pPr marL="0" indent="0">
              <a:buNone/>
            </a:pPr>
            <a:endParaRPr lang="en-US" sz="2800" dirty="0"/>
          </a:p>
        </p:txBody>
      </p:sp>
      <p:sp>
        <p:nvSpPr>
          <p:cNvPr id="4" name="Content Placeholder 3">
            <a:extLst>
              <a:ext uri="{FF2B5EF4-FFF2-40B4-BE49-F238E27FC236}">
                <a16:creationId xmlns:a16="http://schemas.microsoft.com/office/drawing/2014/main" id="{5A3694CC-2C97-4868-A7BD-B7B2766EAE20}"/>
              </a:ext>
            </a:extLst>
          </p:cNvPr>
          <p:cNvSpPr>
            <a:spLocks noGrp="1"/>
          </p:cNvSpPr>
          <p:nvPr>
            <p:ph sz="half" idx="2"/>
          </p:nvPr>
        </p:nvSpPr>
        <p:spPr>
          <a:xfrm>
            <a:off x="9015046" y="1395286"/>
            <a:ext cx="2801528" cy="3447331"/>
          </a:xfrm>
        </p:spPr>
        <p:txBody>
          <a:bodyPr>
            <a:normAutofit fontScale="77500" lnSpcReduction="20000"/>
          </a:bodyPr>
          <a:lstStyle/>
          <a:p>
            <a:pPr marL="0" indent="0">
              <a:buNone/>
            </a:pPr>
            <a:endParaRPr lang="en-US" sz="2800" dirty="0"/>
          </a:p>
          <a:p>
            <a:pPr marL="0" indent="0">
              <a:buNone/>
            </a:pPr>
            <a:endParaRPr lang="en-US" sz="2800" dirty="0"/>
          </a:p>
        </p:txBody>
      </p:sp>
      <p:pic>
        <p:nvPicPr>
          <p:cNvPr id="2050" name="Picture 2" descr="Pin on baby">
            <a:extLst>
              <a:ext uri="{FF2B5EF4-FFF2-40B4-BE49-F238E27FC236}">
                <a16:creationId xmlns:a16="http://schemas.microsoft.com/office/drawing/2014/main" id="{5AA1D0D7-9FD9-4725-8DF4-99E0B6AF19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4630" y="1395286"/>
            <a:ext cx="2198077" cy="32669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BD51951-E93E-4FA0-B659-98B7537C1E6F}"/>
              </a:ext>
            </a:extLst>
          </p:cNvPr>
          <p:cNvSpPr txBox="1"/>
          <p:nvPr/>
        </p:nvSpPr>
        <p:spPr>
          <a:xfrm>
            <a:off x="518160" y="6400800"/>
            <a:ext cx="6416040" cy="369332"/>
          </a:xfrm>
          <a:prstGeom prst="rect">
            <a:avLst/>
          </a:prstGeom>
          <a:noFill/>
        </p:spPr>
        <p:txBody>
          <a:bodyPr wrap="square" rtlCol="0">
            <a:spAutoFit/>
          </a:bodyPr>
          <a:lstStyle/>
          <a:p>
            <a:r>
              <a:rPr lang="en-US" dirty="0"/>
              <a:t>*AAP Policy statement Jan 2003 Pediatrics</a:t>
            </a:r>
          </a:p>
        </p:txBody>
      </p:sp>
    </p:spTree>
    <p:extLst>
      <p:ext uri="{BB962C8B-B14F-4D97-AF65-F5344CB8AC3E}">
        <p14:creationId xmlns:p14="http://schemas.microsoft.com/office/powerpoint/2010/main" val="118335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3B96-9EDA-4E3C-8CAD-4E775EB611E8}"/>
              </a:ext>
            </a:extLst>
          </p:cNvPr>
          <p:cNvSpPr>
            <a:spLocks noGrp="1"/>
          </p:cNvSpPr>
          <p:nvPr>
            <p:ph type="title"/>
          </p:nvPr>
        </p:nvSpPr>
        <p:spPr/>
        <p:txBody>
          <a:bodyPr/>
          <a:lstStyle/>
          <a:p>
            <a:r>
              <a:rPr lang="en-US" dirty="0"/>
              <a:t>Fictional Case 2- Lori</a:t>
            </a:r>
          </a:p>
        </p:txBody>
      </p:sp>
      <p:sp>
        <p:nvSpPr>
          <p:cNvPr id="3" name="Content Placeholder 2">
            <a:extLst>
              <a:ext uri="{FF2B5EF4-FFF2-40B4-BE49-F238E27FC236}">
                <a16:creationId xmlns:a16="http://schemas.microsoft.com/office/drawing/2014/main" id="{221C0C21-08E4-4E4C-8665-8295C9726359}"/>
              </a:ext>
            </a:extLst>
          </p:cNvPr>
          <p:cNvSpPr>
            <a:spLocks noGrp="1"/>
          </p:cNvSpPr>
          <p:nvPr>
            <p:ph idx="1"/>
          </p:nvPr>
        </p:nvSpPr>
        <p:spPr>
          <a:xfrm>
            <a:off x="363415" y="1312985"/>
            <a:ext cx="11195539" cy="3141784"/>
          </a:xfrm>
        </p:spPr>
        <p:txBody>
          <a:bodyPr>
            <a:normAutofit lnSpcReduction="10000"/>
          </a:bodyPr>
          <a:lstStyle/>
          <a:p>
            <a:r>
              <a:rPr lang="en-US" sz="3200" dirty="0"/>
              <a:t>Lori is a  5-year-old girl with ADHD on Ritalin 5 mg BID. She attends Kindergarten. Her BMI % is at low end of the curve now. </a:t>
            </a:r>
          </a:p>
          <a:p>
            <a:r>
              <a:rPr lang="en-US" sz="3200" dirty="0"/>
              <a:t>Although always a rather picky eater, about 6 months ago, a piece of the apple she was eating felt like it got stuck in her throat. After coughing a lot, seeing the school nurse, she felt improved enough  to return to class. Although there were no medical sequalae, she then stopped eating apples. </a:t>
            </a:r>
          </a:p>
        </p:txBody>
      </p:sp>
      <p:pic>
        <p:nvPicPr>
          <p:cNvPr id="5" name="Picture 2" descr="Kids Meals, Toys and TV Ads Add Up to Frequent Fast Food – Dr Caroleigh  Elliott, Chiropractic Care 503-238-8818">
            <a:extLst>
              <a:ext uri="{FF2B5EF4-FFF2-40B4-BE49-F238E27FC236}">
                <a16:creationId xmlns:a16="http://schemas.microsoft.com/office/drawing/2014/main" id="{C2E460A7-C989-48C7-9283-CCC1FB834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19174" y="4325815"/>
            <a:ext cx="4667071" cy="253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59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lstStyle/>
          <a:p>
            <a:r>
              <a:rPr lang="en-US" dirty="0"/>
              <a:t>Who We Are – Maryland BHIPP</a:t>
            </a:r>
          </a:p>
        </p:txBody>
      </p:sp>
      <p:sp>
        <p:nvSpPr>
          <p:cNvPr id="5" name="Rectangle 4">
            <a:extLst>
              <a:ext uri="{FF2B5EF4-FFF2-40B4-BE49-F238E27FC236}">
                <a16:creationId xmlns:a16="http://schemas.microsoft.com/office/drawing/2014/main" id="{78A84612-DD9B-4E5B-94A9-FC4D18CCA872}"/>
              </a:ext>
            </a:extLst>
          </p:cNvPr>
          <p:cNvSpPr/>
          <p:nvPr/>
        </p:nvSpPr>
        <p:spPr>
          <a:xfrm>
            <a:off x="5311187" y="1652885"/>
            <a:ext cx="6280340" cy="3877985"/>
          </a:xfrm>
          <a:prstGeom prst="rect">
            <a:avLst/>
          </a:prstGeom>
        </p:spPr>
        <p:txBody>
          <a:bodyPr wrap="square">
            <a:spAutoFit/>
          </a:bodyPr>
          <a:lstStyle/>
          <a:p>
            <a:pPr lvl="0" defTabSz="457200">
              <a:defRPr/>
            </a:pPr>
            <a:r>
              <a:rPr lang="en-US" sz="2400" b="1" dirty="0">
                <a:solidFill>
                  <a:srgbClr val="000000"/>
                </a:solidFill>
              </a:rPr>
              <a:t>Offering support to pediatric primary care providers through free:</a:t>
            </a:r>
          </a:p>
          <a:p>
            <a:pPr lvl="0" defTabSz="457200">
              <a:defRPr/>
            </a:pPr>
            <a:endParaRPr lang="en-US" sz="2000" b="1" dirty="0">
              <a:solidFill>
                <a:srgbClr val="000000"/>
              </a:solidFill>
            </a:endParaRPr>
          </a:p>
          <a:p>
            <a:pPr marL="742950" lvl="1" indent="-285750" defTabSz="457200">
              <a:buFont typeface="Arial" panose="020B0604020202020204" pitchFamily="34" charset="0"/>
              <a:buChar char="•"/>
              <a:defRPr/>
            </a:pPr>
            <a:r>
              <a:rPr lang="en-US" sz="2000" dirty="0">
                <a:solidFill>
                  <a:srgbClr val="000000"/>
                </a:solidFill>
              </a:rPr>
              <a:t>Telephone consultation (855-MD-BHIPP)</a:t>
            </a:r>
          </a:p>
          <a:p>
            <a:pPr marL="742950" lvl="1" indent="-285750" defTabSz="457200">
              <a:buFont typeface="Arial" panose="020B0604020202020204" pitchFamily="34" charset="0"/>
              <a:buChar char="•"/>
              <a:defRPr/>
            </a:pPr>
            <a:r>
              <a:rPr lang="en-US" sz="2000" dirty="0">
                <a:solidFill>
                  <a:srgbClr val="000000"/>
                </a:solidFill>
              </a:rPr>
              <a:t>Resource &amp; referral support </a:t>
            </a:r>
          </a:p>
          <a:p>
            <a:pPr marL="742950" lvl="1" indent="-285750" defTabSz="457200">
              <a:buFont typeface="Arial" panose="020B0604020202020204" pitchFamily="34" charset="0"/>
              <a:buChar char="•"/>
              <a:defRPr/>
            </a:pPr>
            <a:r>
              <a:rPr lang="en-US" sz="2000" dirty="0">
                <a:solidFill>
                  <a:srgbClr val="000000"/>
                </a:solidFill>
              </a:rPr>
              <a:t>Training &amp; education </a:t>
            </a:r>
          </a:p>
          <a:p>
            <a:pPr marL="742950" lvl="1" indent="-285750" defTabSz="457200">
              <a:buFont typeface="Arial" panose="020B0604020202020204" pitchFamily="34" charset="0"/>
              <a:buChar char="•"/>
              <a:defRPr/>
            </a:pPr>
            <a:r>
              <a:rPr lang="en-US" sz="2000" dirty="0">
                <a:solidFill>
                  <a:srgbClr val="000000"/>
                </a:solidFill>
              </a:rPr>
              <a:t>Regionally specific social work co-location (Salisbury University and Morgan State University)</a:t>
            </a:r>
          </a:p>
          <a:p>
            <a:pPr marL="742950" lvl="1" indent="-285750" defTabSz="457200">
              <a:buFont typeface="Arial" panose="020B0604020202020204" pitchFamily="34" charset="0"/>
              <a:buChar char="•"/>
              <a:defRPr/>
            </a:pPr>
            <a:r>
              <a:rPr lang="en-US" sz="2000" dirty="0">
                <a:solidFill>
                  <a:srgbClr val="000000"/>
                </a:solidFill>
              </a:rPr>
              <a:t>Project ECHO®</a:t>
            </a:r>
          </a:p>
          <a:p>
            <a:pPr marL="742950" lvl="1" indent="-285750" defTabSz="457200">
              <a:buFont typeface="Arial" panose="020B0604020202020204" pitchFamily="34" charset="0"/>
              <a:buChar char="•"/>
              <a:defRPr/>
            </a:pPr>
            <a:r>
              <a:rPr lang="en-US" sz="2000" dirty="0">
                <a:solidFill>
                  <a:srgbClr val="000000"/>
                </a:solidFill>
              </a:rPr>
              <a:t>Direct </a:t>
            </a:r>
            <a:r>
              <a:rPr lang="en-US" sz="2000" dirty="0" err="1">
                <a:solidFill>
                  <a:srgbClr val="000000"/>
                </a:solidFill>
              </a:rPr>
              <a:t>Telespsychiatry</a:t>
            </a:r>
            <a:r>
              <a:rPr lang="en-US" sz="2000" dirty="0">
                <a:solidFill>
                  <a:srgbClr val="000000"/>
                </a:solidFill>
              </a:rPr>
              <a:t> &amp; </a:t>
            </a:r>
            <a:r>
              <a:rPr lang="en-US" sz="2000" dirty="0" err="1">
                <a:solidFill>
                  <a:srgbClr val="000000"/>
                </a:solidFill>
              </a:rPr>
              <a:t>Telecounseling</a:t>
            </a:r>
            <a:r>
              <a:rPr lang="en-US" sz="2000" dirty="0">
                <a:solidFill>
                  <a:srgbClr val="000000"/>
                </a:solidFill>
              </a:rPr>
              <a:t> Services</a:t>
            </a:r>
          </a:p>
          <a:p>
            <a:pPr marL="742950" lvl="1" indent="-285750" defTabSz="457200">
              <a:buFont typeface="Arial" panose="020B0604020202020204" pitchFamily="34" charset="0"/>
              <a:buChar char="•"/>
              <a:defRPr/>
            </a:pPr>
            <a:r>
              <a:rPr lang="en-US" sz="2000" dirty="0">
                <a:solidFill>
                  <a:srgbClr val="000000"/>
                </a:solidFill>
              </a:rPr>
              <a:t>Care coordination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19F18FCF-1720-44EF-BD0D-EFD7500DAFCB}"/>
              </a:ext>
            </a:extLst>
          </p:cNvPr>
          <p:cNvPicPr>
            <a:picLocks noGrp="1" noChangeAspect="1"/>
          </p:cNvPicPr>
          <p:nvPr>
            <p:ph idx="1"/>
          </p:nvPr>
        </p:nvPicPr>
        <p:blipFill>
          <a:blip r:embed="rId3"/>
          <a:stretch>
            <a:fillRect/>
          </a:stretch>
        </p:blipFill>
        <p:spPr>
          <a:xfrm>
            <a:off x="273279" y="1474826"/>
            <a:ext cx="5291180" cy="4798839"/>
          </a:xfrm>
          <a:prstGeom prst="rect">
            <a:avLst/>
          </a:prstGeom>
        </p:spPr>
      </p:pic>
    </p:spTree>
    <p:extLst>
      <p:ext uri="{BB962C8B-B14F-4D97-AF65-F5344CB8AC3E}">
        <p14:creationId xmlns:p14="http://schemas.microsoft.com/office/powerpoint/2010/main" val="14632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49FE-C844-4BAB-A8C5-3714DA2CF01A}"/>
              </a:ext>
            </a:extLst>
          </p:cNvPr>
          <p:cNvSpPr>
            <a:spLocks noGrp="1"/>
          </p:cNvSpPr>
          <p:nvPr>
            <p:ph type="title"/>
          </p:nvPr>
        </p:nvSpPr>
        <p:spPr/>
        <p:txBody>
          <a:bodyPr/>
          <a:lstStyle/>
          <a:p>
            <a:r>
              <a:rPr lang="en-US" dirty="0"/>
              <a:t>(CONTINUED CASE 2- Lori)</a:t>
            </a:r>
          </a:p>
        </p:txBody>
      </p:sp>
      <p:sp>
        <p:nvSpPr>
          <p:cNvPr id="3" name="Content Placeholder 2">
            <a:extLst>
              <a:ext uri="{FF2B5EF4-FFF2-40B4-BE49-F238E27FC236}">
                <a16:creationId xmlns:a16="http://schemas.microsoft.com/office/drawing/2014/main" id="{4F6CABAB-C0BA-4858-9A32-BEF30E1ADE99}"/>
              </a:ext>
            </a:extLst>
          </p:cNvPr>
          <p:cNvSpPr>
            <a:spLocks noGrp="1"/>
          </p:cNvSpPr>
          <p:nvPr>
            <p:ph sz="half" idx="1"/>
          </p:nvPr>
        </p:nvSpPr>
        <p:spPr/>
        <p:txBody>
          <a:bodyPr/>
          <a:lstStyle/>
          <a:p>
            <a:pPr marL="0" indent="0">
              <a:buNone/>
            </a:pPr>
            <a:r>
              <a:rPr lang="en-US" sz="3200" dirty="0"/>
              <a:t>“Lori” previously ate 7 items including orange Kraft mac and cheese, hamburger (only frozen of a certain  brand), orange, fast food chicken nuggets, orange baby carrots, orange juice, fries. </a:t>
            </a:r>
          </a:p>
          <a:p>
            <a:pPr marL="0" indent="0">
              <a:buNone/>
            </a:pPr>
            <a:r>
              <a:rPr lang="en-US" sz="3200" dirty="0"/>
              <a:t>When Lori was ill recently, she vomited after mac and cheese and now is avoiding that food as well. </a:t>
            </a:r>
          </a:p>
          <a:p>
            <a:endParaRPr lang="en-US" dirty="0"/>
          </a:p>
        </p:txBody>
      </p:sp>
      <p:sp>
        <p:nvSpPr>
          <p:cNvPr id="4" name="Content Placeholder 3">
            <a:extLst>
              <a:ext uri="{FF2B5EF4-FFF2-40B4-BE49-F238E27FC236}">
                <a16:creationId xmlns:a16="http://schemas.microsoft.com/office/drawing/2014/main" id="{230C1AA0-0C83-45FD-ABD0-D191BED3CBDD}"/>
              </a:ext>
            </a:extLst>
          </p:cNvPr>
          <p:cNvSpPr>
            <a:spLocks noGrp="1"/>
          </p:cNvSpPr>
          <p:nvPr>
            <p:ph sz="half" idx="2"/>
          </p:nvPr>
        </p:nvSpPr>
        <p:spPr/>
        <p:txBody>
          <a:bodyPr/>
          <a:lstStyle/>
          <a:p>
            <a:endParaRPr lang="en-US"/>
          </a:p>
        </p:txBody>
      </p:sp>
      <p:pic>
        <p:nvPicPr>
          <p:cNvPr id="1026" name="Picture 2" descr="Kids Meals, Toys and TV Ads Add Up to Frequent Fast Food – Dr Caroleigh  Elliott, Chiropractic Care 503-238-8818">
            <a:extLst>
              <a:ext uri="{FF2B5EF4-FFF2-40B4-BE49-F238E27FC236}">
                <a16:creationId xmlns:a16="http://schemas.microsoft.com/office/drawing/2014/main" id="{A9D3CC28-0825-461B-9F1F-A2A4AC070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97691" y="1371600"/>
            <a:ext cx="4778536" cy="336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t>DSM/ History ARFID</a:t>
            </a:r>
          </a:p>
        </p:txBody>
      </p:sp>
      <p:sp>
        <p:nvSpPr>
          <p:cNvPr id="3" name="Content Placeholder 2"/>
          <p:cNvSpPr>
            <a:spLocks noGrp="1"/>
          </p:cNvSpPr>
          <p:nvPr>
            <p:ph sz="half" idx="1"/>
          </p:nvPr>
        </p:nvSpPr>
        <p:spPr>
          <a:xfrm>
            <a:off x="375426" y="1474306"/>
            <a:ext cx="8100359" cy="4515013"/>
          </a:xfrm>
        </p:spPr>
        <p:txBody>
          <a:bodyPr anchor="ctr">
            <a:normAutofit/>
          </a:bodyPr>
          <a:lstStyle/>
          <a:p>
            <a:r>
              <a:rPr lang="en-US" sz="2800" b="1" dirty="0"/>
              <a:t>DSM IV: </a:t>
            </a:r>
          </a:p>
          <a:p>
            <a:r>
              <a:rPr lang="en-US" sz="2800" dirty="0"/>
              <a:t>Feeding disorder of infancy and childhood &amp; Eating disorder Not otherwise specified</a:t>
            </a:r>
          </a:p>
          <a:p>
            <a:r>
              <a:rPr lang="en-US" sz="2800" dirty="0"/>
              <a:t>Age onset criteria (up to age 6)</a:t>
            </a:r>
          </a:p>
          <a:p>
            <a:r>
              <a:rPr lang="en-US" sz="2800" b="1" dirty="0"/>
              <a:t>DSM-5</a:t>
            </a:r>
          </a:p>
          <a:p>
            <a:r>
              <a:rPr lang="en-US" sz="2800" b="1" dirty="0"/>
              <a:t>Avoidant/Restrictive Food Intake Disorder (ARFID)– </a:t>
            </a:r>
            <a:r>
              <a:rPr lang="en-US" sz="2800" dirty="0"/>
              <a:t>no age restriction ; nutritional qualifiers</a:t>
            </a:r>
          </a:p>
          <a:p>
            <a:r>
              <a:rPr lang="en-US" sz="2800" dirty="0"/>
              <a:t>Unspecified Eating Disorder</a:t>
            </a:r>
          </a:p>
          <a:p>
            <a:r>
              <a:rPr lang="en-US" sz="2800" dirty="0"/>
              <a:t>Other Specified Eating Disorders (OSFED)</a:t>
            </a:r>
          </a:p>
          <a:p>
            <a:pPr marL="0" indent="0">
              <a:buNone/>
            </a:pPr>
            <a:endParaRPr lang="en-US" dirty="0"/>
          </a:p>
        </p:txBody>
      </p:sp>
      <p:pic>
        <p:nvPicPr>
          <p:cNvPr id="8" name="Picture 7" descr="A picture containing text, blackboard&#10;&#10;Description automatically generated">
            <a:extLst>
              <a:ext uri="{FF2B5EF4-FFF2-40B4-BE49-F238E27FC236}">
                <a16:creationId xmlns:a16="http://schemas.microsoft.com/office/drawing/2014/main" id="{D9A19B87-CA1C-43A8-83FF-0EEBA132A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6270" y="1474307"/>
            <a:ext cx="2358700" cy="3671130"/>
          </a:xfrm>
          <a:prstGeom prst="rect">
            <a:avLst/>
          </a:prstGeom>
          <a:noFill/>
        </p:spPr>
      </p:pic>
    </p:spTree>
    <p:extLst>
      <p:ext uri="{BB962C8B-B14F-4D97-AF65-F5344CB8AC3E}">
        <p14:creationId xmlns:p14="http://schemas.microsoft.com/office/powerpoint/2010/main" val="34456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DD5619-1472-40C2-B129-DDBE5CADF696}"/>
              </a:ext>
            </a:extLst>
          </p:cNvPr>
          <p:cNvSpPr>
            <a:spLocks noGrp="1"/>
          </p:cNvSpPr>
          <p:nvPr>
            <p:ph type="title"/>
          </p:nvPr>
        </p:nvSpPr>
        <p:spPr/>
        <p:txBody>
          <a:bodyPr>
            <a:normAutofit/>
          </a:bodyPr>
          <a:lstStyle/>
          <a:p>
            <a:r>
              <a:rPr lang="en-US" sz="3200" dirty="0"/>
              <a:t>Avoidant/Restrictive Intake Disorder (ARFID)</a:t>
            </a:r>
          </a:p>
        </p:txBody>
      </p:sp>
      <p:sp>
        <p:nvSpPr>
          <p:cNvPr id="12" name="Content Placeholder 2">
            <a:extLst>
              <a:ext uri="{FF2B5EF4-FFF2-40B4-BE49-F238E27FC236}">
                <a16:creationId xmlns:a16="http://schemas.microsoft.com/office/drawing/2014/main" id="{4BFF16F6-6A21-48E0-B2DD-2045915D4362}"/>
              </a:ext>
            </a:extLst>
          </p:cNvPr>
          <p:cNvSpPr>
            <a:spLocks noGrp="1"/>
          </p:cNvSpPr>
          <p:nvPr>
            <p:ph sz="half" idx="1"/>
          </p:nvPr>
        </p:nvSpPr>
        <p:spPr>
          <a:xfrm>
            <a:off x="375427" y="1214858"/>
            <a:ext cx="6810820" cy="5795542"/>
          </a:xfrm>
        </p:spPr>
        <p:txBody>
          <a:bodyPr>
            <a:normAutofit/>
          </a:bodyPr>
          <a:lstStyle/>
          <a:p>
            <a:r>
              <a:rPr lang="en-US" sz="2800" b="1" i="1" dirty="0"/>
              <a:t>Pattern of eating limited in variety and/or amount, </a:t>
            </a:r>
            <a:r>
              <a:rPr lang="en-US" sz="2800" dirty="0"/>
              <a:t>which is often associated with </a:t>
            </a:r>
            <a:r>
              <a:rPr lang="en-US" sz="2800" i="1" dirty="0"/>
              <a:t>medical and psychiatric sequalae. </a:t>
            </a:r>
          </a:p>
          <a:p>
            <a:r>
              <a:rPr lang="en-US" sz="2800" dirty="0"/>
              <a:t>Not just occasional picky eating. </a:t>
            </a:r>
          </a:p>
          <a:p>
            <a:r>
              <a:rPr lang="en-US" sz="2800" dirty="0"/>
              <a:t>Not due to lack of available food</a:t>
            </a:r>
          </a:p>
          <a:p>
            <a:r>
              <a:rPr lang="en-US" sz="2800" dirty="0"/>
              <a:t>Not motivated by fear of weight gain nor shape concerns. </a:t>
            </a:r>
          </a:p>
          <a:p>
            <a:r>
              <a:rPr lang="en-US" sz="2800" dirty="0"/>
              <a:t>If co-occurring with a medical or psychiatric problem must be severe enough to require attention in and of itself. </a:t>
            </a:r>
          </a:p>
        </p:txBody>
      </p:sp>
      <p:pic>
        <p:nvPicPr>
          <p:cNvPr id="5" name="Content Placeholder 5">
            <a:extLst>
              <a:ext uri="{FF2B5EF4-FFF2-40B4-BE49-F238E27FC236}">
                <a16:creationId xmlns:a16="http://schemas.microsoft.com/office/drawing/2014/main" id="{6DD9BA04-7840-4A09-86FB-88A4BBD48DAB}"/>
              </a:ext>
            </a:extLst>
          </p:cNvPr>
          <p:cNvPicPr>
            <a:picLocks noGrp="1" noChangeAspect="1"/>
          </p:cNvPicPr>
          <p:nvPr>
            <p:ph sz="half" idx="2"/>
          </p:nvPr>
        </p:nvPicPr>
        <p:blipFill>
          <a:blip r:embed="rId2"/>
          <a:stretch>
            <a:fillRect/>
          </a:stretch>
        </p:blipFill>
        <p:spPr>
          <a:xfrm>
            <a:off x="8862078" y="2529427"/>
            <a:ext cx="1597306" cy="1046672"/>
          </a:xfrm>
          <a:noFill/>
        </p:spPr>
      </p:pic>
    </p:spTree>
    <p:extLst>
      <p:ext uri="{BB962C8B-B14F-4D97-AF65-F5344CB8AC3E}">
        <p14:creationId xmlns:p14="http://schemas.microsoft.com/office/powerpoint/2010/main" val="3381621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EC75-1AF5-42AA-8A60-3A2A2B0FD2ED}"/>
              </a:ext>
            </a:extLst>
          </p:cNvPr>
          <p:cNvSpPr>
            <a:spLocks noGrp="1"/>
          </p:cNvSpPr>
          <p:nvPr>
            <p:ph type="title"/>
          </p:nvPr>
        </p:nvSpPr>
        <p:spPr/>
        <p:txBody>
          <a:bodyPr/>
          <a:lstStyle/>
          <a:p>
            <a:r>
              <a:rPr lang="en-US" dirty="0"/>
              <a:t>ARFID Dimensional Model – </a:t>
            </a:r>
          </a:p>
        </p:txBody>
      </p:sp>
      <p:graphicFrame>
        <p:nvGraphicFramePr>
          <p:cNvPr id="8" name="Content Placeholder 7">
            <a:extLst>
              <a:ext uri="{FF2B5EF4-FFF2-40B4-BE49-F238E27FC236}">
                <a16:creationId xmlns:a16="http://schemas.microsoft.com/office/drawing/2014/main" id="{7CF2AD37-E990-4D9E-9444-67A24DEC0FCA}"/>
              </a:ext>
            </a:extLst>
          </p:cNvPr>
          <p:cNvGraphicFramePr>
            <a:graphicFrameLocks noGrp="1"/>
          </p:cNvGraphicFramePr>
          <p:nvPr>
            <p:ph sz="half" idx="1"/>
          </p:nvPr>
        </p:nvGraphicFramePr>
        <p:xfrm>
          <a:off x="246186" y="1474307"/>
          <a:ext cx="5673967" cy="494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E4C3E044-42C5-4D8B-9870-41BBC4CA7DEE}"/>
              </a:ext>
            </a:extLst>
          </p:cNvPr>
          <p:cNvSpPr>
            <a:spLocks noGrp="1"/>
          </p:cNvSpPr>
          <p:nvPr>
            <p:ph sz="half" idx="2"/>
          </p:nvPr>
        </p:nvSpPr>
        <p:spPr>
          <a:xfrm>
            <a:off x="5920153" y="1392245"/>
            <a:ext cx="4923693" cy="5383693"/>
          </a:xfrm>
          <a:ln>
            <a:solidFill>
              <a:schemeClr val="accent2">
                <a:lumMod val="75000"/>
              </a:schemeClr>
            </a:solidFill>
          </a:ln>
        </p:spPr>
        <p:txBody>
          <a:bodyPr>
            <a:normAutofit fontScale="92500"/>
          </a:bodyPr>
          <a:lstStyle/>
          <a:p>
            <a:pPr marL="457200" indent="-457200">
              <a:buAutoNum type="arabicPeriod"/>
            </a:pPr>
            <a:r>
              <a:rPr lang="en-US" sz="2800" u="sng" dirty="0">
                <a:solidFill>
                  <a:schemeClr val="accent2">
                    <a:lumMod val="75000"/>
                  </a:schemeClr>
                </a:solidFill>
              </a:rPr>
              <a:t>Lack of Interest (LOI):</a:t>
            </a:r>
            <a:r>
              <a:rPr lang="en-US" sz="2800" dirty="0">
                <a:solidFill>
                  <a:schemeClr val="accent2">
                    <a:lumMod val="75000"/>
                  </a:schemeClr>
                </a:solidFill>
              </a:rPr>
              <a:t> </a:t>
            </a:r>
          </a:p>
          <a:p>
            <a:pPr marL="0" indent="0">
              <a:buNone/>
            </a:pPr>
            <a:r>
              <a:rPr lang="en-US" sz="2800" dirty="0"/>
              <a:t>Forgets meals, appetite difference</a:t>
            </a:r>
          </a:p>
          <a:p>
            <a:pPr marL="0" indent="0">
              <a:buNone/>
            </a:pPr>
            <a:r>
              <a:rPr lang="en-US" sz="2800" dirty="0"/>
              <a:t>Visceral hypersensitivity?</a:t>
            </a:r>
          </a:p>
          <a:p>
            <a:pPr marL="0" indent="0">
              <a:buNone/>
            </a:pPr>
            <a:r>
              <a:rPr lang="en-US" sz="2800" dirty="0">
                <a:solidFill>
                  <a:schemeClr val="accent6">
                    <a:lumMod val="75000"/>
                  </a:schemeClr>
                </a:solidFill>
              </a:rPr>
              <a:t>2. </a:t>
            </a:r>
            <a:r>
              <a:rPr lang="en-US" sz="2800" u="sng" dirty="0">
                <a:solidFill>
                  <a:schemeClr val="accent6">
                    <a:lumMod val="75000"/>
                  </a:schemeClr>
                </a:solidFill>
              </a:rPr>
              <a:t>Food Selectivity / Sensory Sensitivity</a:t>
            </a:r>
            <a:r>
              <a:rPr lang="en-US" sz="2800" u="sng" dirty="0"/>
              <a:t>: </a:t>
            </a:r>
          </a:p>
          <a:p>
            <a:pPr marL="0" indent="0">
              <a:buNone/>
            </a:pPr>
            <a:r>
              <a:rPr lang="en-US" sz="2800" dirty="0"/>
              <a:t>“Supertaster”?</a:t>
            </a:r>
          </a:p>
          <a:p>
            <a:pPr marL="0" indent="0">
              <a:buNone/>
            </a:pPr>
            <a:r>
              <a:rPr lang="en-US" sz="2800" dirty="0"/>
              <a:t>Smell or Feel (texture) /sensory sensitivity</a:t>
            </a:r>
          </a:p>
          <a:p>
            <a:pPr marL="0" indent="0">
              <a:buNone/>
            </a:pPr>
            <a:r>
              <a:rPr lang="en-US" sz="2800" dirty="0">
                <a:solidFill>
                  <a:schemeClr val="bg2">
                    <a:lumMod val="75000"/>
                  </a:schemeClr>
                </a:solidFill>
              </a:rPr>
              <a:t>3. </a:t>
            </a:r>
            <a:r>
              <a:rPr lang="en-US" sz="2800" u="sng" dirty="0">
                <a:solidFill>
                  <a:schemeClr val="bg2">
                    <a:lumMod val="75000"/>
                  </a:schemeClr>
                </a:solidFill>
              </a:rPr>
              <a:t>Fear of Aversive consequences:</a:t>
            </a:r>
            <a:r>
              <a:rPr lang="en-US" sz="2800" dirty="0">
                <a:solidFill>
                  <a:schemeClr val="bg2">
                    <a:lumMod val="75000"/>
                  </a:schemeClr>
                </a:solidFill>
              </a:rPr>
              <a:t> </a:t>
            </a:r>
          </a:p>
          <a:p>
            <a:pPr marL="0" indent="0">
              <a:buNone/>
            </a:pPr>
            <a:r>
              <a:rPr lang="en-US" sz="2800" dirty="0">
                <a:solidFill>
                  <a:schemeClr val="tx1"/>
                </a:solidFill>
              </a:rPr>
              <a:t>Fear of something happening like Vomiting or choking</a:t>
            </a:r>
          </a:p>
        </p:txBody>
      </p:sp>
    </p:spTree>
    <p:extLst>
      <p:ext uri="{BB962C8B-B14F-4D97-AF65-F5344CB8AC3E}">
        <p14:creationId xmlns:p14="http://schemas.microsoft.com/office/powerpoint/2010/main" val="3166852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7091-A3EE-4811-822E-6D8763416615}"/>
              </a:ext>
            </a:extLst>
          </p:cNvPr>
          <p:cNvSpPr>
            <a:spLocks noGrp="1"/>
          </p:cNvSpPr>
          <p:nvPr>
            <p:ph type="title"/>
          </p:nvPr>
        </p:nvSpPr>
        <p:spPr/>
        <p:txBody>
          <a:bodyPr vert="horz" lIns="91440" tIns="45720" rIns="91440" bIns="45720" rtlCol="0" anchor="ctr">
            <a:normAutofit/>
          </a:bodyPr>
          <a:lstStyle/>
          <a:p>
            <a:r>
              <a:rPr lang="en-US" kern="1200" spc="-60" baseline="0" dirty="0">
                <a:latin typeface="+mj-lt"/>
                <a:ea typeface="+mj-ea"/>
                <a:cs typeface="+mj-cs"/>
              </a:rPr>
              <a:t>Differentiation from other eating disorders:</a:t>
            </a:r>
          </a:p>
        </p:txBody>
      </p:sp>
      <p:graphicFrame>
        <p:nvGraphicFramePr>
          <p:cNvPr id="6" name="TextBox 3">
            <a:extLst>
              <a:ext uri="{FF2B5EF4-FFF2-40B4-BE49-F238E27FC236}">
                <a16:creationId xmlns:a16="http://schemas.microsoft.com/office/drawing/2014/main" id="{A87E4842-7EB2-4089-978E-DA99EEB9DB45}"/>
              </a:ext>
            </a:extLst>
          </p:cNvPr>
          <p:cNvGraphicFramePr/>
          <p:nvPr>
            <p:extLst>
              <p:ext uri="{D42A27DB-BD31-4B8C-83A1-F6EECF244321}">
                <p14:modId xmlns:p14="http://schemas.microsoft.com/office/powerpoint/2010/main" val="1112825296"/>
              </p:ext>
            </p:extLst>
          </p:nvPr>
        </p:nvGraphicFramePr>
        <p:xfrm>
          <a:off x="345715" y="1463041"/>
          <a:ext cx="11500567" cy="386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ultiplication Sign 2">
            <a:extLst>
              <a:ext uri="{FF2B5EF4-FFF2-40B4-BE49-F238E27FC236}">
                <a16:creationId xmlns:a16="http://schemas.microsoft.com/office/drawing/2014/main" id="{59F2E9C1-BADC-4CA9-827D-80D5A52BCD2E}"/>
              </a:ext>
            </a:extLst>
          </p:cNvPr>
          <p:cNvSpPr/>
          <p:nvPr/>
        </p:nvSpPr>
        <p:spPr>
          <a:xfrm>
            <a:off x="7936992" y="2072641"/>
            <a:ext cx="1645920" cy="240182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ication Sign 3">
            <a:extLst>
              <a:ext uri="{FF2B5EF4-FFF2-40B4-BE49-F238E27FC236}">
                <a16:creationId xmlns:a16="http://schemas.microsoft.com/office/drawing/2014/main" id="{335800D9-9953-4220-BB8B-6C44A15E7CB2}"/>
              </a:ext>
            </a:extLst>
          </p:cNvPr>
          <p:cNvSpPr/>
          <p:nvPr/>
        </p:nvSpPr>
        <p:spPr>
          <a:xfrm>
            <a:off x="2499829" y="1906173"/>
            <a:ext cx="2023872" cy="221894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465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001E-93D2-4E10-BCC5-B8D8D44DFC14}"/>
              </a:ext>
            </a:extLst>
          </p:cNvPr>
          <p:cNvSpPr>
            <a:spLocks noGrp="1"/>
          </p:cNvSpPr>
          <p:nvPr>
            <p:ph type="title"/>
          </p:nvPr>
        </p:nvSpPr>
        <p:spPr/>
        <p:txBody>
          <a:bodyPr>
            <a:normAutofit fontScale="90000"/>
          </a:bodyPr>
          <a:lstStyle/>
          <a:p>
            <a:r>
              <a:rPr lang="en-US" sz="3600" dirty="0"/>
              <a:t>ARFID associated with one or more of associated symptoms</a:t>
            </a:r>
            <a:r>
              <a:rPr lang="en-US" dirty="0"/>
              <a:t>: </a:t>
            </a:r>
          </a:p>
        </p:txBody>
      </p:sp>
      <p:sp>
        <p:nvSpPr>
          <p:cNvPr id="3" name="Content Placeholder 2">
            <a:extLst>
              <a:ext uri="{FF2B5EF4-FFF2-40B4-BE49-F238E27FC236}">
                <a16:creationId xmlns:a16="http://schemas.microsoft.com/office/drawing/2014/main" id="{1585CCF2-53D1-482F-861C-C90929F072A2}"/>
              </a:ext>
            </a:extLst>
          </p:cNvPr>
          <p:cNvSpPr>
            <a:spLocks noGrp="1"/>
          </p:cNvSpPr>
          <p:nvPr>
            <p:ph idx="1"/>
          </p:nvPr>
        </p:nvSpPr>
        <p:spPr>
          <a:xfrm>
            <a:off x="227041" y="1090245"/>
            <a:ext cx="8412867" cy="5111263"/>
          </a:xfrm>
        </p:spPr>
        <p:txBody>
          <a:bodyPr>
            <a:normAutofit/>
          </a:bodyPr>
          <a:lstStyle/>
          <a:p>
            <a:r>
              <a:rPr lang="en-US" sz="3200" dirty="0"/>
              <a:t>1. significant weight loss or failure to achieve expected growth (or weight gain)</a:t>
            </a:r>
          </a:p>
          <a:p>
            <a:r>
              <a:rPr lang="en-US" sz="3200" dirty="0"/>
              <a:t>2. Nutritional deficiency (significant)</a:t>
            </a:r>
          </a:p>
          <a:p>
            <a:r>
              <a:rPr lang="en-US" sz="3200" dirty="0"/>
              <a:t>3. Dependance on enteral feeding or oral supplements</a:t>
            </a:r>
          </a:p>
          <a:p>
            <a:r>
              <a:rPr lang="en-US" sz="3200" dirty="0"/>
              <a:t>4. Marked interference for psychosocial functioning</a:t>
            </a:r>
          </a:p>
        </p:txBody>
      </p:sp>
      <p:pic>
        <p:nvPicPr>
          <p:cNvPr id="7" name="Picture 6" descr="A picture containing text, blue, cage, net&#10;&#10;Description automatically generated">
            <a:extLst>
              <a:ext uri="{FF2B5EF4-FFF2-40B4-BE49-F238E27FC236}">
                <a16:creationId xmlns:a16="http://schemas.microsoft.com/office/drawing/2014/main" id="{D140A12B-ACFE-49E9-BA98-0B4C2AF0DAD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659512" y="2379783"/>
            <a:ext cx="2051943" cy="2532185"/>
          </a:xfrm>
          <a:prstGeom prst="rect">
            <a:avLst/>
          </a:prstGeom>
        </p:spPr>
      </p:pic>
      <p:sp>
        <p:nvSpPr>
          <p:cNvPr id="9" name="AutoShape 4">
            <a:extLst>
              <a:ext uri="{FF2B5EF4-FFF2-40B4-BE49-F238E27FC236}">
                <a16:creationId xmlns:a16="http://schemas.microsoft.com/office/drawing/2014/main" id="{48DED263-4D07-44D4-971E-07A576BC95E4}"/>
              </a:ext>
            </a:extLst>
          </p:cNvPr>
          <p:cNvSpPr>
            <a:spLocks noChangeAspect="1" noChangeArrowheads="1"/>
          </p:cNvSpPr>
          <p:nvPr/>
        </p:nvSpPr>
        <p:spPr bwMode="auto">
          <a:xfrm>
            <a:off x="5943600" y="3276599"/>
            <a:ext cx="304800" cy="41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27819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F93E-8258-4B2D-878A-F76B33043FA7}"/>
              </a:ext>
            </a:extLst>
          </p:cNvPr>
          <p:cNvSpPr>
            <a:spLocks noGrp="1"/>
          </p:cNvSpPr>
          <p:nvPr>
            <p:ph type="title"/>
          </p:nvPr>
        </p:nvSpPr>
        <p:spPr/>
        <p:txBody>
          <a:bodyPr>
            <a:normAutofit/>
          </a:bodyPr>
          <a:lstStyle/>
          <a:p>
            <a:r>
              <a:rPr lang="en-US" sz="3200" dirty="0"/>
              <a:t>ARFID-Lack of interest (LOI)</a:t>
            </a:r>
          </a:p>
        </p:txBody>
      </p:sp>
      <p:sp>
        <p:nvSpPr>
          <p:cNvPr id="3" name="Content Placeholder 2">
            <a:extLst>
              <a:ext uri="{FF2B5EF4-FFF2-40B4-BE49-F238E27FC236}">
                <a16:creationId xmlns:a16="http://schemas.microsoft.com/office/drawing/2014/main" id="{67B8B682-AC39-4295-9F21-BAAEBAB7893F}"/>
              </a:ext>
            </a:extLst>
          </p:cNvPr>
          <p:cNvSpPr>
            <a:spLocks noGrp="1"/>
          </p:cNvSpPr>
          <p:nvPr>
            <p:ph sz="half" idx="1"/>
          </p:nvPr>
        </p:nvSpPr>
        <p:spPr>
          <a:xfrm>
            <a:off x="630841" y="1471986"/>
            <a:ext cx="8006574" cy="5078140"/>
          </a:xfrm>
        </p:spPr>
        <p:txBody>
          <a:bodyPr>
            <a:normAutofit/>
          </a:bodyPr>
          <a:lstStyle/>
          <a:p>
            <a:pPr marL="0" indent="0">
              <a:buNone/>
            </a:pPr>
            <a:r>
              <a:rPr lang="en-US" sz="2800" dirty="0"/>
              <a:t>Does your child/Do you: </a:t>
            </a:r>
          </a:p>
          <a:p>
            <a:r>
              <a:rPr lang="en-US" sz="2800" dirty="0"/>
              <a:t>forget to eat a meal or skip them? </a:t>
            </a:r>
          </a:p>
          <a:p>
            <a:r>
              <a:rPr lang="en-US" sz="2800" dirty="0"/>
              <a:t>Have less of an appetite than  friends/ peers?</a:t>
            </a:r>
          </a:p>
          <a:p>
            <a:r>
              <a:rPr lang="en-US" sz="2800" dirty="0"/>
              <a:t> get full more quickly than others? (Early satiety or cues to eat may be affected?</a:t>
            </a:r>
          </a:p>
          <a:p>
            <a:pPr marL="0" indent="0">
              <a:buNone/>
            </a:pPr>
            <a:r>
              <a:rPr lang="en-US" sz="2800" dirty="0"/>
              <a:t>Leads to lower BMI &gt; peers</a:t>
            </a:r>
          </a:p>
          <a:p>
            <a:pPr marL="0" indent="0">
              <a:buNone/>
            </a:pPr>
            <a:r>
              <a:rPr lang="en-US" sz="2800" dirty="0"/>
              <a:t>Typically, slightly younger than fear of adverse consequence group (may start a bit earlier)</a:t>
            </a:r>
          </a:p>
          <a:p>
            <a:pPr marL="0" indent="0">
              <a:buNone/>
            </a:pPr>
            <a:r>
              <a:rPr lang="en-US" sz="2800" dirty="0"/>
              <a:t>Unclear if different physiology (Visceral hypersensitivity?)  </a:t>
            </a:r>
          </a:p>
          <a:p>
            <a:pPr marL="0" indent="0">
              <a:buNone/>
            </a:pPr>
            <a:endParaRPr lang="en-US" sz="2800" dirty="0"/>
          </a:p>
        </p:txBody>
      </p:sp>
      <p:pic>
        <p:nvPicPr>
          <p:cNvPr id="5" name="Content Placeholder 4">
            <a:extLst>
              <a:ext uri="{FF2B5EF4-FFF2-40B4-BE49-F238E27FC236}">
                <a16:creationId xmlns:a16="http://schemas.microsoft.com/office/drawing/2014/main" id="{94E04DEB-2115-4419-91F7-9EB86D571662}"/>
              </a:ext>
            </a:extLst>
          </p:cNvPr>
          <p:cNvPicPr>
            <a:picLocks noGrp="1" noChangeAspect="1"/>
          </p:cNvPicPr>
          <p:nvPr>
            <p:ph sz="half" idx="2"/>
          </p:nvPr>
        </p:nvPicPr>
        <p:blipFill>
          <a:blip r:embed="rId2"/>
          <a:stretch>
            <a:fillRect/>
          </a:stretch>
        </p:blipFill>
        <p:spPr>
          <a:xfrm>
            <a:off x="8268607" y="1474788"/>
            <a:ext cx="2784249" cy="3155950"/>
          </a:xfrm>
          <a:prstGeom prst="rect">
            <a:avLst/>
          </a:prstGeom>
        </p:spPr>
      </p:pic>
    </p:spTree>
    <p:extLst>
      <p:ext uri="{BB962C8B-B14F-4D97-AF65-F5344CB8AC3E}">
        <p14:creationId xmlns:p14="http://schemas.microsoft.com/office/powerpoint/2010/main" val="254247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1D8C-D92A-4C33-9C94-208051D7F610}"/>
              </a:ext>
            </a:extLst>
          </p:cNvPr>
          <p:cNvSpPr>
            <a:spLocks noGrp="1"/>
          </p:cNvSpPr>
          <p:nvPr>
            <p:ph type="title"/>
          </p:nvPr>
        </p:nvSpPr>
        <p:spPr/>
        <p:txBody>
          <a:bodyPr anchor="ctr">
            <a:normAutofit/>
          </a:bodyPr>
          <a:lstStyle/>
          <a:p>
            <a:r>
              <a:rPr lang="en-US" sz="3200" dirty="0">
                <a:highlight>
                  <a:srgbClr val="FFFF00"/>
                </a:highlight>
              </a:rPr>
              <a:t>ARFID</a:t>
            </a:r>
            <a:r>
              <a:rPr lang="en-US" sz="3200" dirty="0"/>
              <a:t>- Fear of Adverse Consequences</a:t>
            </a:r>
          </a:p>
        </p:txBody>
      </p:sp>
      <p:sp>
        <p:nvSpPr>
          <p:cNvPr id="3" name="Content Placeholder 2">
            <a:extLst>
              <a:ext uri="{FF2B5EF4-FFF2-40B4-BE49-F238E27FC236}">
                <a16:creationId xmlns:a16="http://schemas.microsoft.com/office/drawing/2014/main" id="{D18F447A-A4D3-4990-ACC6-0BDBCE747172}"/>
              </a:ext>
            </a:extLst>
          </p:cNvPr>
          <p:cNvSpPr>
            <a:spLocks noGrp="1"/>
          </p:cNvSpPr>
          <p:nvPr>
            <p:ph sz="half" idx="1"/>
          </p:nvPr>
        </p:nvSpPr>
        <p:spPr>
          <a:xfrm>
            <a:off x="445476" y="1359876"/>
            <a:ext cx="7408985" cy="5580185"/>
          </a:xfrm>
        </p:spPr>
        <p:txBody>
          <a:bodyPr anchor="ctr">
            <a:normAutofit/>
          </a:bodyPr>
          <a:lstStyle/>
          <a:p>
            <a:pPr marL="0" indent="0">
              <a:buNone/>
            </a:pPr>
            <a:r>
              <a:rPr lang="en-US" sz="2800" dirty="0"/>
              <a:t>Does your child or do you: </a:t>
            </a:r>
          </a:p>
          <a:p>
            <a:r>
              <a:rPr lang="en-US" sz="2800" dirty="0"/>
              <a:t> Have a fear of choking, gagging  or vomiting? (if so, is it on purpose? )</a:t>
            </a:r>
          </a:p>
          <a:p>
            <a:r>
              <a:rPr lang="en-US" sz="2800" dirty="0"/>
              <a:t>Recall an event where (you or your child) unexpectedly choked, gagged or vomited? </a:t>
            </a:r>
          </a:p>
          <a:p>
            <a:r>
              <a:rPr lang="en-US" sz="2800" dirty="0"/>
              <a:t>Worry about an allergic reaction?</a:t>
            </a:r>
          </a:p>
          <a:p>
            <a:r>
              <a:rPr lang="en-US" sz="2800" dirty="0"/>
              <a:t>Prefer puree, soft or liquid food?</a:t>
            </a:r>
          </a:p>
          <a:p>
            <a:r>
              <a:rPr lang="en-US" sz="2800" dirty="0"/>
              <a:t>Have any comorbid anxiety diagnosis or problems? </a:t>
            </a:r>
          </a:p>
          <a:p>
            <a:endParaRPr lang="en-US" dirty="0"/>
          </a:p>
        </p:txBody>
      </p:sp>
      <p:pic>
        <p:nvPicPr>
          <p:cNvPr id="6" name="Picture 5">
            <a:extLst>
              <a:ext uri="{FF2B5EF4-FFF2-40B4-BE49-F238E27FC236}">
                <a16:creationId xmlns:a16="http://schemas.microsoft.com/office/drawing/2014/main" id="{2C7D9F05-A22C-4DE8-A65F-6AB2C9CB3C9E}"/>
              </a:ext>
            </a:extLst>
          </p:cNvPr>
          <p:cNvPicPr>
            <a:picLocks noChangeAspect="1"/>
          </p:cNvPicPr>
          <p:nvPr/>
        </p:nvPicPr>
        <p:blipFill>
          <a:blip r:embed="rId3"/>
          <a:stretch>
            <a:fillRect/>
          </a:stretch>
        </p:blipFill>
        <p:spPr>
          <a:xfrm>
            <a:off x="8307013" y="1474307"/>
            <a:ext cx="2706169" cy="3155883"/>
          </a:xfrm>
          <a:prstGeom prst="rect">
            <a:avLst/>
          </a:prstGeom>
          <a:noFill/>
        </p:spPr>
      </p:pic>
    </p:spTree>
    <p:extLst>
      <p:ext uri="{BB962C8B-B14F-4D97-AF65-F5344CB8AC3E}">
        <p14:creationId xmlns:p14="http://schemas.microsoft.com/office/powerpoint/2010/main" val="4248608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EE65-4BBC-4E77-8F57-5CDFB063A305}"/>
              </a:ext>
            </a:extLst>
          </p:cNvPr>
          <p:cNvSpPr>
            <a:spLocks noGrp="1"/>
          </p:cNvSpPr>
          <p:nvPr>
            <p:ph type="title"/>
          </p:nvPr>
        </p:nvSpPr>
        <p:spPr/>
        <p:txBody>
          <a:bodyPr>
            <a:normAutofit/>
          </a:bodyPr>
          <a:lstStyle/>
          <a:p>
            <a:r>
              <a:rPr lang="en-US" sz="3200" dirty="0">
                <a:highlight>
                  <a:srgbClr val="00FF00"/>
                </a:highlight>
              </a:rPr>
              <a:t>ARFID</a:t>
            </a:r>
            <a:r>
              <a:rPr lang="en-US" sz="3200" dirty="0"/>
              <a:t>- Food sensitivity</a:t>
            </a:r>
          </a:p>
        </p:txBody>
      </p:sp>
      <p:sp>
        <p:nvSpPr>
          <p:cNvPr id="3" name="Content Placeholder 2">
            <a:extLst>
              <a:ext uri="{FF2B5EF4-FFF2-40B4-BE49-F238E27FC236}">
                <a16:creationId xmlns:a16="http://schemas.microsoft.com/office/drawing/2014/main" id="{73EFE1FD-CAA2-4407-A5CD-F4211889C33A}"/>
              </a:ext>
            </a:extLst>
          </p:cNvPr>
          <p:cNvSpPr>
            <a:spLocks noGrp="1"/>
          </p:cNvSpPr>
          <p:nvPr>
            <p:ph sz="half" idx="1"/>
          </p:nvPr>
        </p:nvSpPr>
        <p:spPr>
          <a:xfrm>
            <a:off x="375426" y="1474306"/>
            <a:ext cx="9026482" cy="5254740"/>
          </a:xfrm>
        </p:spPr>
        <p:txBody>
          <a:bodyPr>
            <a:normAutofit/>
          </a:bodyPr>
          <a:lstStyle/>
          <a:p>
            <a:pPr marL="0" indent="0">
              <a:buNone/>
            </a:pPr>
            <a:r>
              <a:rPr lang="en-US" sz="2800" dirty="0"/>
              <a:t>Is your child /are you: </a:t>
            </a:r>
          </a:p>
          <a:p>
            <a:r>
              <a:rPr lang="en-US" sz="2800" dirty="0"/>
              <a:t>Much more sensitive to taste texture, color or temperature of foods than friends? (not just mild  picky eating or developing palate)</a:t>
            </a:r>
          </a:p>
          <a:p>
            <a:r>
              <a:rPr lang="en-US" sz="2800" dirty="0"/>
              <a:t>More likely to reject  non-preferred foods , which are perceived as extra-sensitive.</a:t>
            </a:r>
          </a:p>
          <a:p>
            <a:r>
              <a:rPr lang="en-US" sz="2800" dirty="0"/>
              <a:t>Have rituals--- like food should not touch.</a:t>
            </a:r>
          </a:p>
          <a:p>
            <a:r>
              <a:rPr lang="en-US" sz="2800" dirty="0"/>
              <a:t>Have had symptoms a longtime,( i.e. since toddlerhood)</a:t>
            </a:r>
          </a:p>
          <a:p>
            <a:r>
              <a:rPr lang="en-US" sz="2800" dirty="0"/>
              <a:t>Have other psychiatric disorders comorbidly such as  Autism Spectrum Disorder;  OCD, ADHD or oppositional behavior. </a:t>
            </a:r>
          </a:p>
        </p:txBody>
      </p:sp>
      <p:pic>
        <p:nvPicPr>
          <p:cNvPr id="5" name="Content Placeholder 4">
            <a:extLst>
              <a:ext uri="{FF2B5EF4-FFF2-40B4-BE49-F238E27FC236}">
                <a16:creationId xmlns:a16="http://schemas.microsoft.com/office/drawing/2014/main" id="{D1C7A681-F55F-4A21-9319-07A7AA974D0C}"/>
              </a:ext>
            </a:extLst>
          </p:cNvPr>
          <p:cNvPicPr>
            <a:picLocks noGrp="1" noChangeAspect="1"/>
          </p:cNvPicPr>
          <p:nvPr>
            <p:ph sz="half" idx="2"/>
          </p:nvPr>
        </p:nvPicPr>
        <p:blipFill>
          <a:blip r:embed="rId2"/>
          <a:stretch>
            <a:fillRect/>
          </a:stretch>
        </p:blipFill>
        <p:spPr>
          <a:xfrm>
            <a:off x="7504113" y="1615017"/>
            <a:ext cx="4313237" cy="2875491"/>
          </a:xfrm>
          <a:prstGeom prst="rect">
            <a:avLst/>
          </a:prstGeom>
        </p:spPr>
      </p:pic>
    </p:spTree>
    <p:extLst>
      <p:ext uri="{BB962C8B-B14F-4D97-AF65-F5344CB8AC3E}">
        <p14:creationId xmlns:p14="http://schemas.microsoft.com/office/powerpoint/2010/main" val="91648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3B96-9EDA-4E3C-8CAD-4E775EB611E8}"/>
              </a:ext>
            </a:extLst>
          </p:cNvPr>
          <p:cNvSpPr>
            <a:spLocks noGrp="1"/>
          </p:cNvSpPr>
          <p:nvPr>
            <p:ph type="title"/>
          </p:nvPr>
        </p:nvSpPr>
        <p:spPr/>
        <p:txBody>
          <a:bodyPr/>
          <a:lstStyle/>
          <a:p>
            <a:r>
              <a:rPr lang="en-US" dirty="0"/>
              <a:t>Fictional Case 2- Lori</a:t>
            </a:r>
          </a:p>
        </p:txBody>
      </p:sp>
      <p:sp>
        <p:nvSpPr>
          <p:cNvPr id="3" name="Content Placeholder 2">
            <a:extLst>
              <a:ext uri="{FF2B5EF4-FFF2-40B4-BE49-F238E27FC236}">
                <a16:creationId xmlns:a16="http://schemas.microsoft.com/office/drawing/2014/main" id="{221C0C21-08E4-4E4C-8665-8295C9726359}"/>
              </a:ext>
            </a:extLst>
          </p:cNvPr>
          <p:cNvSpPr>
            <a:spLocks noGrp="1"/>
          </p:cNvSpPr>
          <p:nvPr>
            <p:ph idx="1"/>
          </p:nvPr>
        </p:nvSpPr>
        <p:spPr>
          <a:xfrm>
            <a:off x="363415" y="1312985"/>
            <a:ext cx="11195539" cy="3141784"/>
          </a:xfrm>
        </p:spPr>
        <p:txBody>
          <a:bodyPr>
            <a:normAutofit lnSpcReduction="10000"/>
          </a:bodyPr>
          <a:lstStyle/>
          <a:p>
            <a:r>
              <a:rPr lang="en-US" sz="3200" dirty="0"/>
              <a:t>Lori is a  5-year-old girl with ADHD on </a:t>
            </a:r>
            <a:r>
              <a:rPr lang="en-US" sz="3200" i="1" dirty="0">
                <a:highlight>
                  <a:srgbClr val="FF0000"/>
                </a:highlight>
              </a:rPr>
              <a:t>Ritalin 5 mg BID</a:t>
            </a:r>
            <a:r>
              <a:rPr lang="en-US" sz="3200" dirty="0"/>
              <a:t>. She attends Kindergarten. Her </a:t>
            </a:r>
            <a:r>
              <a:rPr lang="en-US" sz="3200" i="1" dirty="0"/>
              <a:t>BMI % is at </a:t>
            </a:r>
            <a:r>
              <a:rPr lang="en-US" sz="3200" b="1" i="1" dirty="0">
                <a:solidFill>
                  <a:schemeClr val="tx1"/>
                </a:solidFill>
              </a:rPr>
              <a:t>low end of the curve now</a:t>
            </a:r>
            <a:r>
              <a:rPr lang="en-US" sz="3200" dirty="0"/>
              <a:t>. </a:t>
            </a:r>
          </a:p>
          <a:p>
            <a:r>
              <a:rPr lang="en-US" sz="3200" dirty="0"/>
              <a:t>Although always a rather </a:t>
            </a:r>
            <a:r>
              <a:rPr lang="en-US" sz="3200" b="1" i="1" dirty="0">
                <a:highlight>
                  <a:srgbClr val="00FF00"/>
                </a:highlight>
              </a:rPr>
              <a:t>picky eater</a:t>
            </a:r>
            <a:r>
              <a:rPr lang="en-US" sz="3200" dirty="0"/>
              <a:t>, about 6 months ago, a piece of the apple she was eating felt like it got </a:t>
            </a:r>
            <a:r>
              <a:rPr lang="en-US" sz="3200" i="1" dirty="0">
                <a:highlight>
                  <a:srgbClr val="FFFF00"/>
                </a:highlight>
              </a:rPr>
              <a:t>stuck in her throat</a:t>
            </a:r>
            <a:r>
              <a:rPr lang="en-US" sz="3200" dirty="0"/>
              <a:t>. After coughing a lot, seeing the school nurse, she felt improved enough  to return to class. Although there were no medical sequalae, she then stopped eating apples. </a:t>
            </a:r>
          </a:p>
        </p:txBody>
      </p:sp>
      <p:pic>
        <p:nvPicPr>
          <p:cNvPr id="5" name="Picture 2" descr="Kids Meals, Toys and TV Ads Add Up to Frequent Fast Food – Dr Caroleigh  Elliott, Chiropractic Care 503-238-8818">
            <a:extLst>
              <a:ext uri="{FF2B5EF4-FFF2-40B4-BE49-F238E27FC236}">
                <a16:creationId xmlns:a16="http://schemas.microsoft.com/office/drawing/2014/main" id="{C2E460A7-C989-48C7-9283-CCC1FB834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19174" y="4325815"/>
            <a:ext cx="4667071" cy="253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52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 &amp; Funding</a:t>
            </a:r>
          </a:p>
        </p:txBody>
      </p:sp>
      <p:sp>
        <p:nvSpPr>
          <p:cNvPr id="3" name="Content Placeholder 2"/>
          <p:cNvSpPr>
            <a:spLocks noGrp="1"/>
          </p:cNvSpPr>
          <p:nvPr>
            <p:ph idx="1"/>
          </p:nvPr>
        </p:nvSpPr>
        <p:spPr/>
        <p:txBody>
          <a:bodyPr/>
          <a:lstStyle/>
          <a:p>
            <a:r>
              <a:rPr lang="en-US" dirty="0"/>
              <a:t>BHIPP is supported by funding from the </a:t>
            </a:r>
            <a:r>
              <a:rPr lang="en-US" b="1" dirty="0"/>
              <a:t>Maryland Department of Health, Behavioral Health Administration </a:t>
            </a:r>
            <a:r>
              <a:rPr lang="en-US" dirty="0"/>
              <a:t>and operates as a collaboration between the </a:t>
            </a:r>
            <a:r>
              <a:rPr lang="en-US" b="1" dirty="0"/>
              <a:t>University of Maryland School of Medicine</a:t>
            </a:r>
            <a:r>
              <a:rPr lang="en-US" dirty="0"/>
              <a:t>, the </a:t>
            </a:r>
            <a:r>
              <a:rPr lang="en-US" b="1" dirty="0"/>
              <a:t>Johns Hopkins University School of Medicine</a:t>
            </a:r>
            <a:r>
              <a:rPr lang="en-US" dirty="0"/>
              <a:t>, </a:t>
            </a:r>
            <a:r>
              <a:rPr lang="en-US" b="1" dirty="0"/>
              <a:t>Salisbury University </a:t>
            </a:r>
            <a:r>
              <a:rPr lang="en-US" dirty="0"/>
              <a:t>and </a:t>
            </a:r>
            <a:r>
              <a:rPr lang="en-US" b="1" dirty="0"/>
              <a:t>Morgan State University</a:t>
            </a:r>
            <a:r>
              <a:rPr lang="en-US" dirty="0"/>
              <a:t>.</a:t>
            </a:r>
          </a:p>
          <a:p>
            <a:endParaRPr lang="en-US" dirty="0"/>
          </a:p>
          <a:p>
            <a:r>
              <a:rPr lang="en-US" i="1" dirty="0"/>
              <a:t>This program is supported by the </a:t>
            </a:r>
            <a:r>
              <a:rPr lang="en-US" b="1" i="1" dirty="0"/>
              <a:t>Health Resources and Services Administration (HRSA) </a:t>
            </a:r>
            <a:r>
              <a:rPr lang="en-US" i="1" dirty="0"/>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i="1" u="sng" dirty="0">
                <a:hlinkClick r:id="rId2"/>
              </a:rPr>
              <a:t>www.hrsa.gov</a:t>
            </a:r>
            <a:r>
              <a:rPr lang="en-US" i="1" dirty="0"/>
              <a:t>. </a:t>
            </a:r>
            <a:endParaRPr lang="en-US" dirty="0"/>
          </a:p>
        </p:txBody>
      </p:sp>
      <p:sp>
        <p:nvSpPr>
          <p:cNvPr id="5" name="Date Placeholder 3"/>
          <p:cNvSpPr>
            <a:spLocks noGrp="1"/>
          </p:cNvSpPr>
          <p:nvPr>
            <p:ph type="dt" sz="half" idx="10"/>
          </p:nvPr>
        </p:nvSpPr>
        <p:spPr/>
        <p:txBody>
          <a:bodyPr/>
          <a:lstStyle/>
          <a:p>
            <a:fld id="{3C352946-8834-419D-873E-83A2D53642A5}" type="datetimeFigureOut">
              <a:rPr lang="en-US" smtClean="0"/>
              <a:t>2/14/2022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97" y="5219864"/>
            <a:ext cx="2461508" cy="661402"/>
          </a:xfrm>
          <a:prstGeom prst="rect">
            <a:avLst/>
          </a:prstGeom>
        </p:spPr>
      </p:pic>
      <p:pic>
        <p:nvPicPr>
          <p:cNvPr id="7" name="Picture 6"/>
          <p:cNvPicPr>
            <a:picLocks noChangeAspect="1"/>
          </p:cNvPicPr>
          <p:nvPr/>
        </p:nvPicPr>
        <p:blipFill>
          <a:blip r:embed="rId4"/>
          <a:stretch>
            <a:fillRect/>
          </a:stretch>
        </p:blipFill>
        <p:spPr>
          <a:xfrm>
            <a:off x="3834222" y="5502895"/>
            <a:ext cx="1493825" cy="7567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263" y="5314252"/>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3882" y="5177085"/>
            <a:ext cx="1268494" cy="1268494"/>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49FE-C844-4BAB-A8C5-3714DA2CF01A}"/>
              </a:ext>
            </a:extLst>
          </p:cNvPr>
          <p:cNvSpPr>
            <a:spLocks noGrp="1"/>
          </p:cNvSpPr>
          <p:nvPr>
            <p:ph type="title"/>
          </p:nvPr>
        </p:nvSpPr>
        <p:spPr/>
        <p:txBody>
          <a:bodyPr/>
          <a:lstStyle/>
          <a:p>
            <a:r>
              <a:rPr lang="en-US" dirty="0"/>
              <a:t>(CONTINUED CASE 2- Lori)</a:t>
            </a:r>
          </a:p>
        </p:txBody>
      </p:sp>
      <p:sp>
        <p:nvSpPr>
          <p:cNvPr id="3" name="Content Placeholder 2">
            <a:extLst>
              <a:ext uri="{FF2B5EF4-FFF2-40B4-BE49-F238E27FC236}">
                <a16:creationId xmlns:a16="http://schemas.microsoft.com/office/drawing/2014/main" id="{4F6CABAB-C0BA-4858-9A32-BEF30E1ADE99}"/>
              </a:ext>
            </a:extLst>
          </p:cNvPr>
          <p:cNvSpPr>
            <a:spLocks noGrp="1"/>
          </p:cNvSpPr>
          <p:nvPr>
            <p:ph sz="half" idx="1"/>
          </p:nvPr>
        </p:nvSpPr>
        <p:spPr/>
        <p:txBody>
          <a:bodyPr/>
          <a:lstStyle/>
          <a:p>
            <a:pPr marL="0" indent="0">
              <a:buNone/>
            </a:pPr>
            <a:r>
              <a:rPr lang="en-US" sz="3200" dirty="0"/>
              <a:t>“Lori” previously ate </a:t>
            </a:r>
            <a:r>
              <a:rPr lang="en-US" sz="3200" dirty="0">
                <a:highlight>
                  <a:srgbClr val="00FF00"/>
                </a:highlight>
              </a:rPr>
              <a:t>7 items </a:t>
            </a:r>
            <a:r>
              <a:rPr lang="en-US" sz="3200" dirty="0"/>
              <a:t>including orange Kraft mac and cheese, hamburger (only frozen of a certain  brand), orange, fast food chicken nuggets, orange baby carrots, orange juice, fries. </a:t>
            </a:r>
          </a:p>
          <a:p>
            <a:pPr marL="0" indent="0">
              <a:buNone/>
            </a:pPr>
            <a:r>
              <a:rPr lang="en-US" sz="3200" dirty="0"/>
              <a:t>When Lori was ill recently, she </a:t>
            </a:r>
            <a:r>
              <a:rPr lang="en-US" sz="3200" dirty="0">
                <a:highlight>
                  <a:srgbClr val="FFFF00"/>
                </a:highlight>
              </a:rPr>
              <a:t>vomited after mac and cheese and now is avoiding that food as well. </a:t>
            </a:r>
          </a:p>
          <a:p>
            <a:endParaRPr lang="en-US" dirty="0"/>
          </a:p>
        </p:txBody>
      </p:sp>
      <p:sp>
        <p:nvSpPr>
          <p:cNvPr id="4" name="Content Placeholder 3">
            <a:extLst>
              <a:ext uri="{FF2B5EF4-FFF2-40B4-BE49-F238E27FC236}">
                <a16:creationId xmlns:a16="http://schemas.microsoft.com/office/drawing/2014/main" id="{230C1AA0-0C83-45FD-ABD0-D191BED3CBDD}"/>
              </a:ext>
            </a:extLst>
          </p:cNvPr>
          <p:cNvSpPr>
            <a:spLocks noGrp="1"/>
          </p:cNvSpPr>
          <p:nvPr>
            <p:ph sz="half" idx="2"/>
          </p:nvPr>
        </p:nvSpPr>
        <p:spPr/>
        <p:txBody>
          <a:bodyPr/>
          <a:lstStyle/>
          <a:p>
            <a:endParaRPr lang="en-US"/>
          </a:p>
        </p:txBody>
      </p:sp>
      <p:pic>
        <p:nvPicPr>
          <p:cNvPr id="1026" name="Picture 2" descr="Kids Meals, Toys and TV Ads Add Up to Frequent Fast Food – Dr Caroleigh  Elliott, Chiropractic Care 503-238-8818">
            <a:extLst>
              <a:ext uri="{FF2B5EF4-FFF2-40B4-BE49-F238E27FC236}">
                <a16:creationId xmlns:a16="http://schemas.microsoft.com/office/drawing/2014/main" id="{A9D3CC28-0825-461B-9F1F-A2A4AC070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97691" y="1371600"/>
            <a:ext cx="4778536" cy="336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730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69C3-226F-4B74-97BC-199079F44431}"/>
              </a:ext>
            </a:extLst>
          </p:cNvPr>
          <p:cNvSpPr>
            <a:spLocks noGrp="1"/>
          </p:cNvSpPr>
          <p:nvPr>
            <p:ph type="title"/>
          </p:nvPr>
        </p:nvSpPr>
        <p:spPr/>
        <p:txBody>
          <a:bodyPr>
            <a:normAutofit/>
          </a:bodyPr>
          <a:lstStyle/>
          <a:p>
            <a:r>
              <a:rPr lang="en-US" sz="3600" dirty="0"/>
              <a:t>PREVALENCE Rates ARFID</a:t>
            </a:r>
          </a:p>
        </p:txBody>
      </p:sp>
      <p:sp>
        <p:nvSpPr>
          <p:cNvPr id="4" name="TextBox 3">
            <a:extLst>
              <a:ext uri="{FF2B5EF4-FFF2-40B4-BE49-F238E27FC236}">
                <a16:creationId xmlns:a16="http://schemas.microsoft.com/office/drawing/2014/main" id="{34AEE4C4-4713-4661-AB0C-45CD9AD3200A}"/>
              </a:ext>
            </a:extLst>
          </p:cNvPr>
          <p:cNvSpPr txBox="1"/>
          <p:nvPr/>
        </p:nvSpPr>
        <p:spPr>
          <a:xfrm>
            <a:off x="58615" y="1676400"/>
            <a:ext cx="11992707" cy="4924425"/>
          </a:xfrm>
          <a:prstGeom prst="rect">
            <a:avLst/>
          </a:prstGeom>
          <a:noFill/>
        </p:spPr>
        <p:txBody>
          <a:bodyPr wrap="square" rtlCol="0">
            <a:spAutoFit/>
          </a:bodyPr>
          <a:lstStyle/>
          <a:p>
            <a:r>
              <a:rPr lang="en-US" sz="2800" dirty="0"/>
              <a:t>Population-based survey Swiss schools (aged 8-13) prevalence 3% ARFID</a:t>
            </a:r>
            <a:r>
              <a:rPr lang="en-US" sz="1600" dirty="0"/>
              <a:t>.(Kurtz 2015)</a:t>
            </a:r>
          </a:p>
          <a:p>
            <a:endParaRPr lang="en-US" sz="2800" dirty="0"/>
          </a:p>
          <a:p>
            <a:r>
              <a:rPr lang="en-US" sz="2800" dirty="0"/>
              <a:t>Three-month prevalence in of 0.3% ARFID Australian  self-report study of age 15 and up ; prevalence (3 month) 0.3% (95%CI 0.1,0.5) </a:t>
            </a:r>
            <a:r>
              <a:rPr lang="en-US" sz="1600" dirty="0"/>
              <a:t>(Hay 2017)</a:t>
            </a:r>
          </a:p>
          <a:p>
            <a:r>
              <a:rPr lang="en-US" sz="2800" dirty="0"/>
              <a:t>Equal prevalence male to female </a:t>
            </a:r>
            <a:r>
              <a:rPr lang="en-US" sz="1600" dirty="0"/>
              <a:t>(both above studies) </a:t>
            </a:r>
            <a:r>
              <a:rPr lang="en-US" sz="2800" dirty="0"/>
              <a:t>.</a:t>
            </a:r>
          </a:p>
          <a:p>
            <a:endParaRPr lang="en-US" sz="2800" dirty="0"/>
          </a:p>
          <a:p>
            <a:r>
              <a:rPr lang="en-US" sz="2800" dirty="0"/>
              <a:t>Largest community based prospective study of ARFID 24 months (Canadian) : 2.02/100,000 prevalence </a:t>
            </a:r>
            <a:r>
              <a:rPr lang="en-US" sz="1600" dirty="0"/>
              <a:t>(Katzman JAMA Peds 2021)</a:t>
            </a:r>
          </a:p>
          <a:p>
            <a:endParaRPr lang="en-US" sz="1600" dirty="0"/>
          </a:p>
          <a:p>
            <a:r>
              <a:rPr lang="en-US" sz="2800" dirty="0"/>
              <a:t>23% ARFID in Partial Hospital eating disorder program (retrospective </a:t>
            </a:r>
          </a:p>
          <a:p>
            <a:r>
              <a:rPr lang="en-US" sz="2800" dirty="0"/>
              <a:t>chart review ) </a:t>
            </a:r>
            <a:r>
              <a:rPr lang="en-US" sz="1600" dirty="0"/>
              <a:t>(Nicely et al. IJED 2014 (21)</a:t>
            </a:r>
          </a:p>
          <a:p>
            <a:endParaRPr lang="en-US" dirty="0"/>
          </a:p>
        </p:txBody>
      </p:sp>
      <p:pic>
        <p:nvPicPr>
          <p:cNvPr id="7" name="Picture 4" descr="Globe Stock Photo by ©elenathewise 4948162">
            <a:extLst>
              <a:ext uri="{FF2B5EF4-FFF2-40B4-BE49-F238E27FC236}">
                <a16:creationId xmlns:a16="http://schemas.microsoft.com/office/drawing/2014/main" id="{3719F021-1CFE-447C-9238-C252C99B3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0174" y="422031"/>
            <a:ext cx="944692" cy="140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237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Assessment </a:t>
            </a:r>
          </a:p>
        </p:txBody>
      </p:sp>
      <p:sp>
        <p:nvSpPr>
          <p:cNvPr id="3" name="Content Placeholder 2"/>
          <p:cNvSpPr>
            <a:spLocks noGrp="1"/>
          </p:cNvSpPr>
          <p:nvPr>
            <p:ph idx="1"/>
          </p:nvPr>
        </p:nvSpPr>
        <p:spPr>
          <a:xfrm>
            <a:off x="281355" y="1453662"/>
            <a:ext cx="11242430" cy="4958714"/>
          </a:xfrm>
        </p:spPr>
        <p:txBody>
          <a:bodyPr>
            <a:normAutofit fontScale="25000" lnSpcReduction="20000"/>
          </a:bodyPr>
          <a:lstStyle/>
          <a:p>
            <a:pPr marL="0" indent="0">
              <a:buNone/>
            </a:pPr>
            <a:endParaRPr lang="en-US" dirty="0"/>
          </a:p>
          <a:p>
            <a:pPr marL="0" indent="0">
              <a:buNone/>
            </a:pPr>
            <a:r>
              <a:rPr lang="en-US" sz="12800" b="1" dirty="0"/>
              <a:t>Safety -(medical and behavioral</a:t>
            </a:r>
            <a:r>
              <a:rPr lang="en-US" sz="12800" dirty="0"/>
              <a:t>)</a:t>
            </a:r>
          </a:p>
          <a:p>
            <a:pPr marL="0" indent="0">
              <a:buNone/>
            </a:pPr>
            <a:r>
              <a:rPr lang="en-US" sz="12800" dirty="0"/>
              <a:t>	BMI; growth curve</a:t>
            </a:r>
          </a:p>
          <a:p>
            <a:pPr marL="0" indent="0">
              <a:buNone/>
            </a:pPr>
            <a:r>
              <a:rPr lang="en-US" sz="12800" dirty="0"/>
              <a:t>	Hydration ; vital signs</a:t>
            </a:r>
          </a:p>
          <a:p>
            <a:pPr marL="0" indent="0">
              <a:buNone/>
            </a:pPr>
            <a:r>
              <a:rPr lang="en-US" sz="12800" dirty="0"/>
              <a:t>	Suicidal ideation screen </a:t>
            </a:r>
          </a:p>
          <a:p>
            <a:pPr marL="0" indent="0">
              <a:buNone/>
            </a:pPr>
            <a:r>
              <a:rPr lang="en-US" sz="12800" b="1" dirty="0"/>
              <a:t>Labs – </a:t>
            </a:r>
            <a:r>
              <a:rPr lang="en-US" sz="12800" b="1" i="1" dirty="0"/>
              <a:t>nutritional indices</a:t>
            </a:r>
            <a:r>
              <a:rPr lang="en-US" sz="12800" b="1" dirty="0"/>
              <a:t> </a:t>
            </a:r>
            <a:r>
              <a:rPr lang="en-US" sz="12800" dirty="0"/>
              <a:t>(vitamins, iron levels…)</a:t>
            </a:r>
          </a:p>
          <a:p>
            <a:pPr marL="0" indent="0">
              <a:buNone/>
            </a:pPr>
            <a:r>
              <a:rPr lang="en-US" sz="12800" dirty="0"/>
              <a:t>	[vit C (scurvy), vit A (</a:t>
            </a:r>
            <a:r>
              <a:rPr lang="en-US" sz="12800" dirty="0" err="1"/>
              <a:t>oclar</a:t>
            </a:r>
            <a:r>
              <a:rPr lang="en-US" sz="12800" dirty="0"/>
              <a:t>), B12, folate, Vit D, thiamine, K, PO4 albumin etc. ]</a:t>
            </a:r>
          </a:p>
          <a:p>
            <a:pPr marL="0" indent="0">
              <a:buNone/>
            </a:pPr>
            <a:r>
              <a:rPr lang="en-US" sz="12800" dirty="0"/>
              <a:t>	CBC (anemia), TSH</a:t>
            </a:r>
          </a:p>
          <a:p>
            <a:pPr marL="0" indent="0">
              <a:buNone/>
            </a:pPr>
            <a:r>
              <a:rPr lang="en-US" sz="12800" dirty="0"/>
              <a:t>	Other- EKG ? if electrolytic or cardiac concerns</a:t>
            </a:r>
          </a:p>
          <a:p>
            <a:pPr marL="0" indent="0">
              <a:buNone/>
            </a:pPr>
            <a:r>
              <a:rPr lang="en-US" sz="12800" dirty="0"/>
              <a:t>Physical exam- if low weight may be malnourished and overlap  of those symptoms with any malnutrition cause (ex like AN).                  </a:t>
            </a:r>
          </a:p>
          <a:p>
            <a:pPr marL="0" indent="0">
              <a:buNone/>
            </a:pPr>
            <a:r>
              <a:rPr lang="en-US" sz="12800" dirty="0"/>
              <a:t>    </a:t>
            </a:r>
          </a:p>
        </p:txBody>
      </p:sp>
      <p:sp>
        <p:nvSpPr>
          <p:cNvPr id="4" name="TextBox 3">
            <a:extLst>
              <a:ext uri="{FF2B5EF4-FFF2-40B4-BE49-F238E27FC236}">
                <a16:creationId xmlns:a16="http://schemas.microsoft.com/office/drawing/2014/main" id="{E45330F7-DD0A-44FE-9078-852ED6FFD005}"/>
              </a:ext>
            </a:extLst>
          </p:cNvPr>
          <p:cNvSpPr txBox="1"/>
          <p:nvPr/>
        </p:nvSpPr>
        <p:spPr>
          <a:xfrm>
            <a:off x="553218" y="5712482"/>
            <a:ext cx="9397470" cy="1631216"/>
          </a:xfrm>
          <a:prstGeom prst="rect">
            <a:avLst/>
          </a:prstGeom>
          <a:noFill/>
        </p:spPr>
        <p:txBody>
          <a:bodyPr wrap="square" rtlCol="0">
            <a:spAutoFit/>
          </a:bodyPr>
          <a:lstStyle/>
          <a:p>
            <a:endParaRPr lang="en-US" sz="2800" dirty="0">
              <a:solidFill>
                <a:srgbClr val="000000"/>
              </a:solidFill>
              <a:latin typeface="Perpetua" panose="02020502060401020303" pitchFamily="18" charset="0"/>
            </a:endParaRPr>
          </a:p>
          <a:p>
            <a:endParaRPr lang="en-US" dirty="0">
              <a:solidFill>
                <a:srgbClr val="000000"/>
              </a:solidFill>
              <a:latin typeface="Perpetua" panose="02020502060401020303" pitchFamily="18" charset="0"/>
            </a:endParaRPr>
          </a:p>
          <a:p>
            <a:endParaRPr lang="en-US" dirty="0">
              <a:solidFill>
                <a:srgbClr val="000000"/>
              </a:solidFill>
              <a:latin typeface="Perpetua" panose="02020502060401020303" pitchFamily="18" charset="0"/>
            </a:endParaRPr>
          </a:p>
          <a:p>
            <a:endParaRPr lang="en-US" dirty="0">
              <a:solidFill>
                <a:srgbClr val="000000"/>
              </a:solidFill>
              <a:latin typeface="Perpetua" panose="02020502060401020303" pitchFamily="18" charset="0"/>
            </a:endParaRPr>
          </a:p>
          <a:p>
            <a:endParaRPr lang="en-US" dirty="0"/>
          </a:p>
        </p:txBody>
      </p:sp>
    </p:spTree>
    <p:extLst>
      <p:ext uri="{BB962C8B-B14F-4D97-AF65-F5344CB8AC3E}">
        <p14:creationId xmlns:p14="http://schemas.microsoft.com/office/powerpoint/2010/main" val="898121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algn="ctr" eaLnBrk="1" hangingPunct="1"/>
            <a:r>
              <a:rPr lang="en-US" sz="3600" dirty="0">
                <a:ea typeface="HY얕은샘물M"/>
              </a:rPr>
              <a:t>Nine Item Avoidant/Restrictive Food Intake Disorder SCREEN (NIAS)</a:t>
            </a:r>
          </a:p>
        </p:txBody>
      </p:sp>
      <p:pic>
        <p:nvPicPr>
          <p:cNvPr id="7" name="Content Placeholder 6" descr="Table&#10;&#10;Description automatically generated">
            <a:extLst>
              <a:ext uri="{FF2B5EF4-FFF2-40B4-BE49-F238E27FC236}">
                <a16:creationId xmlns:a16="http://schemas.microsoft.com/office/drawing/2014/main" id="{61848F60-6A41-4013-8991-DC5919651E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572" y="1427966"/>
            <a:ext cx="7370800" cy="5442559"/>
          </a:xfrm>
        </p:spPr>
      </p:pic>
      <p:sp>
        <p:nvSpPr>
          <p:cNvPr id="8" name="TextBox 7">
            <a:extLst>
              <a:ext uri="{FF2B5EF4-FFF2-40B4-BE49-F238E27FC236}">
                <a16:creationId xmlns:a16="http://schemas.microsoft.com/office/drawing/2014/main" id="{F3546DD5-9DFA-4725-95DC-3C6669496309}"/>
              </a:ext>
            </a:extLst>
          </p:cNvPr>
          <p:cNvSpPr txBox="1"/>
          <p:nvPr/>
        </p:nvSpPr>
        <p:spPr>
          <a:xfrm>
            <a:off x="7478038" y="1828800"/>
            <a:ext cx="4713962" cy="2014148"/>
          </a:xfrm>
          <a:prstGeom prst="rect">
            <a:avLst/>
          </a:prstGeom>
          <a:noFill/>
        </p:spPr>
        <p:txBody>
          <a:bodyPr wrap="square" rtlCol="0">
            <a:spAutoFit/>
          </a:bodyPr>
          <a:lstStyle/>
          <a:p>
            <a:r>
              <a:rPr lang="en-US" sz="2400" dirty="0"/>
              <a:t>Range of scores for subscales </a:t>
            </a:r>
          </a:p>
          <a:p>
            <a:r>
              <a:rPr lang="en-US" sz="2400" dirty="0"/>
              <a:t>(0 to 15):</a:t>
            </a:r>
          </a:p>
          <a:p>
            <a:r>
              <a:rPr lang="en-US" sz="2400" dirty="0"/>
              <a:t>Picky eating (cutoff 10)</a:t>
            </a:r>
          </a:p>
          <a:p>
            <a:r>
              <a:rPr lang="en-US" sz="2400" dirty="0"/>
              <a:t>Lack of appetite (cutoff 9)</a:t>
            </a:r>
          </a:p>
          <a:p>
            <a:r>
              <a:rPr lang="en-US" sz="2400" dirty="0"/>
              <a:t>Fear (cut off 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2D11-0AE2-4FFF-9254-C4D71BCBDB7D}"/>
              </a:ext>
            </a:extLst>
          </p:cNvPr>
          <p:cNvSpPr>
            <a:spLocks noGrp="1"/>
          </p:cNvSpPr>
          <p:nvPr>
            <p:ph type="title"/>
          </p:nvPr>
        </p:nvSpPr>
        <p:spPr/>
        <p:txBody>
          <a:bodyPr/>
          <a:lstStyle/>
          <a:p>
            <a:r>
              <a:rPr lang="en-US" dirty="0"/>
              <a:t>NIAS (Continued)</a:t>
            </a:r>
          </a:p>
        </p:txBody>
      </p:sp>
      <p:sp>
        <p:nvSpPr>
          <p:cNvPr id="3" name="Content Placeholder 2">
            <a:extLst>
              <a:ext uri="{FF2B5EF4-FFF2-40B4-BE49-F238E27FC236}">
                <a16:creationId xmlns:a16="http://schemas.microsoft.com/office/drawing/2014/main" id="{36FC7187-0895-4429-898A-2CA91D78BFFE}"/>
              </a:ext>
            </a:extLst>
          </p:cNvPr>
          <p:cNvSpPr>
            <a:spLocks noGrp="1"/>
          </p:cNvSpPr>
          <p:nvPr>
            <p:ph idx="1"/>
          </p:nvPr>
        </p:nvSpPr>
        <p:spPr/>
        <p:txBody>
          <a:bodyPr/>
          <a:lstStyle/>
          <a:p>
            <a:pPr marL="0" indent="0">
              <a:buNone/>
            </a:pPr>
            <a:r>
              <a:rPr lang="en-US" dirty="0"/>
              <a:t> </a:t>
            </a:r>
            <a:r>
              <a:rPr lang="en-US" sz="2800" u="sng" dirty="0"/>
              <a:t>Add to NIAS score ; Criteria for ARFID (Any of the 4 below answered as a YES): </a:t>
            </a:r>
          </a:p>
          <a:p>
            <a:pPr marL="0" indent="0">
              <a:buNone/>
            </a:pPr>
            <a:r>
              <a:rPr lang="en-US" sz="2800" dirty="0"/>
              <a:t>Underweight/recent weight loss/stunted growth			YES or NO</a:t>
            </a:r>
          </a:p>
          <a:p>
            <a:pPr marL="0" indent="0">
              <a:buNone/>
            </a:pPr>
            <a:r>
              <a:rPr lang="en-US" sz="2800" dirty="0"/>
              <a:t>Nutritional deficiency						 	YES or NO</a:t>
            </a:r>
          </a:p>
          <a:p>
            <a:pPr marL="0" indent="0">
              <a:buNone/>
            </a:pPr>
            <a:r>
              <a:rPr lang="en-US" sz="2800" dirty="0"/>
              <a:t>Dependence on supplements				 		YES or NO</a:t>
            </a:r>
          </a:p>
          <a:p>
            <a:pPr marL="0" indent="0">
              <a:buNone/>
            </a:pPr>
            <a:r>
              <a:rPr lang="en-US" sz="2800" dirty="0"/>
              <a:t>Difficulty with social situation/ school or work			 YES or NO</a:t>
            </a:r>
          </a:p>
        </p:txBody>
      </p:sp>
    </p:spTree>
    <p:extLst>
      <p:ext uri="{BB962C8B-B14F-4D97-AF65-F5344CB8AC3E}">
        <p14:creationId xmlns:p14="http://schemas.microsoft.com/office/powerpoint/2010/main" val="155634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94FB-A168-4215-AC3A-57D0ECA49CE0}"/>
              </a:ext>
            </a:extLst>
          </p:cNvPr>
          <p:cNvSpPr>
            <a:spLocks noGrp="1"/>
          </p:cNvSpPr>
          <p:nvPr>
            <p:ph type="title"/>
          </p:nvPr>
        </p:nvSpPr>
        <p:spPr/>
        <p:txBody>
          <a:bodyPr>
            <a:normAutofit/>
          </a:bodyPr>
          <a:lstStyle/>
          <a:p>
            <a:r>
              <a:rPr lang="en-US" sz="3600" dirty="0"/>
              <a:t>Differential  Diagnosis?</a:t>
            </a:r>
          </a:p>
        </p:txBody>
      </p:sp>
      <p:sp>
        <p:nvSpPr>
          <p:cNvPr id="3" name="Content Placeholder 2">
            <a:extLst>
              <a:ext uri="{FF2B5EF4-FFF2-40B4-BE49-F238E27FC236}">
                <a16:creationId xmlns:a16="http://schemas.microsoft.com/office/drawing/2014/main" id="{754E3B0E-6F57-4D9B-A9FD-B469D932CB68}"/>
              </a:ext>
            </a:extLst>
          </p:cNvPr>
          <p:cNvSpPr>
            <a:spLocks noGrp="1"/>
          </p:cNvSpPr>
          <p:nvPr>
            <p:ph idx="1"/>
          </p:nvPr>
        </p:nvSpPr>
        <p:spPr>
          <a:xfrm>
            <a:off x="345715" y="1534331"/>
            <a:ext cx="11500567" cy="5439905"/>
          </a:xfrm>
        </p:spPr>
        <p:txBody>
          <a:bodyPr>
            <a:normAutofit lnSpcReduction="10000"/>
          </a:bodyPr>
          <a:lstStyle/>
          <a:p>
            <a:r>
              <a:rPr lang="en-US" sz="3200" dirty="0"/>
              <a:t>Medical causes of weight fluctuation</a:t>
            </a:r>
          </a:p>
          <a:p>
            <a:r>
              <a:rPr lang="en-US" sz="3200" dirty="0"/>
              <a:t>Medical causes of purging or other symptoms</a:t>
            </a:r>
          </a:p>
          <a:p>
            <a:r>
              <a:rPr lang="en-US" sz="3200" dirty="0"/>
              <a:t>Food insecurity</a:t>
            </a:r>
          </a:p>
          <a:p>
            <a:r>
              <a:rPr lang="en-US" sz="3200" dirty="0"/>
              <a:t>Eating disorders (Anorexia Nervosa or Bulimia Nervosa)</a:t>
            </a:r>
          </a:p>
          <a:p>
            <a:r>
              <a:rPr lang="en-US" sz="3200" dirty="0"/>
              <a:t>Developmental picky eating</a:t>
            </a:r>
          </a:p>
          <a:p>
            <a:r>
              <a:rPr lang="en-US" sz="3200" dirty="0"/>
              <a:t>Comorbid psychiatric illness</a:t>
            </a:r>
          </a:p>
          <a:p>
            <a:pPr lvl="4"/>
            <a:r>
              <a:rPr lang="en-US" sz="2800" dirty="0"/>
              <a:t>Autism</a:t>
            </a:r>
          </a:p>
          <a:p>
            <a:pPr lvl="4"/>
            <a:r>
              <a:rPr lang="en-US" sz="2800" dirty="0"/>
              <a:t>OCD</a:t>
            </a:r>
          </a:p>
          <a:p>
            <a:pPr lvl="4"/>
            <a:r>
              <a:rPr lang="en-US" sz="2800" dirty="0"/>
              <a:t>Anxiety</a:t>
            </a:r>
          </a:p>
          <a:p>
            <a:pPr lvl="4"/>
            <a:r>
              <a:rPr lang="en-US" sz="2800" dirty="0"/>
              <a:t>ADHD</a:t>
            </a:r>
          </a:p>
          <a:p>
            <a:pPr lvl="4"/>
            <a:r>
              <a:rPr lang="en-US" sz="2800" dirty="0"/>
              <a:t>Depression</a:t>
            </a:r>
          </a:p>
          <a:p>
            <a:endParaRPr lang="en-US" sz="3200" dirty="0"/>
          </a:p>
        </p:txBody>
      </p:sp>
    </p:spTree>
    <p:extLst>
      <p:ext uri="{BB962C8B-B14F-4D97-AF65-F5344CB8AC3E}">
        <p14:creationId xmlns:p14="http://schemas.microsoft.com/office/powerpoint/2010/main" val="3660256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E9D5-0A40-48E1-A4A5-BA3A5F72473C}"/>
              </a:ext>
            </a:extLst>
          </p:cNvPr>
          <p:cNvSpPr>
            <a:spLocks noGrp="1"/>
          </p:cNvSpPr>
          <p:nvPr>
            <p:ph type="title"/>
          </p:nvPr>
        </p:nvSpPr>
        <p:spPr/>
        <p:txBody>
          <a:bodyPr/>
          <a:lstStyle/>
          <a:p>
            <a:r>
              <a:rPr lang="en-US" dirty="0"/>
              <a:t>Psychiatric Comorbidity</a:t>
            </a:r>
          </a:p>
        </p:txBody>
      </p:sp>
      <p:sp>
        <p:nvSpPr>
          <p:cNvPr id="3" name="Content Placeholder 2">
            <a:extLst>
              <a:ext uri="{FF2B5EF4-FFF2-40B4-BE49-F238E27FC236}">
                <a16:creationId xmlns:a16="http://schemas.microsoft.com/office/drawing/2014/main" id="{96F8FDB2-FFB2-45FC-BB72-3B35D1EA3966}"/>
              </a:ext>
            </a:extLst>
          </p:cNvPr>
          <p:cNvSpPr>
            <a:spLocks noGrp="1"/>
          </p:cNvSpPr>
          <p:nvPr>
            <p:ph idx="1"/>
          </p:nvPr>
        </p:nvSpPr>
        <p:spPr>
          <a:xfrm>
            <a:off x="345716" y="1590805"/>
            <a:ext cx="6080136" cy="5123146"/>
          </a:xfrm>
        </p:spPr>
        <p:txBody>
          <a:bodyPr>
            <a:normAutofit fontScale="25000" lnSpcReduction="20000"/>
          </a:bodyPr>
          <a:lstStyle/>
          <a:p>
            <a:r>
              <a:rPr lang="en-US" sz="12800" dirty="0"/>
              <a:t>Clinical experience suggests common with up to 40% of kids with ARFID having comorbid psych dx</a:t>
            </a:r>
            <a:endParaRPr lang="en-US" sz="11200" dirty="0"/>
          </a:p>
          <a:p>
            <a:r>
              <a:rPr lang="en-US" sz="11200" dirty="0"/>
              <a:t>Screen for ADHD and other comorbidities like anxiety</a:t>
            </a:r>
          </a:p>
          <a:p>
            <a:pPr marL="285750" indent="-182880">
              <a:lnSpc>
                <a:spcPct val="90000"/>
              </a:lnSpc>
              <a:spcAft>
                <a:spcPts val="600"/>
              </a:spcAft>
              <a:buClr>
                <a:schemeClr val="accent1"/>
              </a:buClr>
              <a:buFont typeface="Wingdings 2" pitchFamily="18" charset="2"/>
              <a:buChar char=""/>
            </a:pPr>
            <a:r>
              <a:rPr lang="en-US" sz="11200" dirty="0">
                <a:solidFill>
                  <a:schemeClr val="tx1">
                    <a:lumMod val="65000"/>
                    <a:lumOff val="35000"/>
                  </a:schemeClr>
                </a:solidFill>
              </a:rPr>
              <a:t>Behavioral changes? </a:t>
            </a:r>
          </a:p>
          <a:p>
            <a:pPr marL="285750" indent="-182880">
              <a:lnSpc>
                <a:spcPct val="90000"/>
              </a:lnSpc>
              <a:spcAft>
                <a:spcPts val="600"/>
              </a:spcAft>
              <a:buClr>
                <a:schemeClr val="accent1"/>
              </a:buClr>
              <a:buFont typeface="Wingdings 2" pitchFamily="18" charset="2"/>
              <a:buChar char=""/>
            </a:pPr>
            <a:r>
              <a:rPr lang="en-US" sz="11200" i="1" dirty="0">
                <a:solidFill>
                  <a:schemeClr val="tx1">
                    <a:lumMod val="65000"/>
                    <a:lumOff val="35000"/>
                  </a:schemeClr>
                </a:solidFill>
              </a:rPr>
              <a:t>Comorbid psychiatric symptom exacerbation</a:t>
            </a:r>
          </a:p>
          <a:p>
            <a:pPr marL="285750">
              <a:spcAft>
                <a:spcPts val="600"/>
              </a:spcAft>
            </a:pPr>
            <a:r>
              <a:rPr lang="en-US" sz="11200" dirty="0"/>
              <a:t>Neuropsychiatric Disorders such as ASD-rigidity, rule bound; ritualistic eating. </a:t>
            </a:r>
            <a:r>
              <a:rPr lang="en-US" sz="11200" dirty="0">
                <a:solidFill>
                  <a:schemeClr val="tx1">
                    <a:lumMod val="65000"/>
                    <a:lumOff val="35000"/>
                  </a:schemeClr>
                </a:solidFill>
              </a:rPr>
              <a:t>(food touching etc.)?</a:t>
            </a:r>
          </a:p>
          <a:p>
            <a:pPr marL="285750" indent="-182880">
              <a:lnSpc>
                <a:spcPct val="90000"/>
              </a:lnSpc>
              <a:spcAft>
                <a:spcPts val="600"/>
              </a:spcAft>
              <a:buClr>
                <a:schemeClr val="accent1"/>
              </a:buClr>
              <a:buFont typeface="Wingdings 2" pitchFamily="18" charset="2"/>
              <a:buChar char=""/>
            </a:pPr>
            <a:r>
              <a:rPr lang="en-US" sz="11200" dirty="0">
                <a:solidFill>
                  <a:schemeClr val="tx1">
                    <a:lumMod val="65000"/>
                    <a:lumOff val="35000"/>
                  </a:schemeClr>
                </a:solidFill>
              </a:rPr>
              <a:t>History of autism or developmental history of social and other deficits?</a:t>
            </a:r>
          </a:p>
          <a:p>
            <a:endParaRPr lang="en-US" sz="2800" dirty="0"/>
          </a:p>
        </p:txBody>
      </p:sp>
      <p:pic>
        <p:nvPicPr>
          <p:cNvPr id="5" name="Picture 4">
            <a:extLst>
              <a:ext uri="{FF2B5EF4-FFF2-40B4-BE49-F238E27FC236}">
                <a16:creationId xmlns:a16="http://schemas.microsoft.com/office/drawing/2014/main" id="{B07652FA-CC5A-4376-9604-BCD2568F1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533" y="1258699"/>
            <a:ext cx="3970751" cy="3921796"/>
          </a:xfrm>
          <a:prstGeom prst="rect">
            <a:avLst/>
          </a:prstGeom>
          <a:noFill/>
        </p:spPr>
      </p:pic>
    </p:spTree>
    <p:extLst>
      <p:ext uri="{BB962C8B-B14F-4D97-AF65-F5344CB8AC3E}">
        <p14:creationId xmlns:p14="http://schemas.microsoft.com/office/powerpoint/2010/main" val="1276110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4BE5-3AD5-42F5-BF97-D4A9E062B474}"/>
              </a:ext>
            </a:extLst>
          </p:cNvPr>
          <p:cNvSpPr>
            <a:spLocks noGrp="1"/>
          </p:cNvSpPr>
          <p:nvPr>
            <p:ph type="title"/>
          </p:nvPr>
        </p:nvSpPr>
        <p:spPr/>
        <p:txBody>
          <a:bodyPr/>
          <a:lstStyle/>
          <a:p>
            <a:r>
              <a:rPr lang="en-US" dirty="0"/>
              <a:t>RED FLAGS</a:t>
            </a:r>
          </a:p>
        </p:txBody>
      </p:sp>
      <p:sp>
        <p:nvSpPr>
          <p:cNvPr id="3" name="Content Placeholder 2">
            <a:extLst>
              <a:ext uri="{FF2B5EF4-FFF2-40B4-BE49-F238E27FC236}">
                <a16:creationId xmlns:a16="http://schemas.microsoft.com/office/drawing/2014/main" id="{0D3CDA9D-851C-4005-9E6F-F01861CE1F88}"/>
              </a:ext>
            </a:extLst>
          </p:cNvPr>
          <p:cNvSpPr>
            <a:spLocks noGrp="1"/>
          </p:cNvSpPr>
          <p:nvPr>
            <p:ph sz="half" idx="1"/>
          </p:nvPr>
        </p:nvSpPr>
        <p:spPr>
          <a:xfrm>
            <a:off x="406422" y="1214858"/>
            <a:ext cx="8009157" cy="5643142"/>
          </a:xfrm>
        </p:spPr>
        <p:txBody>
          <a:bodyPr>
            <a:normAutofit/>
          </a:bodyPr>
          <a:lstStyle/>
          <a:p>
            <a:r>
              <a:rPr lang="en-US" sz="2800" dirty="0"/>
              <a:t> Longer duration or a history of picky eating (reinforces avoidance behavior)</a:t>
            </a:r>
          </a:p>
          <a:p>
            <a:r>
              <a:rPr lang="en-US" sz="2800" dirty="0"/>
              <a:t>New, dramatic weight loss</a:t>
            </a:r>
          </a:p>
          <a:p>
            <a:r>
              <a:rPr lang="en-US" sz="2800" dirty="0"/>
              <a:t>New lab work findings </a:t>
            </a:r>
          </a:p>
          <a:p>
            <a:r>
              <a:rPr lang="en-US" sz="2800" dirty="0"/>
              <a:t>New physical exam findings</a:t>
            </a:r>
          </a:p>
          <a:p>
            <a:r>
              <a:rPr lang="en-US" sz="2800" dirty="0"/>
              <a:t>New comorbid psychiatric complaints </a:t>
            </a:r>
          </a:p>
          <a:p>
            <a:r>
              <a:rPr lang="en-US" sz="2800" dirty="0"/>
              <a:t>New comorbid medical (GI in particular) complaints</a:t>
            </a:r>
          </a:p>
          <a:p>
            <a:endParaRPr lang="en-US" sz="3200" dirty="0"/>
          </a:p>
        </p:txBody>
      </p:sp>
      <p:pic>
        <p:nvPicPr>
          <p:cNvPr id="1026" name="Picture 2" descr="Hold your fire: Democrats could fix this red-flag bill">
            <a:extLst>
              <a:ext uri="{FF2B5EF4-FFF2-40B4-BE49-F238E27FC236}">
                <a16:creationId xmlns:a16="http://schemas.microsoft.com/office/drawing/2014/main" id="{02EC4D2C-9C07-42DF-A686-EA0594198150}"/>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8225859" y="1474788"/>
            <a:ext cx="2869744" cy="31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919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1EEB-5C47-494F-9C43-91BE3F619CBC}"/>
              </a:ext>
            </a:extLst>
          </p:cNvPr>
          <p:cNvSpPr>
            <a:spLocks noGrp="1"/>
          </p:cNvSpPr>
          <p:nvPr>
            <p:ph type="title"/>
          </p:nvPr>
        </p:nvSpPr>
        <p:spPr/>
        <p:txBody>
          <a:bodyPr>
            <a:normAutofit fontScale="90000"/>
          </a:bodyPr>
          <a:lstStyle/>
          <a:p>
            <a:r>
              <a:rPr lang="en-US" sz="3600" dirty="0"/>
              <a:t>Summary of main behavioral screening questions for ARFID:  </a:t>
            </a:r>
          </a:p>
        </p:txBody>
      </p:sp>
      <p:sp>
        <p:nvSpPr>
          <p:cNvPr id="3" name="Content Placeholder 2">
            <a:extLst>
              <a:ext uri="{FF2B5EF4-FFF2-40B4-BE49-F238E27FC236}">
                <a16:creationId xmlns:a16="http://schemas.microsoft.com/office/drawing/2014/main" id="{47C2EEAD-CF29-40CD-B8BB-080B355CCBE1}"/>
              </a:ext>
            </a:extLst>
          </p:cNvPr>
          <p:cNvSpPr>
            <a:spLocks noGrp="1"/>
          </p:cNvSpPr>
          <p:nvPr>
            <p:ph idx="1"/>
          </p:nvPr>
        </p:nvSpPr>
        <p:spPr>
          <a:xfrm>
            <a:off x="374651" y="1410347"/>
            <a:ext cx="8578647" cy="5142099"/>
          </a:xfrm>
        </p:spPr>
        <p:txBody>
          <a:bodyPr>
            <a:normAutofit/>
          </a:bodyPr>
          <a:lstStyle/>
          <a:p>
            <a:r>
              <a:rPr lang="en-US" sz="3200" b="1" i="1" dirty="0"/>
              <a:t>What reason does youth give for not eating (r/o shape and weight concerns)</a:t>
            </a:r>
          </a:p>
          <a:p>
            <a:r>
              <a:rPr lang="en-US" sz="3200" b="1" i="1" dirty="0"/>
              <a:t>What does youth think of weight loss? </a:t>
            </a:r>
          </a:p>
          <a:p>
            <a:r>
              <a:rPr lang="en-US" sz="3200" dirty="0"/>
              <a:t>Food avoidance </a:t>
            </a:r>
          </a:p>
          <a:p>
            <a:r>
              <a:rPr lang="en-US" sz="3200" dirty="0"/>
              <a:t>Neophobia (fear of new foods)</a:t>
            </a:r>
          </a:p>
          <a:p>
            <a:r>
              <a:rPr lang="en-US" sz="3200" dirty="0"/>
              <a:t>Nausea or early satiety/abdominal pain</a:t>
            </a:r>
          </a:p>
          <a:p>
            <a:r>
              <a:rPr lang="en-US" sz="3200" dirty="0"/>
              <a:t>Fear of choking, vomiting when eat or having an allergic reaction</a:t>
            </a:r>
          </a:p>
        </p:txBody>
      </p:sp>
      <p:pic>
        <p:nvPicPr>
          <p:cNvPr id="5" name="Content Placeholder 4">
            <a:extLst>
              <a:ext uri="{FF2B5EF4-FFF2-40B4-BE49-F238E27FC236}">
                <a16:creationId xmlns:a16="http://schemas.microsoft.com/office/drawing/2014/main" id="{08B5AA1F-FFCA-4E05-A87E-1710ED5634A9}"/>
              </a:ext>
            </a:extLst>
          </p:cNvPr>
          <p:cNvPicPr>
            <a:picLocks noChangeAspect="1"/>
          </p:cNvPicPr>
          <p:nvPr/>
        </p:nvPicPr>
        <p:blipFill rotWithShape="1">
          <a:blip r:embed="rId3"/>
          <a:srcRect r="2812" b="2"/>
          <a:stretch/>
        </p:blipFill>
        <p:spPr>
          <a:xfrm>
            <a:off x="8953298" y="1921790"/>
            <a:ext cx="2864051" cy="249988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762173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C9F1-BABE-48CD-857F-69FAE90D4F56}"/>
              </a:ext>
            </a:extLst>
          </p:cNvPr>
          <p:cNvSpPr>
            <a:spLocks noGrp="1"/>
          </p:cNvSpPr>
          <p:nvPr>
            <p:ph type="title"/>
          </p:nvPr>
        </p:nvSpPr>
        <p:spPr/>
        <p:txBody>
          <a:bodyPr vert="horz" lIns="91440" tIns="45720" rIns="91440" bIns="45720" rtlCol="0" anchor="ctr">
            <a:normAutofit/>
          </a:bodyPr>
          <a:lstStyle/>
          <a:p>
            <a:r>
              <a:rPr lang="en-US" kern="1200" spc="-60" baseline="0">
                <a:latin typeface="+mj-lt"/>
                <a:ea typeface="+mj-ea"/>
                <a:cs typeface="+mj-cs"/>
              </a:rPr>
              <a:t>Addressing Picky and Disordered Eating </a:t>
            </a:r>
          </a:p>
        </p:txBody>
      </p:sp>
      <p:sp>
        <p:nvSpPr>
          <p:cNvPr id="3" name="Rectangle 2">
            <a:extLst>
              <a:ext uri="{FF2B5EF4-FFF2-40B4-BE49-F238E27FC236}">
                <a16:creationId xmlns:a16="http://schemas.microsoft.com/office/drawing/2014/main" id="{C0757384-2287-4B1B-B79D-B3A5D66C1ACA}"/>
              </a:ext>
            </a:extLst>
          </p:cNvPr>
          <p:cNvSpPr/>
          <p:nvPr/>
        </p:nvSpPr>
        <p:spPr>
          <a:xfrm>
            <a:off x="375426" y="1074821"/>
            <a:ext cx="7420420" cy="4914498"/>
          </a:xfrm>
          <a:prstGeom prst="rect">
            <a:avLst/>
          </a:prstGeom>
        </p:spPr>
        <p:txBody>
          <a:bodyPr vert="horz" lIns="91440" tIns="45720" rIns="91440" bIns="45720" rtlCol="0" anchor="ctr">
            <a:normAutofit/>
          </a:bodyPr>
          <a:lstStyle/>
          <a:p>
            <a:pPr marL="342900" marR="0" lvl="0" indent="-182880">
              <a:lnSpc>
                <a:spcPct val="90000"/>
              </a:lnSpc>
              <a:spcBef>
                <a:spcPts val="0"/>
              </a:spcBef>
              <a:spcAft>
                <a:spcPts val="0"/>
              </a:spcAft>
              <a:buClr>
                <a:schemeClr val="accent1"/>
              </a:buClr>
              <a:buFont typeface="Wingdings 2" pitchFamily="18" charset="2"/>
              <a:buChar char=""/>
            </a:pPr>
            <a:r>
              <a:rPr lang="en-US" sz="2800" dirty="0">
                <a:solidFill>
                  <a:schemeClr val="tx1">
                    <a:lumMod val="65000"/>
                    <a:lumOff val="35000"/>
                  </a:schemeClr>
                </a:solidFill>
                <a:effectLst/>
              </a:rPr>
              <a:t>Identify clinical features of picky eating in younger children</a:t>
            </a:r>
          </a:p>
          <a:p>
            <a:pPr marL="342900" marR="0" lvl="0" indent="-182880">
              <a:lnSpc>
                <a:spcPct val="90000"/>
              </a:lnSpc>
              <a:spcBef>
                <a:spcPts val="0"/>
              </a:spcBef>
              <a:spcAft>
                <a:spcPts val="0"/>
              </a:spcAft>
              <a:buClr>
                <a:schemeClr val="accent1"/>
              </a:buClr>
              <a:buFont typeface="Wingdings 2" pitchFamily="18" charset="2"/>
              <a:buChar char=""/>
            </a:pPr>
            <a:endParaRPr lang="en-US" sz="2800" dirty="0">
              <a:solidFill>
                <a:schemeClr val="tx1">
                  <a:lumMod val="65000"/>
                  <a:lumOff val="35000"/>
                </a:schemeClr>
              </a:solidFill>
              <a:effectLst/>
            </a:endParaRPr>
          </a:p>
          <a:p>
            <a:pPr marL="342900" marR="0" lvl="0" indent="-182880">
              <a:lnSpc>
                <a:spcPct val="90000"/>
              </a:lnSpc>
              <a:spcBef>
                <a:spcPts val="0"/>
              </a:spcBef>
              <a:spcAft>
                <a:spcPts val="0"/>
              </a:spcAft>
              <a:buClr>
                <a:schemeClr val="accent1"/>
              </a:buClr>
              <a:buFont typeface="Wingdings 2" pitchFamily="18" charset="2"/>
              <a:buChar char=""/>
            </a:pPr>
            <a:r>
              <a:rPr lang="en-US" sz="2800" dirty="0">
                <a:solidFill>
                  <a:schemeClr val="tx1">
                    <a:lumMod val="65000"/>
                    <a:lumOff val="35000"/>
                  </a:schemeClr>
                </a:solidFill>
                <a:effectLst/>
              </a:rPr>
              <a:t>Expand your knowledge of Avoidant/ Restrictive Food Intake Disorder (ARFID)</a:t>
            </a:r>
          </a:p>
          <a:p>
            <a:pPr marL="160020" marR="0" lvl="0">
              <a:lnSpc>
                <a:spcPct val="90000"/>
              </a:lnSpc>
              <a:spcBef>
                <a:spcPts val="0"/>
              </a:spcBef>
              <a:spcAft>
                <a:spcPts val="0"/>
              </a:spcAft>
              <a:buClr>
                <a:schemeClr val="accent1"/>
              </a:buClr>
            </a:pPr>
            <a:endParaRPr lang="en-US" sz="2800" dirty="0">
              <a:solidFill>
                <a:schemeClr val="tx1">
                  <a:lumMod val="65000"/>
                  <a:lumOff val="35000"/>
                </a:schemeClr>
              </a:solidFill>
              <a:effectLst/>
            </a:endParaRPr>
          </a:p>
          <a:p>
            <a:pPr marL="342900" marR="0" lvl="0" indent="-182880">
              <a:lnSpc>
                <a:spcPct val="90000"/>
              </a:lnSpc>
              <a:spcBef>
                <a:spcPts val="0"/>
              </a:spcBef>
              <a:spcAft>
                <a:spcPts val="800"/>
              </a:spcAft>
              <a:buClr>
                <a:schemeClr val="accent1"/>
              </a:buClr>
              <a:buFont typeface="Wingdings 2" pitchFamily="18" charset="2"/>
              <a:buChar char=""/>
            </a:pPr>
            <a:r>
              <a:rPr lang="en-US" sz="2800" b="1" dirty="0">
                <a:solidFill>
                  <a:schemeClr val="tx1">
                    <a:lumMod val="65000"/>
                    <a:lumOff val="35000"/>
                  </a:schemeClr>
                </a:solidFill>
                <a:effectLst/>
              </a:rPr>
              <a:t>Learn some preliminary management strategies for eating disorder symptoms (including ARFID) </a:t>
            </a:r>
          </a:p>
        </p:txBody>
      </p:sp>
      <p:pic>
        <p:nvPicPr>
          <p:cNvPr id="5" name="Picture 4" descr="A picture containing diagram&#10;&#10;Description automatically generated">
            <a:extLst>
              <a:ext uri="{FF2B5EF4-FFF2-40B4-BE49-F238E27FC236}">
                <a16:creationId xmlns:a16="http://schemas.microsoft.com/office/drawing/2014/main" id="{33CCF611-50EB-40C1-90D0-FF2331E44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621" y="2021304"/>
            <a:ext cx="4404296" cy="2759243"/>
          </a:xfrm>
          <a:prstGeom prst="rect">
            <a:avLst/>
          </a:prstGeom>
          <a:noFill/>
        </p:spPr>
      </p:pic>
    </p:spTree>
    <p:extLst>
      <p:ext uri="{BB962C8B-B14F-4D97-AF65-F5344CB8AC3E}">
        <p14:creationId xmlns:p14="http://schemas.microsoft.com/office/powerpoint/2010/main" val="163241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BHIPP is Available to Provide Support to PCPs During the Pandemic</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590" y="1707615"/>
            <a:ext cx="6477919" cy="4318612"/>
          </a:xfrm>
          <a:prstGeom prst="rect">
            <a:avLst/>
          </a:prstGeom>
        </p:spPr>
      </p:pic>
      <p:sp>
        <p:nvSpPr>
          <p:cNvPr id="3" name="TextBox 2"/>
          <p:cNvSpPr txBox="1"/>
          <p:nvPr/>
        </p:nvSpPr>
        <p:spPr>
          <a:xfrm>
            <a:off x="7103891" y="1597243"/>
            <a:ext cx="4622519" cy="49552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Ways to Connect: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Visit our COVID-19 Resource Page: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www.mdbhipp.org</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Sign up for our newsletter: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https://mdbhipp.org/contact.html</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Follow us on Facebook: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hlinkClick r:id="rId6"/>
              </a:rPr>
              <a:t>https://www.facebook.com/MDBHIPP/</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Follow us on Twitter: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hlinkClick r:id="rId7"/>
              </a:rPr>
              <a:t>https://twitter.com/MDBHIPP</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757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E80C-ED4A-4F31-B4C6-5F53EEE240BD}"/>
              </a:ext>
            </a:extLst>
          </p:cNvPr>
          <p:cNvSpPr>
            <a:spLocks noGrp="1"/>
          </p:cNvSpPr>
          <p:nvPr>
            <p:ph type="title"/>
          </p:nvPr>
        </p:nvSpPr>
        <p:spPr/>
        <p:txBody>
          <a:bodyPr>
            <a:normAutofit/>
          </a:bodyPr>
          <a:lstStyle/>
          <a:p>
            <a:r>
              <a:rPr lang="en-US" sz="3600" dirty="0"/>
              <a:t>TREATMENT and REFERRALS</a:t>
            </a:r>
          </a:p>
        </p:txBody>
      </p:sp>
      <p:sp>
        <p:nvSpPr>
          <p:cNvPr id="3" name="Content Placeholder 2">
            <a:extLst>
              <a:ext uri="{FF2B5EF4-FFF2-40B4-BE49-F238E27FC236}">
                <a16:creationId xmlns:a16="http://schemas.microsoft.com/office/drawing/2014/main" id="{4D620A33-053C-4F53-A8D1-FD25B4B31FE6}"/>
              </a:ext>
            </a:extLst>
          </p:cNvPr>
          <p:cNvSpPr>
            <a:spLocks noGrp="1"/>
          </p:cNvSpPr>
          <p:nvPr>
            <p:ph idx="1"/>
          </p:nvPr>
        </p:nvSpPr>
        <p:spPr>
          <a:xfrm>
            <a:off x="275573" y="1603333"/>
            <a:ext cx="11570709" cy="4317020"/>
          </a:xfrm>
        </p:spPr>
        <p:txBody>
          <a:bodyPr>
            <a:normAutofit fontScale="85000" lnSpcReduction="20000"/>
          </a:bodyPr>
          <a:lstStyle/>
          <a:p>
            <a:r>
              <a:rPr lang="en-US" sz="3500" dirty="0"/>
              <a:t>Pediatricians have a role to play in treating the patient and monitoring refeeding– but also communicating with the team --- the nutritionist and therapist (and possibly psychiatrist). </a:t>
            </a:r>
          </a:p>
          <a:p>
            <a:r>
              <a:rPr lang="en-US" sz="3500" dirty="0"/>
              <a:t>Need for a multidisciplinary  approach (with PCP, parents and mental health therapist, psychiatrist and dietician etc.). </a:t>
            </a:r>
          </a:p>
          <a:p>
            <a:r>
              <a:rPr lang="en-US" sz="3500" dirty="0"/>
              <a:t>Explore family’s concerns about treatment with specialists…</a:t>
            </a:r>
          </a:p>
          <a:p>
            <a:r>
              <a:rPr lang="en-US" sz="3500" dirty="0"/>
              <a:t>Nutritionist </a:t>
            </a:r>
          </a:p>
          <a:p>
            <a:r>
              <a:rPr lang="en-US" sz="3500" dirty="0"/>
              <a:t>Therapist with eating-disordered experience</a:t>
            </a:r>
          </a:p>
          <a:p>
            <a:r>
              <a:rPr lang="en-US" sz="3500" dirty="0"/>
              <a:t>Psychiatrist..</a:t>
            </a:r>
          </a:p>
          <a:p>
            <a:r>
              <a:rPr lang="en-US" sz="3500" dirty="0"/>
              <a:t>Occupational therapist for sensory subtypes?</a:t>
            </a:r>
          </a:p>
          <a:p>
            <a:endParaRPr lang="en-US" dirty="0"/>
          </a:p>
        </p:txBody>
      </p:sp>
      <p:pic>
        <p:nvPicPr>
          <p:cNvPr id="7" name="Picture 6" descr="A picture containing application&#10;&#10;Description automatically generated">
            <a:extLst>
              <a:ext uri="{FF2B5EF4-FFF2-40B4-BE49-F238E27FC236}">
                <a16:creationId xmlns:a16="http://schemas.microsoft.com/office/drawing/2014/main" id="{319E6465-7644-489A-A4CE-A474B6A97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2718" y="4446712"/>
            <a:ext cx="2134010" cy="1862116"/>
          </a:xfrm>
          <a:prstGeom prst="rect">
            <a:avLst/>
          </a:prstGeom>
        </p:spPr>
      </p:pic>
    </p:spTree>
    <p:extLst>
      <p:ext uri="{BB962C8B-B14F-4D97-AF65-F5344CB8AC3E}">
        <p14:creationId xmlns:p14="http://schemas.microsoft.com/office/powerpoint/2010/main" val="282882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9B16-14F4-4618-B08F-7903F1E48F34}"/>
              </a:ext>
            </a:extLst>
          </p:cNvPr>
          <p:cNvSpPr>
            <a:spLocks noGrp="1"/>
          </p:cNvSpPr>
          <p:nvPr>
            <p:ph type="title"/>
          </p:nvPr>
        </p:nvSpPr>
        <p:spPr/>
        <p:txBody>
          <a:bodyPr/>
          <a:lstStyle/>
          <a:p>
            <a:r>
              <a:rPr lang="en-US" dirty="0"/>
              <a:t>What LEVEL OF CARE?</a:t>
            </a:r>
          </a:p>
        </p:txBody>
      </p:sp>
      <p:sp>
        <p:nvSpPr>
          <p:cNvPr id="3" name="Content Placeholder 2">
            <a:extLst>
              <a:ext uri="{FF2B5EF4-FFF2-40B4-BE49-F238E27FC236}">
                <a16:creationId xmlns:a16="http://schemas.microsoft.com/office/drawing/2014/main" id="{D4CCD3B7-D2CB-4BB0-B53E-5E6007D35264}"/>
              </a:ext>
            </a:extLst>
          </p:cNvPr>
          <p:cNvSpPr>
            <a:spLocks noGrp="1"/>
          </p:cNvSpPr>
          <p:nvPr>
            <p:ph sz="half" idx="1"/>
          </p:nvPr>
        </p:nvSpPr>
        <p:spPr>
          <a:xfrm>
            <a:off x="375426" y="1474306"/>
            <a:ext cx="5720574" cy="4515013"/>
          </a:xfrm>
        </p:spPr>
        <p:txBody>
          <a:bodyPr>
            <a:normAutofit/>
          </a:bodyPr>
          <a:lstStyle/>
          <a:p>
            <a:pPr marL="457200" indent="-457200">
              <a:buFont typeface="+mj-lt"/>
              <a:buAutoNum type="arabicPeriod"/>
            </a:pPr>
            <a:r>
              <a:rPr lang="en-US" sz="3200" dirty="0"/>
              <a:t>Outpatient</a:t>
            </a:r>
          </a:p>
          <a:p>
            <a:pPr marL="457200" indent="-457200">
              <a:buFont typeface="+mj-lt"/>
              <a:buAutoNum type="arabicPeriod"/>
            </a:pPr>
            <a:r>
              <a:rPr lang="en-US" sz="3200" dirty="0"/>
              <a:t>Intensive Outpatient</a:t>
            </a:r>
          </a:p>
          <a:p>
            <a:pPr marL="457200" indent="-457200">
              <a:buFont typeface="+mj-lt"/>
              <a:buAutoNum type="arabicPeriod"/>
            </a:pPr>
            <a:r>
              <a:rPr lang="en-US" sz="3200" dirty="0"/>
              <a:t>Day Hospital</a:t>
            </a:r>
          </a:p>
          <a:p>
            <a:pPr marL="457200" indent="-457200">
              <a:buFont typeface="+mj-lt"/>
              <a:buAutoNum type="arabicPeriod"/>
            </a:pPr>
            <a:r>
              <a:rPr lang="en-US" sz="3200" dirty="0"/>
              <a:t>Residential</a:t>
            </a:r>
          </a:p>
          <a:p>
            <a:pPr marL="457200" indent="-457200">
              <a:buFont typeface="+mj-lt"/>
              <a:buAutoNum type="arabicPeriod"/>
            </a:pPr>
            <a:r>
              <a:rPr lang="en-US" sz="3200" dirty="0"/>
              <a:t>Inpatient Psychiatric</a:t>
            </a:r>
          </a:p>
          <a:p>
            <a:pPr marL="457200" indent="-457200">
              <a:buFont typeface="+mj-lt"/>
              <a:buAutoNum type="arabicPeriod"/>
            </a:pPr>
            <a:r>
              <a:rPr lang="en-US" sz="3200" dirty="0"/>
              <a:t>Inpatient Medical </a:t>
            </a:r>
          </a:p>
        </p:txBody>
      </p:sp>
      <p:pic>
        <p:nvPicPr>
          <p:cNvPr id="2052" name="Picture 4" descr="doctor icon with stethoscope in monitor and back on person in forefront">
            <a:extLst>
              <a:ext uri="{FF2B5EF4-FFF2-40B4-BE49-F238E27FC236}">
                <a16:creationId xmlns:a16="http://schemas.microsoft.com/office/drawing/2014/main" id="{BC6F80B7-4F78-4793-9FB0-BBC1CA42604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5907654" y="1474307"/>
            <a:ext cx="4910163" cy="3964813"/>
          </a:xfrm>
          <a:prstGeom prst="rect">
            <a:avLst/>
          </a:prstGeom>
          <a:solidFill>
            <a:srgbClr val="C00000"/>
          </a:solidFill>
        </p:spPr>
      </p:pic>
    </p:spTree>
    <p:extLst>
      <p:ext uri="{BB962C8B-B14F-4D97-AF65-F5344CB8AC3E}">
        <p14:creationId xmlns:p14="http://schemas.microsoft.com/office/powerpoint/2010/main" val="2918496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D634-AA9F-4662-8D62-312B9E0EF693}"/>
              </a:ext>
            </a:extLst>
          </p:cNvPr>
          <p:cNvSpPr>
            <a:spLocks noGrp="1"/>
          </p:cNvSpPr>
          <p:nvPr>
            <p:ph type="title"/>
          </p:nvPr>
        </p:nvSpPr>
        <p:spPr/>
        <p:txBody>
          <a:bodyPr/>
          <a:lstStyle/>
          <a:p>
            <a:r>
              <a:rPr lang="en-US" sz="3200" dirty="0"/>
              <a:t>INDICATIONS</a:t>
            </a:r>
            <a:r>
              <a:rPr lang="en-US" dirty="0"/>
              <a:t> FOR  HIGHER LEVEL OF CARE / HOSPITALIZATION</a:t>
            </a:r>
          </a:p>
        </p:txBody>
      </p:sp>
      <p:sp>
        <p:nvSpPr>
          <p:cNvPr id="3" name="Content Placeholder 2">
            <a:extLst>
              <a:ext uri="{FF2B5EF4-FFF2-40B4-BE49-F238E27FC236}">
                <a16:creationId xmlns:a16="http://schemas.microsoft.com/office/drawing/2014/main" id="{DE51F948-F6B9-4C9A-95DC-68BD98AD210E}"/>
              </a:ext>
            </a:extLst>
          </p:cNvPr>
          <p:cNvSpPr>
            <a:spLocks noGrp="1"/>
          </p:cNvSpPr>
          <p:nvPr>
            <p:ph idx="1"/>
          </p:nvPr>
        </p:nvSpPr>
        <p:spPr>
          <a:xfrm>
            <a:off x="345715" y="1214858"/>
            <a:ext cx="11500567" cy="4942102"/>
          </a:xfrm>
        </p:spPr>
        <p:txBody>
          <a:bodyPr>
            <a:noAutofit/>
          </a:bodyPr>
          <a:lstStyle/>
          <a:p>
            <a:r>
              <a:rPr lang="en-US" sz="3200" dirty="0"/>
              <a:t>Failure of outpatient treatment</a:t>
            </a:r>
          </a:p>
          <a:p>
            <a:r>
              <a:rPr lang="en-US" sz="3200" dirty="0"/>
              <a:t>Weight loss (extreme or rapid)</a:t>
            </a:r>
          </a:p>
          <a:p>
            <a:r>
              <a:rPr lang="en-US" sz="3200" dirty="0"/>
              <a:t>Acute food refusal</a:t>
            </a:r>
          </a:p>
          <a:p>
            <a:r>
              <a:rPr lang="en-US" sz="3200" dirty="0"/>
              <a:t>Arrested growth and development</a:t>
            </a:r>
          </a:p>
          <a:p>
            <a:r>
              <a:rPr lang="en-US" sz="3200" dirty="0"/>
              <a:t>Acute medical safety concern -</a:t>
            </a:r>
            <a:r>
              <a:rPr lang="en-US" sz="3200" dirty="0">
                <a:sym typeface="Wingdings" panose="05000000000000000000" pitchFamily="2" charset="2"/>
              </a:rPr>
              <a:t> electrolytes, low sugar, Vital signs (HR&lt;40, Orthostasis, hypotension, long </a:t>
            </a:r>
            <a:r>
              <a:rPr lang="en-US" sz="3200" dirty="0" err="1">
                <a:sym typeface="Wingdings" panose="05000000000000000000" pitchFamily="2" charset="2"/>
              </a:rPr>
              <a:t>Qtc</a:t>
            </a:r>
            <a:r>
              <a:rPr lang="en-US" sz="3200" dirty="0">
                <a:sym typeface="Wingdings" panose="05000000000000000000" pitchFamily="2" charset="2"/>
              </a:rPr>
              <a:t> or EKG abnormalities)</a:t>
            </a:r>
          </a:p>
          <a:p>
            <a:r>
              <a:rPr lang="en-US" sz="3200" dirty="0">
                <a:sym typeface="Wingdings" panose="05000000000000000000" pitchFamily="2" charset="2"/>
              </a:rPr>
              <a:t>Acute psychiatric safety concern suicidal thinking, depression, obsessions</a:t>
            </a:r>
            <a:r>
              <a:rPr lang="en-US" sz="2800" dirty="0">
                <a:sym typeface="Wingdings" panose="05000000000000000000" pitchFamily="2" charset="2"/>
              </a:rPr>
              <a:t>)</a:t>
            </a:r>
          </a:p>
        </p:txBody>
      </p:sp>
      <p:pic>
        <p:nvPicPr>
          <p:cNvPr id="4098" name="Picture 2" descr="Image result for désordre alimentaire anorexie">
            <a:extLst>
              <a:ext uri="{FF2B5EF4-FFF2-40B4-BE49-F238E27FC236}">
                <a16:creationId xmlns:a16="http://schemas.microsoft.com/office/drawing/2014/main" id="{B466516F-1D2B-4AE8-A5B3-E840FF37F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08" y="1321888"/>
            <a:ext cx="3487118" cy="2320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2CC2CD-AC20-4D91-97E2-BA34C21E7F67}"/>
              </a:ext>
            </a:extLst>
          </p:cNvPr>
          <p:cNvSpPr txBox="1"/>
          <p:nvPr/>
        </p:nvSpPr>
        <p:spPr>
          <a:xfrm>
            <a:off x="6230319" y="1828800"/>
            <a:ext cx="5501898" cy="144134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006419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7D1B-C04C-4AC5-98FC-44E73F47A6C0}"/>
              </a:ext>
            </a:extLst>
          </p:cNvPr>
          <p:cNvSpPr>
            <a:spLocks noGrp="1"/>
          </p:cNvSpPr>
          <p:nvPr>
            <p:ph type="title"/>
          </p:nvPr>
        </p:nvSpPr>
        <p:spPr/>
        <p:txBody>
          <a:bodyPr anchor="ctr">
            <a:normAutofit/>
          </a:bodyPr>
          <a:lstStyle/>
          <a:p>
            <a:r>
              <a:rPr lang="en-US" dirty="0"/>
              <a:t>Nutritional Referral</a:t>
            </a:r>
          </a:p>
        </p:txBody>
      </p:sp>
      <p:sp>
        <p:nvSpPr>
          <p:cNvPr id="3" name="Content Placeholder 2">
            <a:extLst>
              <a:ext uri="{FF2B5EF4-FFF2-40B4-BE49-F238E27FC236}">
                <a16:creationId xmlns:a16="http://schemas.microsoft.com/office/drawing/2014/main" id="{1E3E543B-AD69-4837-A68D-98490DA17365}"/>
              </a:ext>
            </a:extLst>
          </p:cNvPr>
          <p:cNvSpPr>
            <a:spLocks noGrp="1"/>
          </p:cNvSpPr>
          <p:nvPr>
            <p:ph sz="half" idx="1"/>
          </p:nvPr>
        </p:nvSpPr>
        <p:spPr>
          <a:xfrm>
            <a:off x="6922790" y="1277459"/>
            <a:ext cx="5001987" cy="4121259"/>
          </a:xfrm>
        </p:spPr>
        <p:txBody>
          <a:bodyPr anchor="ctr">
            <a:normAutofit/>
          </a:bodyPr>
          <a:lstStyle/>
          <a:p>
            <a:pPr>
              <a:buFont typeface="Wingdings" panose="05000000000000000000" pitchFamily="2" charset="2"/>
              <a:buChar char="§"/>
            </a:pPr>
            <a:r>
              <a:rPr lang="en-US" sz="3600" dirty="0"/>
              <a:t>Refeeding as an outpatient</a:t>
            </a:r>
          </a:p>
          <a:p>
            <a:pPr>
              <a:buFont typeface="Wingdings" panose="05000000000000000000" pitchFamily="2" charset="2"/>
              <a:buChar char="§"/>
            </a:pPr>
            <a:r>
              <a:rPr lang="en-US" sz="3600" dirty="0"/>
              <a:t>Malnutrition</a:t>
            </a:r>
          </a:p>
          <a:p>
            <a:pPr>
              <a:buFont typeface="Wingdings" panose="05000000000000000000" pitchFamily="2" charset="2"/>
              <a:buChar char="§"/>
            </a:pPr>
            <a:r>
              <a:rPr lang="en-US" sz="3600" dirty="0"/>
              <a:t>Later focus on variety</a:t>
            </a:r>
          </a:p>
          <a:p>
            <a:pPr>
              <a:buFont typeface="Wingdings" panose="05000000000000000000" pitchFamily="2" charset="2"/>
              <a:buChar char="§"/>
            </a:pPr>
            <a:r>
              <a:rPr lang="en-US" sz="3600" dirty="0"/>
              <a:t>Medical comorbidities with dietary treatment</a:t>
            </a:r>
          </a:p>
          <a:p>
            <a:pPr>
              <a:buFont typeface="Wingdings" panose="05000000000000000000" pitchFamily="2" charset="2"/>
              <a:buChar char="§"/>
            </a:pPr>
            <a:endParaRPr lang="en-US" dirty="0"/>
          </a:p>
        </p:txBody>
      </p:sp>
      <p:pic>
        <p:nvPicPr>
          <p:cNvPr id="8" name="Picture 7" descr="Diagram&#10;&#10;Description automatically generated">
            <a:extLst>
              <a:ext uri="{FF2B5EF4-FFF2-40B4-BE49-F238E27FC236}">
                <a16:creationId xmlns:a16="http://schemas.microsoft.com/office/drawing/2014/main" id="{66A4B853-252D-4611-BF77-8A81A117E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2" y="1265438"/>
            <a:ext cx="5936825" cy="5010102"/>
          </a:xfrm>
          <a:prstGeom prst="rect">
            <a:avLst/>
          </a:prstGeom>
        </p:spPr>
      </p:pic>
    </p:spTree>
    <p:extLst>
      <p:ext uri="{BB962C8B-B14F-4D97-AF65-F5344CB8AC3E}">
        <p14:creationId xmlns:p14="http://schemas.microsoft.com/office/powerpoint/2010/main" val="1757741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6051-2F09-4F74-8525-0A33DF5390AE}"/>
              </a:ext>
            </a:extLst>
          </p:cNvPr>
          <p:cNvSpPr>
            <a:spLocks noGrp="1"/>
          </p:cNvSpPr>
          <p:nvPr>
            <p:ph type="title"/>
          </p:nvPr>
        </p:nvSpPr>
        <p:spPr/>
        <p:txBody>
          <a:bodyPr anchor="ctr">
            <a:normAutofit/>
          </a:bodyPr>
          <a:lstStyle/>
          <a:p>
            <a:r>
              <a:rPr lang="en-US" sz="3200" dirty="0"/>
              <a:t>OUTPATIENT TREATMENT GOALS: </a:t>
            </a:r>
          </a:p>
        </p:txBody>
      </p:sp>
      <p:sp>
        <p:nvSpPr>
          <p:cNvPr id="3" name="Content Placeholder 2">
            <a:extLst>
              <a:ext uri="{FF2B5EF4-FFF2-40B4-BE49-F238E27FC236}">
                <a16:creationId xmlns:a16="http://schemas.microsoft.com/office/drawing/2014/main" id="{B09356AA-FFD0-46FB-8E4E-7A521CFA3D9A}"/>
              </a:ext>
            </a:extLst>
          </p:cNvPr>
          <p:cNvSpPr>
            <a:spLocks noGrp="1"/>
          </p:cNvSpPr>
          <p:nvPr>
            <p:ph sz="half" idx="1"/>
          </p:nvPr>
        </p:nvSpPr>
        <p:spPr>
          <a:xfrm>
            <a:off x="3344449" y="1488613"/>
            <a:ext cx="8472126" cy="5206654"/>
          </a:xfrm>
        </p:spPr>
        <p:txBody>
          <a:bodyPr anchor="ctr">
            <a:normAutofit/>
          </a:bodyPr>
          <a:lstStyle/>
          <a:p>
            <a:r>
              <a:rPr lang="en-US" sz="3200" dirty="0"/>
              <a:t>Helping the family</a:t>
            </a:r>
          </a:p>
          <a:p>
            <a:r>
              <a:rPr lang="en-US" sz="3200" dirty="0"/>
              <a:t>Regular meals, snacks (routine mealtimes)</a:t>
            </a:r>
          </a:p>
          <a:p>
            <a:r>
              <a:rPr lang="en-US" sz="3200" dirty="0"/>
              <a:t>Weight restoration first  if underweight (safe refeeding); then increase variety</a:t>
            </a:r>
          </a:p>
          <a:p>
            <a:r>
              <a:rPr lang="en-US" sz="3200" dirty="0"/>
              <a:t>Meds  for psychiatric comorbidities? </a:t>
            </a:r>
          </a:p>
          <a:p>
            <a:pPr marL="0" indent="0">
              <a:buNone/>
            </a:pPr>
            <a:r>
              <a:rPr lang="en-US" sz="3200" dirty="0"/>
              <a:t>(once refed if low weight especially)</a:t>
            </a:r>
          </a:p>
          <a:p>
            <a:pPr marL="0" indent="0">
              <a:buNone/>
            </a:pPr>
            <a:r>
              <a:rPr lang="en-US" sz="3200" dirty="0"/>
              <a:t>Self-help book (</a:t>
            </a:r>
            <a:r>
              <a:rPr lang="en-US" sz="3200" dirty="0" err="1"/>
              <a:t>esp</a:t>
            </a:r>
            <a:r>
              <a:rPr lang="en-US" sz="3200" dirty="0"/>
              <a:t> for adults)</a:t>
            </a:r>
          </a:p>
        </p:txBody>
      </p:sp>
      <p:pic>
        <p:nvPicPr>
          <p:cNvPr id="5122" name="Picture 2">
            <a:extLst>
              <a:ext uri="{FF2B5EF4-FFF2-40B4-BE49-F238E27FC236}">
                <a16:creationId xmlns:a16="http://schemas.microsoft.com/office/drawing/2014/main" id="{E5F809DC-DF6C-4DF5-A659-1EB24CA86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26" y="2642992"/>
            <a:ext cx="2482458" cy="359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49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1279-B16F-4645-BC07-15012FE275C3}"/>
              </a:ext>
            </a:extLst>
          </p:cNvPr>
          <p:cNvSpPr>
            <a:spLocks noGrp="1"/>
          </p:cNvSpPr>
          <p:nvPr>
            <p:ph type="title"/>
          </p:nvPr>
        </p:nvSpPr>
        <p:spPr>
          <a:xfrm>
            <a:off x="630841" y="0"/>
            <a:ext cx="10553627" cy="1214858"/>
          </a:xfrm>
        </p:spPr>
        <p:txBody>
          <a:bodyPr>
            <a:normAutofit/>
          </a:bodyPr>
          <a:lstStyle/>
          <a:p>
            <a:r>
              <a:rPr lang="en-US" sz="3600" b="1" dirty="0">
                <a:effectLst>
                  <a:outerShdw blurRad="38100" dist="38100" dir="2700000" algn="tl">
                    <a:srgbClr val="000000">
                      <a:alpha val="43137"/>
                    </a:srgbClr>
                  </a:outerShdw>
                </a:effectLst>
              </a:rPr>
              <a:t>Manualized Therapy for Youth with ARFID…?</a:t>
            </a:r>
          </a:p>
        </p:txBody>
      </p:sp>
      <p:sp>
        <p:nvSpPr>
          <p:cNvPr id="3" name="Content Placeholder 2">
            <a:extLst>
              <a:ext uri="{FF2B5EF4-FFF2-40B4-BE49-F238E27FC236}">
                <a16:creationId xmlns:a16="http://schemas.microsoft.com/office/drawing/2014/main" id="{FD28E427-E967-45BB-B75A-EB8B1463F575}"/>
              </a:ext>
            </a:extLst>
          </p:cNvPr>
          <p:cNvSpPr>
            <a:spLocks noGrp="1"/>
          </p:cNvSpPr>
          <p:nvPr>
            <p:ph idx="1"/>
          </p:nvPr>
        </p:nvSpPr>
        <p:spPr/>
        <p:txBody>
          <a:bodyPr/>
          <a:lstStyle/>
          <a:p>
            <a:r>
              <a:rPr lang="en-US" dirty="0"/>
              <a:t>F</a:t>
            </a:r>
          </a:p>
        </p:txBody>
      </p:sp>
      <p:sp>
        <p:nvSpPr>
          <p:cNvPr id="5" name="TextBox 4">
            <a:extLst>
              <a:ext uri="{FF2B5EF4-FFF2-40B4-BE49-F238E27FC236}">
                <a16:creationId xmlns:a16="http://schemas.microsoft.com/office/drawing/2014/main" id="{54DBCE80-E46E-4266-865E-DBDC445A6230}"/>
              </a:ext>
            </a:extLst>
          </p:cNvPr>
          <p:cNvSpPr txBox="1"/>
          <p:nvPr/>
        </p:nvSpPr>
        <p:spPr>
          <a:xfrm>
            <a:off x="630841" y="6367780"/>
            <a:ext cx="8900160" cy="369332"/>
          </a:xfrm>
          <a:prstGeom prst="rect">
            <a:avLst/>
          </a:prstGeom>
          <a:noFill/>
        </p:spPr>
        <p:txBody>
          <a:bodyPr wrap="square" rtlCol="0">
            <a:spAutoFit/>
          </a:bodyPr>
          <a:lstStyle/>
          <a:p>
            <a:r>
              <a:rPr lang="en-US" dirty="0"/>
              <a:t>AACAP Practice Parameter Eating Disorder May 2015 JAACAP</a:t>
            </a:r>
          </a:p>
        </p:txBody>
      </p:sp>
      <p:graphicFrame>
        <p:nvGraphicFramePr>
          <p:cNvPr id="6" name="Table 6">
            <a:extLst>
              <a:ext uri="{FF2B5EF4-FFF2-40B4-BE49-F238E27FC236}">
                <a16:creationId xmlns:a16="http://schemas.microsoft.com/office/drawing/2014/main" id="{E0A122C2-54FF-4FCA-8A9F-8EE5106BADFE}"/>
              </a:ext>
            </a:extLst>
          </p:cNvPr>
          <p:cNvGraphicFramePr>
            <a:graphicFrameLocks noGrp="1"/>
          </p:cNvGraphicFramePr>
          <p:nvPr>
            <p:extLst>
              <p:ext uri="{D42A27DB-BD31-4B8C-83A1-F6EECF244321}">
                <p14:modId xmlns:p14="http://schemas.microsoft.com/office/powerpoint/2010/main" val="717188021"/>
              </p:ext>
            </p:extLst>
          </p:nvPr>
        </p:nvGraphicFramePr>
        <p:xfrm>
          <a:off x="201478" y="991892"/>
          <a:ext cx="10282807" cy="5854293"/>
        </p:xfrm>
        <a:graphic>
          <a:graphicData uri="http://schemas.openxmlformats.org/drawingml/2006/table">
            <a:tbl>
              <a:tblPr firstRow="1" bandRow="1">
                <a:tableStyleId>{5C22544A-7EE6-4342-B048-85BDC9FD1C3A}</a:tableStyleId>
              </a:tblPr>
              <a:tblGrid>
                <a:gridCol w="2713305">
                  <a:extLst>
                    <a:ext uri="{9D8B030D-6E8A-4147-A177-3AD203B41FA5}">
                      <a16:colId xmlns:a16="http://schemas.microsoft.com/office/drawing/2014/main" val="2972140087"/>
                    </a:ext>
                  </a:extLst>
                </a:gridCol>
                <a:gridCol w="2030150">
                  <a:extLst>
                    <a:ext uri="{9D8B030D-6E8A-4147-A177-3AD203B41FA5}">
                      <a16:colId xmlns:a16="http://schemas.microsoft.com/office/drawing/2014/main" val="1994228614"/>
                    </a:ext>
                  </a:extLst>
                </a:gridCol>
                <a:gridCol w="2980214">
                  <a:extLst>
                    <a:ext uri="{9D8B030D-6E8A-4147-A177-3AD203B41FA5}">
                      <a16:colId xmlns:a16="http://schemas.microsoft.com/office/drawing/2014/main" val="3191084585"/>
                    </a:ext>
                  </a:extLst>
                </a:gridCol>
                <a:gridCol w="2559138">
                  <a:extLst>
                    <a:ext uri="{9D8B030D-6E8A-4147-A177-3AD203B41FA5}">
                      <a16:colId xmlns:a16="http://schemas.microsoft.com/office/drawing/2014/main" val="2703818085"/>
                    </a:ext>
                  </a:extLst>
                </a:gridCol>
              </a:tblGrid>
              <a:tr h="519611">
                <a:tc>
                  <a:txBody>
                    <a:bodyPr/>
                    <a:lstStyle/>
                    <a:p>
                      <a:r>
                        <a:rPr lang="en-US" sz="2800" b="1" dirty="0"/>
                        <a:t>TYPE</a:t>
                      </a:r>
                    </a:p>
                  </a:txBody>
                  <a:tcPr/>
                </a:tc>
                <a:tc>
                  <a:txBody>
                    <a:bodyPr/>
                    <a:lstStyle/>
                    <a:p>
                      <a:r>
                        <a:rPr lang="en-US" sz="2400" b="1" dirty="0"/>
                        <a:t>TARGETS</a:t>
                      </a:r>
                    </a:p>
                  </a:txBody>
                  <a:tcPr/>
                </a:tc>
                <a:tc>
                  <a:txBody>
                    <a:bodyPr/>
                    <a:lstStyle/>
                    <a:p>
                      <a:r>
                        <a:rPr lang="en-US" sz="2400" b="1" dirty="0"/>
                        <a:t>EVIDENCE</a:t>
                      </a:r>
                      <a:r>
                        <a:rPr lang="en-US" b="1" dirty="0"/>
                        <a:t> </a:t>
                      </a:r>
                      <a:r>
                        <a:rPr lang="en-US" sz="2400" b="1" dirty="0"/>
                        <a:t>SUMMARY</a:t>
                      </a:r>
                    </a:p>
                  </a:txBody>
                  <a:tcPr/>
                </a:tc>
                <a:tc>
                  <a:txBody>
                    <a:bodyPr/>
                    <a:lstStyle/>
                    <a:p>
                      <a:r>
                        <a:rPr lang="en-US" sz="2400" b="1" dirty="0"/>
                        <a:t>RECS</a:t>
                      </a:r>
                    </a:p>
                  </a:txBody>
                  <a:tcPr/>
                </a:tc>
                <a:extLst>
                  <a:ext uri="{0D108BD9-81ED-4DB2-BD59-A6C34878D82A}">
                    <a16:rowId xmlns:a16="http://schemas.microsoft.com/office/drawing/2014/main" val="3493202648"/>
                  </a:ext>
                </a:extLst>
              </a:tr>
              <a:tr h="1505684">
                <a:tc>
                  <a:txBody>
                    <a:bodyPr/>
                    <a:lstStyle/>
                    <a:p>
                      <a:r>
                        <a:rPr lang="en-US" sz="2800" b="1" dirty="0">
                          <a:effectLst>
                            <a:outerShdw blurRad="38100" dist="38100" dir="2700000" algn="tl">
                              <a:srgbClr val="000000">
                                <a:alpha val="43137"/>
                              </a:srgbClr>
                            </a:outerShdw>
                          </a:effectLst>
                        </a:rPr>
                        <a:t>FAMILY-BASED </a:t>
                      </a:r>
                    </a:p>
                    <a:p>
                      <a:r>
                        <a:rPr lang="en-US" sz="2800" b="1" dirty="0">
                          <a:effectLst>
                            <a:outerShdw blurRad="38100" dist="38100" dir="2700000" algn="tl">
                              <a:srgbClr val="000000">
                                <a:alpha val="43137"/>
                              </a:srgbClr>
                            </a:outerShdw>
                          </a:effectLst>
                        </a:rPr>
                        <a:t>TREATMENT</a:t>
                      </a:r>
                    </a:p>
                    <a:p>
                      <a:r>
                        <a:rPr lang="en-US" sz="2800" b="1" dirty="0">
                          <a:effectLst>
                            <a:outerShdw blurRad="38100" dist="38100" dir="2700000" algn="tl">
                              <a:srgbClr val="000000">
                                <a:alpha val="43137"/>
                              </a:srgbClr>
                            </a:outerShdw>
                          </a:effectLst>
                        </a:rPr>
                        <a:t>(FBT)</a:t>
                      </a:r>
                    </a:p>
                  </a:txBody>
                  <a:tcPr/>
                </a:tc>
                <a:tc>
                  <a:txBody>
                    <a:bodyPr/>
                    <a:lstStyle/>
                    <a:p>
                      <a:r>
                        <a:rPr lang="en-US" sz="2400" b="1" dirty="0"/>
                        <a:t>Supports parental management of behaviors</a:t>
                      </a:r>
                    </a:p>
                  </a:txBody>
                  <a:tcPr/>
                </a:tc>
                <a:tc>
                  <a:txBody>
                    <a:bodyPr/>
                    <a:lstStyle/>
                    <a:p>
                      <a:r>
                        <a:rPr lang="en-US" sz="2400" b="1" dirty="0"/>
                        <a:t>Pilot; based on evidence of RCT in other Eds. </a:t>
                      </a:r>
                    </a:p>
                  </a:txBody>
                  <a:tcPr/>
                </a:tc>
                <a:tc>
                  <a:txBody>
                    <a:bodyPr/>
                    <a:lstStyle/>
                    <a:p>
                      <a:r>
                        <a:rPr lang="en-US" sz="2400" b="1" dirty="0"/>
                        <a:t>USEFUL FOR ARFID</a:t>
                      </a:r>
                    </a:p>
                  </a:txBody>
                  <a:tcPr/>
                </a:tc>
                <a:extLst>
                  <a:ext uri="{0D108BD9-81ED-4DB2-BD59-A6C34878D82A}">
                    <a16:rowId xmlns:a16="http://schemas.microsoft.com/office/drawing/2014/main" val="3315874855"/>
                  </a:ext>
                </a:extLst>
              </a:tr>
              <a:tr h="1859962">
                <a:tc>
                  <a:txBody>
                    <a:bodyPr/>
                    <a:lstStyle/>
                    <a:p>
                      <a:r>
                        <a:rPr lang="en-US" sz="2800" b="1" dirty="0">
                          <a:effectLst>
                            <a:outerShdw blurRad="38100" dist="38100" dir="2700000" algn="tl">
                              <a:srgbClr val="000000">
                                <a:alpha val="43137"/>
                              </a:srgbClr>
                            </a:outerShdw>
                          </a:effectLst>
                        </a:rPr>
                        <a:t>COGNITIVE </a:t>
                      </a:r>
                    </a:p>
                    <a:p>
                      <a:r>
                        <a:rPr lang="en-US" sz="2800" b="1" dirty="0">
                          <a:effectLst>
                            <a:outerShdw blurRad="38100" dist="38100" dir="2700000" algn="tl">
                              <a:srgbClr val="000000">
                                <a:alpha val="43137"/>
                              </a:srgbClr>
                            </a:outerShdw>
                          </a:effectLst>
                        </a:rPr>
                        <a:t>BEHAVIORAL </a:t>
                      </a:r>
                    </a:p>
                    <a:p>
                      <a:r>
                        <a:rPr lang="en-US" sz="2800" b="1" dirty="0">
                          <a:effectLst>
                            <a:outerShdw blurRad="38100" dist="38100" dir="2700000" algn="tl">
                              <a:srgbClr val="000000">
                                <a:alpha val="43137"/>
                              </a:srgbClr>
                            </a:outerShdw>
                          </a:effectLst>
                        </a:rPr>
                        <a:t>THERAPY </a:t>
                      </a:r>
                    </a:p>
                    <a:p>
                      <a:r>
                        <a:rPr lang="en-US" sz="2800" b="1" dirty="0">
                          <a:effectLst>
                            <a:outerShdw blurRad="38100" dist="38100" dir="2700000" algn="tl">
                              <a:srgbClr val="000000">
                                <a:alpha val="43137"/>
                              </a:srgbClr>
                            </a:outerShdw>
                          </a:effectLst>
                        </a:rPr>
                        <a:t>(CBT)</a:t>
                      </a:r>
                    </a:p>
                  </a:txBody>
                  <a:tcPr/>
                </a:tc>
                <a:tc>
                  <a:txBody>
                    <a:bodyPr/>
                    <a:lstStyle/>
                    <a:p>
                      <a:r>
                        <a:rPr lang="en-US" sz="2400" b="1" dirty="0"/>
                        <a:t>Manage distorted cognitions, fear of  eating or new foods</a:t>
                      </a:r>
                    </a:p>
                  </a:txBody>
                  <a:tcPr/>
                </a:tc>
                <a:tc>
                  <a:txBody>
                    <a:bodyPr/>
                    <a:lstStyle/>
                    <a:p>
                      <a:r>
                        <a:rPr lang="en-US" sz="2400" b="1" dirty="0"/>
                        <a:t>Pilot as well. </a:t>
                      </a:r>
                    </a:p>
                  </a:txBody>
                  <a:tcPr/>
                </a:tc>
                <a:tc>
                  <a:txBody>
                    <a:bodyPr/>
                    <a:lstStyle/>
                    <a:p>
                      <a:r>
                        <a:rPr lang="en-US" sz="2400" b="1" dirty="0"/>
                        <a:t>May be useful for ARFID</a:t>
                      </a:r>
                    </a:p>
                  </a:txBody>
                  <a:tcPr/>
                </a:tc>
                <a:extLst>
                  <a:ext uri="{0D108BD9-81ED-4DB2-BD59-A6C34878D82A}">
                    <a16:rowId xmlns:a16="http://schemas.microsoft.com/office/drawing/2014/main" val="3796182553"/>
                  </a:ext>
                </a:extLst>
              </a:tr>
              <a:tr h="1859962">
                <a:tc gridSpan="4">
                  <a:txBody>
                    <a:bodyPr/>
                    <a:lstStyle/>
                    <a:p>
                      <a:endParaRPr lang="en-US" sz="2800" b="1" dirty="0">
                        <a:effectLst>
                          <a:outerShdw blurRad="38100" dist="38100" dir="2700000" algn="tl">
                            <a:srgbClr val="000000">
                              <a:alpha val="43137"/>
                            </a:srgbClr>
                          </a:outerShdw>
                        </a:effectLst>
                      </a:endParaRPr>
                    </a:p>
                  </a:txBody>
                  <a:tcPr/>
                </a:tc>
                <a:tc hMerge="1">
                  <a:txBody>
                    <a:bodyPr/>
                    <a:lstStyle/>
                    <a:p>
                      <a:endParaRPr lang="en-US" sz="2400" b="1" dirty="0"/>
                    </a:p>
                  </a:txBody>
                  <a:tcPr/>
                </a:tc>
                <a:tc hMerge="1">
                  <a:txBody>
                    <a:bodyPr/>
                    <a:lstStyle/>
                    <a:p>
                      <a:endParaRPr lang="en-US" sz="2400" b="1" dirty="0"/>
                    </a:p>
                  </a:txBody>
                  <a:tcPr/>
                </a:tc>
                <a:tc hMerge="1">
                  <a:txBody>
                    <a:bodyPr/>
                    <a:lstStyle/>
                    <a:p>
                      <a:endParaRPr lang="en-US" sz="2400" b="1" dirty="0"/>
                    </a:p>
                  </a:txBody>
                  <a:tcPr/>
                </a:tc>
                <a:extLst>
                  <a:ext uri="{0D108BD9-81ED-4DB2-BD59-A6C34878D82A}">
                    <a16:rowId xmlns:a16="http://schemas.microsoft.com/office/drawing/2014/main" val="3928847032"/>
                  </a:ext>
                </a:extLst>
              </a:tr>
            </a:tbl>
          </a:graphicData>
        </a:graphic>
      </p:graphicFrame>
    </p:spTree>
    <p:extLst>
      <p:ext uri="{BB962C8B-B14F-4D97-AF65-F5344CB8AC3E}">
        <p14:creationId xmlns:p14="http://schemas.microsoft.com/office/powerpoint/2010/main" val="199315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23EC-0F0F-451B-AA48-49727DA7CECB}"/>
              </a:ext>
            </a:extLst>
          </p:cNvPr>
          <p:cNvSpPr>
            <a:spLocks noGrp="1"/>
          </p:cNvSpPr>
          <p:nvPr>
            <p:ph type="title"/>
          </p:nvPr>
        </p:nvSpPr>
        <p:spPr/>
        <p:txBody>
          <a:bodyPr>
            <a:normAutofit/>
          </a:bodyPr>
          <a:lstStyle/>
          <a:p>
            <a:r>
              <a:rPr lang="en-US" sz="3600" dirty="0"/>
              <a:t>FBT for ARFID</a:t>
            </a:r>
          </a:p>
        </p:txBody>
      </p:sp>
      <p:pic>
        <p:nvPicPr>
          <p:cNvPr id="2050" name="Picture 2">
            <a:extLst>
              <a:ext uri="{FF2B5EF4-FFF2-40B4-BE49-F238E27FC236}">
                <a16:creationId xmlns:a16="http://schemas.microsoft.com/office/drawing/2014/main" id="{9674E77D-1BD9-4C94-9B6E-D5A6B7BDD5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3804" y="1760615"/>
            <a:ext cx="2269230" cy="34209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90473C-DE1E-4324-914E-B32BCF267C52}"/>
              </a:ext>
            </a:extLst>
          </p:cNvPr>
          <p:cNvSpPr txBox="1"/>
          <p:nvPr/>
        </p:nvSpPr>
        <p:spPr>
          <a:xfrm>
            <a:off x="2621280" y="1432560"/>
            <a:ext cx="9296917" cy="4893647"/>
          </a:xfrm>
          <a:prstGeom prst="rect">
            <a:avLst/>
          </a:prstGeom>
          <a:noFill/>
        </p:spPr>
        <p:txBody>
          <a:bodyPr wrap="square" rtlCol="0">
            <a:spAutoFit/>
          </a:bodyPr>
          <a:lstStyle/>
          <a:p>
            <a:r>
              <a:rPr lang="en-US" sz="2800" dirty="0">
                <a:sym typeface="Wingdings" panose="05000000000000000000" pitchFamily="2" charset="2"/>
              </a:rPr>
              <a:t></a:t>
            </a:r>
            <a:r>
              <a:rPr lang="en-US" sz="2800" b="1" dirty="0"/>
              <a:t>FBT Manual </a:t>
            </a:r>
            <a:r>
              <a:rPr lang="en-US" sz="2800" dirty="0"/>
              <a:t>(James Lock 2022)</a:t>
            </a:r>
          </a:p>
          <a:p>
            <a:pPr marL="457200" indent="-457200">
              <a:buFont typeface="Arial" panose="020B0604020202020204" pitchFamily="34" charset="0"/>
              <a:buChar char="•"/>
            </a:pPr>
            <a:r>
              <a:rPr lang="en-US" sz="2800" b="1" dirty="0"/>
              <a:t>3 phases  of FBT;</a:t>
            </a:r>
            <a:r>
              <a:rPr lang="en-US" sz="2800" dirty="0"/>
              <a:t> based on FBT-AN</a:t>
            </a:r>
          </a:p>
          <a:p>
            <a:pPr marL="457200" indent="-457200">
              <a:buFont typeface="Arial" panose="020B0604020202020204" pitchFamily="34" charset="0"/>
              <a:buChar char="•"/>
            </a:pPr>
            <a:r>
              <a:rPr lang="en-US" sz="2800" i="1" u="sng" dirty="0"/>
              <a:t>PHASE 1:</a:t>
            </a:r>
            <a:r>
              <a:rPr lang="en-US" sz="2800" dirty="0"/>
              <a:t> Parents are tasked with </a:t>
            </a:r>
            <a:r>
              <a:rPr lang="en-US" sz="2800" dirty="0" err="1"/>
              <a:t>renourishing</a:t>
            </a:r>
            <a:r>
              <a:rPr lang="en-US" sz="2800" dirty="0"/>
              <a:t> child. Nutritionist consults to parents. </a:t>
            </a:r>
          </a:p>
          <a:p>
            <a:pPr marL="457200" indent="-457200">
              <a:buFont typeface="Arial" panose="020B0604020202020204" pitchFamily="34" charset="0"/>
              <a:buChar char="•"/>
            </a:pPr>
            <a:r>
              <a:rPr lang="en-US" sz="2800" dirty="0"/>
              <a:t>Weekly sessions with all family members who must be aligned. Family meals</a:t>
            </a:r>
          </a:p>
          <a:p>
            <a:r>
              <a:rPr lang="en-US" sz="2800" u="sng" dirty="0"/>
              <a:t>PHASE 2</a:t>
            </a:r>
            <a:r>
              <a:rPr lang="en-US" sz="2800" dirty="0"/>
              <a:t>: The child begins to eventually regain some independence.. </a:t>
            </a:r>
          </a:p>
          <a:p>
            <a:r>
              <a:rPr lang="en-US" sz="2800" u="sng" dirty="0"/>
              <a:t>PHASE 3</a:t>
            </a:r>
            <a:r>
              <a:rPr lang="en-US" sz="2800" dirty="0"/>
              <a:t>: Focus is recovery . Returning to developmental norms. </a:t>
            </a:r>
          </a:p>
          <a:p>
            <a:pPr marL="457200" indent="-457200">
              <a:buFont typeface="Arial" panose="020B0604020202020204" pitchFamily="34" charset="0"/>
              <a:buChar char="•"/>
            </a:pPr>
            <a:endParaRPr lang="en-US" sz="3200" dirty="0"/>
          </a:p>
        </p:txBody>
      </p:sp>
      <p:sp>
        <p:nvSpPr>
          <p:cNvPr id="12" name="TextBox 11">
            <a:extLst>
              <a:ext uri="{FF2B5EF4-FFF2-40B4-BE49-F238E27FC236}">
                <a16:creationId xmlns:a16="http://schemas.microsoft.com/office/drawing/2014/main" id="{08BA2D99-4B7A-481C-94DB-2FC5FD8268D1}"/>
              </a:ext>
            </a:extLst>
          </p:cNvPr>
          <p:cNvSpPr txBox="1"/>
          <p:nvPr/>
        </p:nvSpPr>
        <p:spPr>
          <a:xfrm>
            <a:off x="630841" y="6037545"/>
            <a:ext cx="9189564" cy="646331"/>
          </a:xfrm>
          <a:prstGeom prst="rect">
            <a:avLst/>
          </a:prstGeom>
          <a:noFill/>
        </p:spPr>
        <p:txBody>
          <a:bodyPr wrap="square" rtlCol="0">
            <a:spAutoFit/>
          </a:bodyPr>
          <a:lstStyle/>
          <a:p>
            <a:r>
              <a:rPr lang="en-US" dirty="0"/>
              <a:t>Lock J. et al. 2019 IJED 52(746) </a:t>
            </a:r>
          </a:p>
          <a:p>
            <a:r>
              <a:rPr lang="en-US" dirty="0"/>
              <a:t>Lock J. et al. 2019 IJED 52:439</a:t>
            </a:r>
          </a:p>
        </p:txBody>
      </p:sp>
    </p:spTree>
    <p:extLst>
      <p:ext uri="{BB962C8B-B14F-4D97-AF65-F5344CB8AC3E}">
        <p14:creationId xmlns:p14="http://schemas.microsoft.com/office/powerpoint/2010/main" val="1897418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41" y="305554"/>
            <a:ext cx="10553627" cy="727492"/>
          </a:xfrm>
        </p:spPr>
        <p:txBody>
          <a:bodyPr>
            <a:normAutofit/>
          </a:bodyPr>
          <a:lstStyle/>
          <a:p>
            <a:r>
              <a:rPr lang="en-US" sz="3600" dirty="0">
                <a:effectLst>
                  <a:outerShdw blurRad="38100" dist="38100" dir="2700000" algn="tl">
                    <a:srgbClr val="000000">
                      <a:alpha val="43137"/>
                    </a:srgbClr>
                  </a:outerShdw>
                </a:effectLst>
              </a:rPr>
              <a:t>Family-Based Treatment</a:t>
            </a:r>
          </a:p>
        </p:txBody>
      </p:sp>
      <p:sp>
        <p:nvSpPr>
          <p:cNvPr id="3" name="Content Placeholder 2"/>
          <p:cNvSpPr>
            <a:spLocks noGrp="1"/>
          </p:cNvSpPr>
          <p:nvPr>
            <p:ph idx="1"/>
          </p:nvPr>
        </p:nvSpPr>
        <p:spPr>
          <a:xfrm>
            <a:off x="93132" y="2231756"/>
            <a:ext cx="7555129" cy="3788043"/>
          </a:xfrm>
        </p:spPr>
        <p:txBody>
          <a:bodyPr>
            <a:normAutofit/>
          </a:bodyPr>
          <a:lstStyle/>
          <a:p>
            <a:r>
              <a:rPr lang="en-US" sz="3200" dirty="0"/>
              <a:t>A behavioral “real world” treatment </a:t>
            </a:r>
          </a:p>
          <a:p>
            <a:r>
              <a:rPr lang="en-US" sz="3200" dirty="0"/>
              <a:t>Parental  involvement and empowerment</a:t>
            </a:r>
          </a:p>
          <a:p>
            <a:r>
              <a:rPr lang="en-US" sz="3200" dirty="0"/>
              <a:t>Educate regarding ambivalence and relapse</a:t>
            </a:r>
          </a:p>
          <a:p>
            <a:r>
              <a:rPr lang="en-US" sz="3200" dirty="0"/>
              <a:t>Limit setting with patient</a:t>
            </a:r>
          </a:p>
          <a:p>
            <a:r>
              <a:rPr lang="en-US" sz="3200" dirty="0"/>
              <a:t>Charge parents with structuring mealtimes Consider a treatment contract as needed</a:t>
            </a:r>
          </a:p>
          <a:p>
            <a:endParaRPr lang="en-US" dirty="0"/>
          </a:p>
          <a:p>
            <a:endParaRPr lang="en-US" dirty="0"/>
          </a:p>
          <a:p>
            <a:endParaRPr lang="en-US" dirty="0"/>
          </a:p>
        </p:txBody>
      </p:sp>
      <p:pic>
        <p:nvPicPr>
          <p:cNvPr id="6" name="Picture 2">
            <a:extLst>
              <a:ext uri="{FF2B5EF4-FFF2-40B4-BE49-F238E27FC236}">
                <a16:creationId xmlns:a16="http://schemas.microsoft.com/office/drawing/2014/main" id="{E320851E-BCF2-4AB2-984A-864603D65A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261" y="1791493"/>
            <a:ext cx="4450607" cy="32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793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BE02-93C9-4F5C-A407-FEED3EEB914C}"/>
              </a:ext>
            </a:extLst>
          </p:cNvPr>
          <p:cNvSpPr>
            <a:spLocks noGrp="1"/>
          </p:cNvSpPr>
          <p:nvPr>
            <p:ph type="title"/>
          </p:nvPr>
        </p:nvSpPr>
        <p:spPr/>
        <p:txBody>
          <a:bodyPr>
            <a:normAutofit/>
          </a:bodyPr>
          <a:lstStyle/>
          <a:p>
            <a:r>
              <a:rPr lang="en-US" sz="3600" dirty="0"/>
              <a:t>FBT (continued)</a:t>
            </a:r>
          </a:p>
        </p:txBody>
      </p:sp>
      <p:sp>
        <p:nvSpPr>
          <p:cNvPr id="3" name="Content Placeholder 2">
            <a:extLst>
              <a:ext uri="{FF2B5EF4-FFF2-40B4-BE49-F238E27FC236}">
                <a16:creationId xmlns:a16="http://schemas.microsoft.com/office/drawing/2014/main" id="{1CDB6605-D208-460A-82EA-F4943611E1C9}"/>
              </a:ext>
            </a:extLst>
          </p:cNvPr>
          <p:cNvSpPr>
            <a:spLocks noGrp="1"/>
          </p:cNvSpPr>
          <p:nvPr>
            <p:ph idx="1"/>
          </p:nvPr>
        </p:nvSpPr>
        <p:spPr>
          <a:xfrm>
            <a:off x="154984" y="1596325"/>
            <a:ext cx="11143280" cy="3316638"/>
          </a:xfrm>
        </p:spPr>
        <p:txBody>
          <a:bodyPr>
            <a:normAutofit/>
          </a:bodyPr>
          <a:lstStyle/>
          <a:p>
            <a:pPr marL="0" indent="0">
              <a:buNone/>
            </a:pPr>
            <a:r>
              <a:rPr lang="en-US" sz="3200" dirty="0"/>
              <a:t>1. </a:t>
            </a:r>
            <a:r>
              <a:rPr lang="en-US" sz="3600" b="1" dirty="0"/>
              <a:t>Externalization</a:t>
            </a:r>
            <a:r>
              <a:rPr lang="en-US" sz="3600" dirty="0"/>
              <a:t>: The illness is responsible not the child. </a:t>
            </a:r>
          </a:p>
          <a:p>
            <a:pPr marL="0" indent="0">
              <a:buNone/>
            </a:pPr>
            <a:r>
              <a:rPr lang="en-US" sz="3600" dirty="0"/>
              <a:t>2. </a:t>
            </a:r>
            <a:r>
              <a:rPr lang="en-US" sz="3600" b="1" dirty="0"/>
              <a:t>Focus</a:t>
            </a:r>
            <a:r>
              <a:rPr lang="en-US" sz="3600" dirty="0"/>
              <a:t>: Not on causation; focus on symptoms. </a:t>
            </a:r>
          </a:p>
          <a:p>
            <a:pPr marL="0" indent="0">
              <a:buNone/>
            </a:pPr>
            <a:r>
              <a:rPr lang="en-US" sz="3600" dirty="0"/>
              <a:t>3. </a:t>
            </a:r>
            <a:r>
              <a:rPr lang="en-US" sz="3600" b="1" dirty="0"/>
              <a:t>Caregiver</a:t>
            </a:r>
            <a:r>
              <a:rPr lang="en-US" sz="3600" dirty="0"/>
              <a:t>: Responsible for supervising. </a:t>
            </a:r>
          </a:p>
          <a:p>
            <a:pPr marL="0" indent="0">
              <a:buNone/>
            </a:pPr>
            <a:r>
              <a:rPr lang="en-US" sz="3600" dirty="0"/>
              <a:t>4. </a:t>
            </a:r>
            <a:r>
              <a:rPr lang="en-US" sz="3600" b="1" dirty="0"/>
              <a:t>Monitor:</a:t>
            </a:r>
            <a:r>
              <a:rPr lang="en-US" sz="3600" dirty="0"/>
              <a:t> Warning signs  for the eating disorder</a:t>
            </a:r>
            <a:r>
              <a:rPr lang="en-US" sz="3200" dirty="0"/>
              <a:t>.</a:t>
            </a:r>
          </a:p>
          <a:p>
            <a:pPr marL="0" indent="0">
              <a:buNone/>
            </a:pPr>
            <a:endParaRPr lang="en-US" sz="3200" dirty="0"/>
          </a:p>
        </p:txBody>
      </p:sp>
      <p:pic>
        <p:nvPicPr>
          <p:cNvPr id="5122" name="Picture 2" descr="Image result for psychotherapie">
            <a:extLst>
              <a:ext uri="{FF2B5EF4-FFF2-40B4-BE49-F238E27FC236}">
                <a16:creationId xmlns:a16="http://schemas.microsoft.com/office/drawing/2014/main" id="{1884E932-3426-4FBC-AF72-27A410847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382" y="4733171"/>
            <a:ext cx="25050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80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B19B-242D-4CD0-92EE-23D7D65DF364}"/>
              </a:ext>
            </a:extLst>
          </p:cNvPr>
          <p:cNvSpPr>
            <a:spLocks noGrp="1"/>
          </p:cNvSpPr>
          <p:nvPr>
            <p:ph type="title"/>
          </p:nvPr>
        </p:nvSpPr>
        <p:spPr/>
        <p:txBody>
          <a:bodyPr/>
          <a:lstStyle/>
          <a:p>
            <a:r>
              <a:rPr lang="en-US" dirty="0"/>
              <a:t>CBT-AR (Cognitive Behavioral Therapy)</a:t>
            </a:r>
          </a:p>
        </p:txBody>
      </p:sp>
      <p:pic>
        <p:nvPicPr>
          <p:cNvPr id="3074" name="Picture 2">
            <a:extLst>
              <a:ext uri="{FF2B5EF4-FFF2-40B4-BE49-F238E27FC236}">
                <a16:creationId xmlns:a16="http://schemas.microsoft.com/office/drawing/2014/main" id="{0C7D1B5A-00F8-4D86-A4A0-EE1AA444F2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841" y="1864507"/>
            <a:ext cx="2977145" cy="38687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3DF3273-9E06-486A-B45D-F8040EC083B6}"/>
              </a:ext>
            </a:extLst>
          </p:cNvPr>
          <p:cNvSpPr txBox="1"/>
          <p:nvPr/>
        </p:nvSpPr>
        <p:spPr>
          <a:xfrm>
            <a:off x="4549036" y="2016907"/>
            <a:ext cx="6212909"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t>20-30 sessions over 4 stages</a:t>
            </a:r>
          </a:p>
          <a:p>
            <a:pPr marL="457200" indent="-457200">
              <a:buFont typeface="Arial" panose="020B0604020202020204" pitchFamily="34" charset="0"/>
              <a:buChar char="•"/>
            </a:pPr>
            <a:r>
              <a:rPr lang="en-US" sz="3200" dirty="0"/>
              <a:t>Two forms (individual and family), with individual being best for adult or older </a:t>
            </a:r>
            <a:r>
              <a:rPr lang="en-US" sz="3200" dirty="0" err="1"/>
              <a:t>adol</a:t>
            </a:r>
            <a:r>
              <a:rPr lang="en-US" sz="3200" dirty="0"/>
              <a:t> without much weight to gain). Regular meals with family</a:t>
            </a:r>
          </a:p>
          <a:p>
            <a:pPr marL="457200" indent="-457200">
              <a:buFont typeface="Arial" panose="020B0604020202020204" pitchFamily="34" charset="0"/>
              <a:buChar char="•"/>
            </a:pPr>
            <a:r>
              <a:rPr lang="en-US" sz="3200" dirty="0"/>
              <a:t>Modules depending on the type of ARFID (during stage 3)</a:t>
            </a:r>
          </a:p>
        </p:txBody>
      </p:sp>
      <p:sp>
        <p:nvSpPr>
          <p:cNvPr id="5" name="TextBox 4">
            <a:extLst>
              <a:ext uri="{FF2B5EF4-FFF2-40B4-BE49-F238E27FC236}">
                <a16:creationId xmlns:a16="http://schemas.microsoft.com/office/drawing/2014/main" id="{BCD56BB9-B954-4A0E-94DD-3C758D70CD48}"/>
              </a:ext>
            </a:extLst>
          </p:cNvPr>
          <p:cNvSpPr txBox="1"/>
          <p:nvPr/>
        </p:nvSpPr>
        <p:spPr>
          <a:xfrm>
            <a:off x="1064712" y="6288066"/>
            <a:ext cx="7678455" cy="307777"/>
          </a:xfrm>
          <a:prstGeom prst="rect">
            <a:avLst/>
          </a:prstGeom>
          <a:noFill/>
        </p:spPr>
        <p:txBody>
          <a:bodyPr wrap="square" rtlCol="0">
            <a:spAutoFit/>
          </a:bodyPr>
          <a:lstStyle/>
          <a:p>
            <a:r>
              <a:rPr lang="en-US" sz="1400" dirty="0"/>
              <a:t>Thomas and Eddy 2019 Cambridge Pres</a:t>
            </a:r>
          </a:p>
        </p:txBody>
      </p:sp>
    </p:spTree>
    <p:extLst>
      <p:ext uri="{BB962C8B-B14F-4D97-AF65-F5344CB8AC3E}">
        <p14:creationId xmlns:p14="http://schemas.microsoft.com/office/powerpoint/2010/main" val="76701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626443" y="1235677"/>
            <a:ext cx="4563762" cy="3608173"/>
          </a:xfrm>
        </p:spPr>
        <p:txBody>
          <a:bodyPr/>
          <a:lstStyle/>
          <a:p>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itle 1">
            <a:extLst>
              <a:ext uri="{FF2B5EF4-FFF2-40B4-BE49-F238E27FC236}">
                <a16:creationId xmlns:a16="http://schemas.microsoft.com/office/drawing/2014/main" id="{46B38756-127E-2141-B89C-C0ACDCC0D89C}"/>
              </a:ext>
            </a:extLst>
          </p:cNvPr>
          <p:cNvSpPr txBox="1">
            <a:spLocks/>
          </p:cNvSpPr>
          <p:nvPr/>
        </p:nvSpPr>
        <p:spPr>
          <a:xfrm>
            <a:off x="651247" y="363833"/>
            <a:ext cx="7257077" cy="785445"/>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C92235"/>
                </a:solidFill>
                <a:latin typeface="+mj-lt"/>
                <a:ea typeface="+mj-ea"/>
                <a:cs typeface="+mj-cs"/>
              </a:defRPr>
            </a:lvl1pPr>
          </a:lstStyle>
          <a:p>
            <a:r>
              <a:rPr lang="en-US" sz="3600" b="0" dirty="0">
                <a:solidFill>
                  <a:schemeClr val="bg1"/>
                </a:solidFill>
              </a:rPr>
              <a:t>Meet The Presenter</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337319" y="1726036"/>
            <a:ext cx="3390921" cy="3405927"/>
          </a:xfrm>
          <a:prstGeom prst="rect">
            <a:avLst/>
          </a:prstGeom>
        </p:spPr>
      </p:pic>
      <p:sp>
        <p:nvSpPr>
          <p:cNvPr id="2" name="Rectangle 1">
            <a:extLst>
              <a:ext uri="{FF2B5EF4-FFF2-40B4-BE49-F238E27FC236}">
                <a16:creationId xmlns:a16="http://schemas.microsoft.com/office/drawing/2014/main" id="{114D4B44-9742-4064-96AC-C1947F9BEF8B}"/>
              </a:ext>
            </a:extLst>
          </p:cNvPr>
          <p:cNvSpPr/>
          <p:nvPr/>
        </p:nvSpPr>
        <p:spPr>
          <a:xfrm>
            <a:off x="4079631" y="1567402"/>
            <a:ext cx="7620000" cy="3785652"/>
          </a:xfrm>
          <a:prstGeom prst="rect">
            <a:avLst/>
          </a:prstGeom>
        </p:spPr>
        <p:txBody>
          <a:bodyPr wrap="square">
            <a:spAutoFit/>
          </a:bodyPr>
          <a:lstStyle/>
          <a:p>
            <a:r>
              <a:rPr lang="en-US" sz="2000" dirty="0">
                <a:solidFill>
                  <a:srgbClr val="000000"/>
                </a:solidFill>
              </a:rPr>
              <a:t>Shauna P. Reinblatt, MD is a Clinical Assistant Professor at the University of Maryland School of Medicine (UMDSOM), Department of Psychiatry, Division of Child and Adolescent Psychiatry. She is Board Certified in General Adult, Child &amp; Adolescent, and Consultation Liaison Psychiatry. Prior to her becoming a psychiatrist, Dr. Reinblatt worked as a family doctor in Canada. </a:t>
            </a:r>
          </a:p>
          <a:p>
            <a:br>
              <a:rPr lang="en-US" sz="2000" dirty="0"/>
            </a:br>
            <a:r>
              <a:rPr lang="en-US" sz="2000" dirty="0">
                <a:solidFill>
                  <a:srgbClr val="000000"/>
                </a:solidFill>
              </a:rPr>
              <a:t>Dr. Reinblatt was  a member of the full-time faculty at the Johns Hopkins University School of Medicine in the Department of Psychiatry for over a decade. During this time, she developed specialized clinical expertise working with children, adolescents, and adults with eating disorders in addition to her clinical child psychiatric work with youth. </a:t>
            </a:r>
            <a:endParaRPr lang="en-US" sz="2000" dirty="0"/>
          </a:p>
        </p:txBody>
      </p:sp>
    </p:spTree>
    <p:extLst>
      <p:ext uri="{BB962C8B-B14F-4D97-AF65-F5344CB8AC3E}">
        <p14:creationId xmlns:p14="http://schemas.microsoft.com/office/powerpoint/2010/main" val="3825030110"/>
      </p:ext>
    </p:extLst>
  </p:cSld>
  <p:clrMapOvr>
    <a:masterClrMapping/>
  </p:clrMapOvr>
  <p:transitio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9C24-54FB-4A2E-89BA-AB2C2F599897}"/>
              </a:ext>
            </a:extLst>
          </p:cNvPr>
          <p:cNvSpPr>
            <a:spLocks noGrp="1"/>
          </p:cNvSpPr>
          <p:nvPr>
            <p:ph type="title"/>
          </p:nvPr>
        </p:nvSpPr>
        <p:spPr/>
        <p:txBody>
          <a:bodyPr anchor="ctr">
            <a:normAutofit/>
          </a:bodyPr>
          <a:lstStyle/>
          <a:p>
            <a:r>
              <a:rPr lang="en-US" dirty="0"/>
              <a:t>CBT-AR (Continued)</a:t>
            </a:r>
          </a:p>
        </p:txBody>
      </p:sp>
      <p:pic>
        <p:nvPicPr>
          <p:cNvPr id="5" name="Content Placeholder 4" descr="Text&#10;&#10;Description automatically generated">
            <a:extLst>
              <a:ext uri="{FF2B5EF4-FFF2-40B4-BE49-F238E27FC236}">
                <a16:creationId xmlns:a16="http://schemas.microsoft.com/office/drawing/2014/main" id="{3DBBBA5E-ACFC-4B0B-84CB-234CE9C97DE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5705" y="1474788"/>
            <a:ext cx="6018415" cy="4514850"/>
          </a:xfrm>
          <a:noFill/>
        </p:spPr>
      </p:pic>
      <p:sp>
        <p:nvSpPr>
          <p:cNvPr id="10" name="Content Placeholder 3">
            <a:extLst>
              <a:ext uri="{FF2B5EF4-FFF2-40B4-BE49-F238E27FC236}">
                <a16:creationId xmlns:a16="http://schemas.microsoft.com/office/drawing/2014/main" id="{355C23B8-5020-4F8C-9AAE-502148F806C9}"/>
              </a:ext>
            </a:extLst>
          </p:cNvPr>
          <p:cNvSpPr>
            <a:spLocks noGrp="1"/>
          </p:cNvSpPr>
          <p:nvPr>
            <p:ph sz="half" idx="2"/>
          </p:nvPr>
        </p:nvSpPr>
        <p:spPr>
          <a:xfrm>
            <a:off x="6755570" y="1474307"/>
            <a:ext cx="5306994" cy="4024620"/>
          </a:xfrm>
        </p:spPr>
        <p:txBody>
          <a:bodyPr>
            <a:normAutofit/>
          </a:bodyPr>
          <a:lstStyle/>
          <a:p>
            <a:r>
              <a:rPr lang="en-US" sz="3200" dirty="0"/>
              <a:t>1.Psychoeducation</a:t>
            </a:r>
          </a:p>
          <a:p>
            <a:r>
              <a:rPr lang="en-US" sz="3200" dirty="0"/>
              <a:t>2. Early changes (increase volume then increase variety)</a:t>
            </a:r>
          </a:p>
          <a:p>
            <a:r>
              <a:rPr lang="en-US" sz="3200" dirty="0"/>
              <a:t>3. face your fears exposure</a:t>
            </a:r>
          </a:p>
          <a:p>
            <a:r>
              <a:rPr lang="en-US" sz="3200" dirty="0"/>
              <a:t>4. wrap up/prevention </a:t>
            </a:r>
            <a:r>
              <a:rPr lang="en-US" dirty="0"/>
              <a:t>. </a:t>
            </a:r>
          </a:p>
        </p:txBody>
      </p:sp>
      <p:sp>
        <p:nvSpPr>
          <p:cNvPr id="6" name="TextBox 5">
            <a:extLst>
              <a:ext uri="{FF2B5EF4-FFF2-40B4-BE49-F238E27FC236}">
                <a16:creationId xmlns:a16="http://schemas.microsoft.com/office/drawing/2014/main" id="{2C5AA4E5-0E50-4C80-82BC-2FDE5DBA5AB6}"/>
              </a:ext>
            </a:extLst>
          </p:cNvPr>
          <p:cNvSpPr txBox="1"/>
          <p:nvPr/>
        </p:nvSpPr>
        <p:spPr>
          <a:xfrm>
            <a:off x="630841" y="6248767"/>
            <a:ext cx="8425477" cy="369332"/>
          </a:xfrm>
          <a:prstGeom prst="rect">
            <a:avLst/>
          </a:prstGeom>
          <a:noFill/>
        </p:spPr>
        <p:txBody>
          <a:bodyPr wrap="square" rtlCol="0">
            <a:spAutoFit/>
          </a:bodyPr>
          <a:lstStyle/>
          <a:p>
            <a:r>
              <a:rPr lang="en-US" dirty="0"/>
              <a:t>Thomas J IJED 53 (10)</a:t>
            </a:r>
          </a:p>
        </p:txBody>
      </p:sp>
    </p:spTree>
    <p:extLst>
      <p:ext uri="{BB962C8B-B14F-4D97-AF65-F5344CB8AC3E}">
        <p14:creationId xmlns:p14="http://schemas.microsoft.com/office/powerpoint/2010/main" val="3709381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52B8-CC41-4F70-8685-2030C3C40A18}"/>
              </a:ext>
            </a:extLst>
          </p:cNvPr>
          <p:cNvSpPr>
            <a:spLocks noGrp="1"/>
          </p:cNvSpPr>
          <p:nvPr>
            <p:ph type="title"/>
          </p:nvPr>
        </p:nvSpPr>
        <p:spPr/>
        <p:txBody>
          <a:bodyPr/>
          <a:lstStyle/>
          <a:p>
            <a:r>
              <a:rPr lang="en-US" dirty="0"/>
              <a:t>What about psychotropic medications? </a:t>
            </a:r>
          </a:p>
        </p:txBody>
      </p:sp>
      <p:sp>
        <p:nvSpPr>
          <p:cNvPr id="3" name="Content Placeholder 2">
            <a:extLst>
              <a:ext uri="{FF2B5EF4-FFF2-40B4-BE49-F238E27FC236}">
                <a16:creationId xmlns:a16="http://schemas.microsoft.com/office/drawing/2014/main" id="{45245690-5CF2-4785-B0B4-B2E31D1AAE9A}"/>
              </a:ext>
            </a:extLst>
          </p:cNvPr>
          <p:cNvSpPr>
            <a:spLocks noGrp="1"/>
          </p:cNvSpPr>
          <p:nvPr>
            <p:ph idx="1"/>
          </p:nvPr>
        </p:nvSpPr>
        <p:spPr>
          <a:xfrm>
            <a:off x="212942" y="1427967"/>
            <a:ext cx="11887200" cy="5323561"/>
          </a:xfrm>
        </p:spPr>
        <p:txBody>
          <a:bodyPr>
            <a:normAutofit fontScale="92500" lnSpcReduction="10000"/>
          </a:bodyPr>
          <a:lstStyle/>
          <a:p>
            <a:r>
              <a:rPr lang="en-US" sz="3200" dirty="0"/>
              <a:t>Little data so far; not RCT. Mainly retrospective case series or reports. </a:t>
            </a:r>
          </a:p>
          <a:p>
            <a:r>
              <a:rPr lang="en-US" sz="3200" b="1" dirty="0"/>
              <a:t>MIRTAZAPINE (Remeron</a:t>
            </a:r>
            <a:r>
              <a:rPr lang="en-US" sz="3200" dirty="0"/>
              <a:t>) : SNRI. Little data; case series N=14 (mean dose 25.5 mg daily dose). </a:t>
            </a:r>
            <a:r>
              <a:rPr lang="en-US" sz="1600" dirty="0"/>
              <a:t>(Gray 2018)</a:t>
            </a:r>
            <a:endParaRPr lang="en-US" sz="3200" dirty="0"/>
          </a:p>
          <a:p>
            <a:r>
              <a:rPr lang="en-US" sz="3200" b="1" dirty="0"/>
              <a:t>Cyproheptadine</a:t>
            </a:r>
            <a:r>
              <a:rPr lang="en-US" sz="3200" dirty="0"/>
              <a:t>: Antihistamine, increases appetite. </a:t>
            </a:r>
          </a:p>
          <a:p>
            <a:r>
              <a:rPr lang="en-US" sz="3200" b="1" dirty="0"/>
              <a:t>Olanzapine:</a:t>
            </a:r>
            <a:r>
              <a:rPr lang="en-US" sz="3200" dirty="0"/>
              <a:t> goal is to decrease early satiety. N=6 cases of SSRI for anxiety augmented by olanzapine </a:t>
            </a:r>
            <a:r>
              <a:rPr lang="en-US" sz="1600" dirty="0"/>
              <a:t>(Spettigue2018)</a:t>
            </a:r>
          </a:p>
          <a:p>
            <a:pPr lvl="1"/>
            <a:r>
              <a:rPr lang="en-US" sz="3000" dirty="0"/>
              <a:t>N=9 olanzapine with co-occurring depression or anxiety. Up to max of 2.8 mg +/- 1.47 </a:t>
            </a:r>
            <a:r>
              <a:rPr lang="en-US" sz="1600" dirty="0"/>
              <a:t>(Brewerton 2017)</a:t>
            </a:r>
            <a:endParaRPr lang="en-US" sz="3000" dirty="0"/>
          </a:p>
          <a:p>
            <a:r>
              <a:rPr lang="en-US" sz="3200" b="1" dirty="0"/>
              <a:t>SSRI with or without hydroxyzine</a:t>
            </a:r>
            <a:r>
              <a:rPr lang="en-US" sz="3200" dirty="0"/>
              <a:t> may be helpful (study done in PHP) </a:t>
            </a:r>
            <a:r>
              <a:rPr lang="en-US" sz="1600" dirty="0"/>
              <a:t>(</a:t>
            </a:r>
            <a:r>
              <a:rPr lang="en-US" sz="1600" dirty="0" err="1"/>
              <a:t>Mahr</a:t>
            </a:r>
            <a:r>
              <a:rPr lang="en-US" sz="1600" dirty="0"/>
              <a:t> F. JCAP Oct 2021) </a:t>
            </a:r>
          </a:p>
          <a:p>
            <a:pPr marL="0" indent="0">
              <a:buNone/>
            </a:pPr>
            <a:r>
              <a:rPr lang="en-US" sz="3200" b="1" dirty="0"/>
              <a:t>Treat comorbid psychiatric illness-- </a:t>
            </a:r>
            <a:r>
              <a:rPr lang="en-US" sz="3200" dirty="0"/>
              <a:t>keeping in mind</a:t>
            </a:r>
          </a:p>
          <a:p>
            <a:pPr marL="0" indent="0">
              <a:buNone/>
            </a:pPr>
            <a:r>
              <a:rPr lang="en-US" sz="3200" dirty="0"/>
              <a:t> malnutrition status &amp; weight</a:t>
            </a:r>
          </a:p>
        </p:txBody>
      </p:sp>
    </p:spTree>
    <p:extLst>
      <p:ext uri="{BB962C8B-B14F-4D97-AF65-F5344CB8AC3E}">
        <p14:creationId xmlns:p14="http://schemas.microsoft.com/office/powerpoint/2010/main" val="479930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14C5-FC83-424C-83E0-8E1EBE17033D}"/>
              </a:ext>
            </a:extLst>
          </p:cNvPr>
          <p:cNvSpPr>
            <a:spLocks noGrp="1"/>
          </p:cNvSpPr>
          <p:nvPr>
            <p:ph type="title"/>
          </p:nvPr>
        </p:nvSpPr>
        <p:spPr/>
        <p:txBody>
          <a:bodyPr/>
          <a:lstStyle/>
          <a:p>
            <a:r>
              <a:rPr lang="en-US" dirty="0"/>
              <a:t>In sum, </a:t>
            </a:r>
          </a:p>
        </p:txBody>
      </p:sp>
      <p:sp>
        <p:nvSpPr>
          <p:cNvPr id="3" name="Content Placeholder 2">
            <a:extLst>
              <a:ext uri="{FF2B5EF4-FFF2-40B4-BE49-F238E27FC236}">
                <a16:creationId xmlns:a16="http://schemas.microsoft.com/office/drawing/2014/main" id="{DA7ED206-A81C-4B38-A08A-272DFF2AFF12}"/>
              </a:ext>
            </a:extLst>
          </p:cNvPr>
          <p:cNvSpPr>
            <a:spLocks noGrp="1"/>
          </p:cNvSpPr>
          <p:nvPr>
            <p:ph idx="1"/>
          </p:nvPr>
        </p:nvSpPr>
        <p:spPr>
          <a:xfrm>
            <a:off x="345715" y="1463040"/>
            <a:ext cx="11500567" cy="5089405"/>
          </a:xfrm>
        </p:spPr>
        <p:txBody>
          <a:bodyPr>
            <a:normAutofit lnSpcReduction="10000"/>
          </a:bodyPr>
          <a:lstStyle/>
          <a:p>
            <a:r>
              <a:rPr lang="en-US" sz="3200" dirty="0"/>
              <a:t>PCPs play an important role to screen for picky eating, and ARFID.</a:t>
            </a:r>
          </a:p>
          <a:p>
            <a:r>
              <a:rPr lang="en-US" sz="3200" dirty="0"/>
              <a:t>Picky eating trajectory is variable; when it persists may need early intervention.</a:t>
            </a:r>
          </a:p>
          <a:p>
            <a:r>
              <a:rPr lang="en-US" sz="3200" dirty="0"/>
              <a:t>Establishing medical safety and renourishing the patient is the first step, and then deciding the level of care. (later increase variety as need be). </a:t>
            </a:r>
          </a:p>
          <a:p>
            <a:r>
              <a:rPr lang="en-US" sz="3200" dirty="0"/>
              <a:t>FBT-AR and CBT-AR manualized treatments are being investigated for use in ARFID. Research ongoing. </a:t>
            </a:r>
          </a:p>
          <a:p>
            <a:r>
              <a:rPr lang="en-US" sz="3200" dirty="0"/>
              <a:t>Limited evidence for medication use in children; treat</a:t>
            </a:r>
          </a:p>
          <a:p>
            <a:pPr marL="0" indent="0">
              <a:buNone/>
            </a:pPr>
            <a:r>
              <a:rPr lang="en-US" sz="3200" dirty="0"/>
              <a:t>Psychiatric comorbidity. </a:t>
            </a:r>
          </a:p>
        </p:txBody>
      </p:sp>
    </p:spTree>
    <p:extLst>
      <p:ext uri="{BB962C8B-B14F-4D97-AF65-F5344CB8AC3E}">
        <p14:creationId xmlns:p14="http://schemas.microsoft.com/office/powerpoint/2010/main" val="2748263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353786" y="2890391"/>
            <a:ext cx="11484427" cy="1661993"/>
          </a:xfrm>
          <a:prstGeom prst="rect">
            <a:avLst/>
          </a:prstGeom>
          <a:noFill/>
        </p:spPr>
        <p:txBody>
          <a:bodyPr wrap="square" rtlCol="0">
            <a:spAutoFit/>
          </a:bodyPr>
          <a:lstStyle/>
          <a:p>
            <a:pPr algn="ctr"/>
            <a:r>
              <a:rPr lang="en-US" sz="6600" dirty="0">
                <a:solidFill>
                  <a:schemeClr val="tx1">
                    <a:lumMod val="65000"/>
                    <a:lumOff val="35000"/>
                  </a:schemeClr>
                </a:solidFill>
              </a:rPr>
              <a:t>Questions?</a:t>
            </a:r>
          </a:p>
          <a:p>
            <a:endParaRPr lang="en-US" dirty="0"/>
          </a:p>
          <a:p>
            <a:pPr algn="ctr"/>
            <a:endParaRPr lang="en-US" dirty="0"/>
          </a:p>
        </p:txBody>
      </p:sp>
    </p:spTree>
    <p:extLst>
      <p:ext uri="{BB962C8B-B14F-4D97-AF65-F5344CB8AC3E}">
        <p14:creationId xmlns:p14="http://schemas.microsoft.com/office/powerpoint/2010/main" val="3522430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468087" y="1780496"/>
            <a:ext cx="11239500" cy="5262979"/>
          </a:xfrm>
          <a:prstGeom prst="rect">
            <a:avLst/>
          </a:prstGeom>
          <a:noFill/>
        </p:spPr>
        <p:txBody>
          <a:bodyPr wrap="square" rtlCol="0">
            <a:spAutoFit/>
          </a:bodyPr>
          <a:lstStyle/>
          <a:p>
            <a:pPr algn="ctr"/>
            <a:r>
              <a:rPr lang="en-US" sz="2800">
                <a:solidFill>
                  <a:schemeClr val="tx1">
                    <a:lumMod val="65000"/>
                    <a:lumOff val="35000"/>
                  </a:schemeClr>
                </a:solidFill>
              </a:rPr>
              <a:t>Maryland Behavioral Health Integration in Pediatric Primary Care (BHIPP)</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800" b="1">
                <a:solidFill>
                  <a:schemeClr val="tx1">
                    <a:lumMod val="65000"/>
                    <a:lumOff val="35000"/>
                  </a:schemeClr>
                </a:solidFill>
              </a:rPr>
              <a:t>1-855-MD-BHIPP</a:t>
            </a:r>
            <a:r>
              <a:rPr lang="en-US" sz="2800">
                <a:solidFill>
                  <a:schemeClr val="tx1">
                    <a:lumMod val="65000"/>
                    <a:lumOff val="35000"/>
                  </a:schemeClr>
                </a:solidFill>
              </a:rPr>
              <a:t> (632-4477)</a:t>
            </a:r>
          </a:p>
          <a:p>
            <a:pPr algn="ctr"/>
            <a:r>
              <a:rPr lang="en-US" sz="2800">
                <a:solidFill>
                  <a:schemeClr val="tx1">
                    <a:lumMod val="65000"/>
                    <a:lumOff val="35000"/>
                  </a:schemeClr>
                </a:solidFill>
              </a:rPr>
              <a:t>www.mdbhipp.org</a:t>
            </a:r>
          </a:p>
          <a:p>
            <a:pPr algn="ctr"/>
            <a:r>
              <a:rPr lang="en-US" sz="2800">
                <a:solidFill>
                  <a:schemeClr val="tx1">
                    <a:lumMod val="65000"/>
                    <a:lumOff val="35000"/>
                  </a:schemeClr>
                </a:solidFill>
              </a:rPr>
              <a:t>Follow us on Facebook, LinkedIn, and Twitter! @MDBHIPP </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400" i="1">
                <a:latin typeface="Calibri" panose="020F0502020204030204" pitchFamily="34" charset="0"/>
                <a:ea typeface="Calibri" panose="020F0502020204030204" pitchFamily="34" charset="0"/>
              </a:rPr>
              <a:t>For resources related to the COVID-19 pandemic,</a:t>
            </a:r>
          </a:p>
          <a:p>
            <a:pPr algn="ctr"/>
            <a:r>
              <a:rPr lang="en-US" sz="2400" i="1">
                <a:latin typeface="Calibri" panose="020F0502020204030204" pitchFamily="34" charset="0"/>
                <a:ea typeface="Calibri" panose="020F0502020204030204" pitchFamily="34" charset="0"/>
              </a:rPr>
              <a:t>please visit us at </a:t>
            </a:r>
            <a:r>
              <a:rPr lang="en-US" sz="2400" i="1" u="sng">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BHIPP Covid-19 Resources</a:t>
            </a:r>
            <a:r>
              <a:rPr lang="en-US" sz="2400" b="1">
                <a:latin typeface="Calibri" panose="020F0502020204030204" pitchFamily="34" charset="0"/>
                <a:ea typeface="Calibri" panose="020F0502020204030204" pitchFamily="34" charset="0"/>
              </a:rPr>
              <a:t>.</a:t>
            </a:r>
            <a:endParaRPr lang="en-US" sz="2400">
              <a:latin typeface="Calibri" panose="020F0502020204030204" pitchFamily="34" charset="0"/>
              <a:ea typeface="Calibri" panose="020F0502020204030204" pitchFamily="34" charset="0"/>
            </a:endParaRPr>
          </a:p>
          <a:p>
            <a:pPr algn="ctr"/>
            <a:endParaRPr lang="en-US" sz="2800">
              <a:solidFill>
                <a:schemeClr val="tx1">
                  <a:lumMod val="65000"/>
                  <a:lumOff val="35000"/>
                </a:schemeClr>
              </a:solidFill>
            </a:endParaRPr>
          </a:p>
          <a:p>
            <a:endParaRPr lang="en-US"/>
          </a:p>
          <a:p>
            <a:pPr algn="ctr"/>
            <a:endParaRPr lang="en-US" dirty="0"/>
          </a:p>
        </p:txBody>
      </p:sp>
    </p:spTree>
    <p:extLst>
      <p:ext uri="{BB962C8B-B14F-4D97-AF65-F5344CB8AC3E}">
        <p14:creationId xmlns:p14="http://schemas.microsoft.com/office/powerpoint/2010/main" val="261745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0BB0-0048-4E9F-8713-304F661622CF}"/>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A4E9D78E-E1DF-4884-9668-3387C050409F}"/>
              </a:ext>
            </a:extLst>
          </p:cNvPr>
          <p:cNvSpPr>
            <a:spLocks noGrp="1"/>
          </p:cNvSpPr>
          <p:nvPr>
            <p:ph sz="half" idx="1"/>
          </p:nvPr>
        </p:nvSpPr>
        <p:spPr>
          <a:xfrm>
            <a:off x="375426" y="1474306"/>
            <a:ext cx="10943062" cy="4515013"/>
          </a:xfrm>
        </p:spPr>
        <p:txBody>
          <a:bodyPr/>
          <a:lstStyle/>
          <a:p>
            <a:r>
              <a:rPr lang="en-US" dirty="0"/>
              <a:t>Dr. Reinblatt has no financial relationships with ineligible companies (either individually or as a group)</a:t>
            </a:r>
            <a:endParaRPr lang="en-US" sz="4000" dirty="0"/>
          </a:p>
          <a:p>
            <a:endParaRPr lang="en-US" dirty="0"/>
          </a:p>
        </p:txBody>
      </p:sp>
    </p:spTree>
    <p:extLst>
      <p:ext uri="{BB962C8B-B14F-4D97-AF65-F5344CB8AC3E}">
        <p14:creationId xmlns:p14="http://schemas.microsoft.com/office/powerpoint/2010/main" val="48849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C9F1-BABE-48CD-857F-69FAE90D4F56}"/>
              </a:ext>
            </a:extLst>
          </p:cNvPr>
          <p:cNvSpPr>
            <a:spLocks noGrp="1"/>
          </p:cNvSpPr>
          <p:nvPr>
            <p:ph type="title"/>
          </p:nvPr>
        </p:nvSpPr>
        <p:spPr/>
        <p:txBody>
          <a:bodyPr vert="horz" lIns="91440" tIns="45720" rIns="91440" bIns="45720" rtlCol="0" anchor="ctr">
            <a:normAutofit/>
          </a:bodyPr>
          <a:lstStyle/>
          <a:p>
            <a:r>
              <a:rPr lang="en-US" kern="1200" spc="-60" baseline="0">
                <a:latin typeface="+mj-lt"/>
                <a:ea typeface="+mj-ea"/>
                <a:cs typeface="+mj-cs"/>
              </a:rPr>
              <a:t>Addressing Picky and Disordered Eating </a:t>
            </a:r>
          </a:p>
        </p:txBody>
      </p:sp>
      <p:sp>
        <p:nvSpPr>
          <p:cNvPr id="3" name="Rectangle 2">
            <a:extLst>
              <a:ext uri="{FF2B5EF4-FFF2-40B4-BE49-F238E27FC236}">
                <a16:creationId xmlns:a16="http://schemas.microsoft.com/office/drawing/2014/main" id="{C0757384-2287-4B1B-B79D-B3A5D66C1ACA}"/>
              </a:ext>
            </a:extLst>
          </p:cNvPr>
          <p:cNvSpPr/>
          <p:nvPr/>
        </p:nvSpPr>
        <p:spPr>
          <a:xfrm>
            <a:off x="375426" y="1074821"/>
            <a:ext cx="7420420" cy="4914498"/>
          </a:xfrm>
          <a:prstGeom prst="rect">
            <a:avLst/>
          </a:prstGeom>
        </p:spPr>
        <p:txBody>
          <a:bodyPr vert="horz" lIns="91440" tIns="45720" rIns="91440" bIns="45720" rtlCol="0" anchor="ctr">
            <a:normAutofit/>
          </a:bodyPr>
          <a:lstStyle/>
          <a:p>
            <a:pPr marL="342900" marR="0" lvl="0" indent="-182880">
              <a:lnSpc>
                <a:spcPct val="90000"/>
              </a:lnSpc>
              <a:spcBef>
                <a:spcPts val="0"/>
              </a:spcBef>
              <a:spcAft>
                <a:spcPts val="0"/>
              </a:spcAft>
              <a:buClr>
                <a:schemeClr val="accent1"/>
              </a:buClr>
              <a:buFont typeface="Wingdings 2" pitchFamily="18" charset="2"/>
              <a:buChar char=""/>
            </a:pPr>
            <a:r>
              <a:rPr lang="en-US" sz="2800" dirty="0">
                <a:solidFill>
                  <a:schemeClr val="tx1">
                    <a:lumMod val="65000"/>
                    <a:lumOff val="35000"/>
                  </a:schemeClr>
                </a:solidFill>
                <a:effectLst/>
              </a:rPr>
              <a:t>Identify clinical features of picky eating in younger children</a:t>
            </a:r>
          </a:p>
          <a:p>
            <a:pPr marL="342900" marR="0" lvl="0" indent="-182880">
              <a:lnSpc>
                <a:spcPct val="90000"/>
              </a:lnSpc>
              <a:spcBef>
                <a:spcPts val="0"/>
              </a:spcBef>
              <a:spcAft>
                <a:spcPts val="0"/>
              </a:spcAft>
              <a:buClr>
                <a:schemeClr val="accent1"/>
              </a:buClr>
              <a:buFont typeface="Wingdings 2" pitchFamily="18" charset="2"/>
              <a:buChar char=""/>
            </a:pPr>
            <a:endParaRPr lang="en-US" sz="2800" dirty="0">
              <a:solidFill>
                <a:schemeClr val="tx1">
                  <a:lumMod val="65000"/>
                  <a:lumOff val="35000"/>
                </a:schemeClr>
              </a:solidFill>
              <a:effectLst/>
            </a:endParaRPr>
          </a:p>
          <a:p>
            <a:pPr marL="342900" marR="0" lvl="0" indent="-182880">
              <a:lnSpc>
                <a:spcPct val="90000"/>
              </a:lnSpc>
              <a:spcBef>
                <a:spcPts val="0"/>
              </a:spcBef>
              <a:spcAft>
                <a:spcPts val="0"/>
              </a:spcAft>
              <a:buClr>
                <a:schemeClr val="accent1"/>
              </a:buClr>
              <a:buFont typeface="Wingdings 2" pitchFamily="18" charset="2"/>
              <a:buChar char=""/>
            </a:pPr>
            <a:r>
              <a:rPr lang="en-US" sz="2800" dirty="0">
                <a:solidFill>
                  <a:schemeClr val="tx1">
                    <a:lumMod val="65000"/>
                    <a:lumOff val="35000"/>
                  </a:schemeClr>
                </a:solidFill>
                <a:effectLst/>
              </a:rPr>
              <a:t>Expand your knowledge of Avoidant/ Restrictive Food Intake Disorder (ARFID)</a:t>
            </a:r>
          </a:p>
          <a:p>
            <a:pPr marL="342900" marR="0" lvl="0" indent="-182880">
              <a:lnSpc>
                <a:spcPct val="90000"/>
              </a:lnSpc>
              <a:spcBef>
                <a:spcPts val="0"/>
              </a:spcBef>
              <a:spcAft>
                <a:spcPts val="0"/>
              </a:spcAft>
              <a:buClr>
                <a:schemeClr val="accent1"/>
              </a:buClr>
              <a:buFont typeface="Wingdings 2" pitchFamily="18" charset="2"/>
              <a:buChar char=""/>
            </a:pPr>
            <a:r>
              <a:rPr lang="en-US" sz="2800" dirty="0">
                <a:solidFill>
                  <a:schemeClr val="tx1">
                    <a:lumMod val="65000"/>
                    <a:lumOff val="35000"/>
                  </a:schemeClr>
                </a:solidFill>
                <a:effectLst/>
              </a:rPr>
              <a:t> </a:t>
            </a:r>
          </a:p>
          <a:p>
            <a:pPr marL="342900" marR="0" lvl="0" indent="-182880">
              <a:lnSpc>
                <a:spcPct val="90000"/>
              </a:lnSpc>
              <a:spcBef>
                <a:spcPts val="0"/>
              </a:spcBef>
              <a:spcAft>
                <a:spcPts val="800"/>
              </a:spcAft>
              <a:buClr>
                <a:schemeClr val="accent1"/>
              </a:buClr>
              <a:buFont typeface="Wingdings 2" pitchFamily="18" charset="2"/>
              <a:buChar char=""/>
            </a:pPr>
            <a:r>
              <a:rPr lang="en-US" sz="2800" dirty="0">
                <a:solidFill>
                  <a:schemeClr val="tx1">
                    <a:lumMod val="65000"/>
                    <a:lumOff val="35000"/>
                  </a:schemeClr>
                </a:solidFill>
                <a:effectLst/>
              </a:rPr>
              <a:t>Learn some preliminary management strategies for eating disorder symptoms (including ARFID) </a:t>
            </a:r>
          </a:p>
        </p:txBody>
      </p:sp>
      <p:pic>
        <p:nvPicPr>
          <p:cNvPr id="5" name="Picture 4" descr="A picture containing diagram&#10;&#10;Description automatically generated">
            <a:extLst>
              <a:ext uri="{FF2B5EF4-FFF2-40B4-BE49-F238E27FC236}">
                <a16:creationId xmlns:a16="http://schemas.microsoft.com/office/drawing/2014/main" id="{33CCF611-50EB-40C1-90D0-FF2331E44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621" y="2021304"/>
            <a:ext cx="4404296" cy="2759243"/>
          </a:xfrm>
          <a:prstGeom prst="rect">
            <a:avLst/>
          </a:prstGeom>
          <a:noFill/>
        </p:spPr>
      </p:pic>
    </p:spTree>
    <p:extLst>
      <p:ext uri="{BB962C8B-B14F-4D97-AF65-F5344CB8AC3E}">
        <p14:creationId xmlns:p14="http://schemas.microsoft.com/office/powerpoint/2010/main" val="308971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C9F1-BABE-48CD-857F-69FAE90D4F56}"/>
              </a:ext>
            </a:extLst>
          </p:cNvPr>
          <p:cNvSpPr>
            <a:spLocks noGrp="1"/>
          </p:cNvSpPr>
          <p:nvPr>
            <p:ph type="title"/>
          </p:nvPr>
        </p:nvSpPr>
        <p:spPr/>
        <p:txBody>
          <a:bodyPr vert="horz" lIns="91440" tIns="45720" rIns="91440" bIns="45720" rtlCol="0" anchor="ctr">
            <a:normAutofit/>
          </a:bodyPr>
          <a:lstStyle/>
          <a:p>
            <a:r>
              <a:rPr lang="en-US" kern="1200" spc="-60" baseline="0">
                <a:latin typeface="+mj-lt"/>
                <a:ea typeface="+mj-ea"/>
                <a:cs typeface="+mj-cs"/>
              </a:rPr>
              <a:t>Addressing Picky and Disordered Eating </a:t>
            </a:r>
          </a:p>
        </p:txBody>
      </p:sp>
      <p:sp>
        <p:nvSpPr>
          <p:cNvPr id="3" name="Rectangle 2">
            <a:extLst>
              <a:ext uri="{FF2B5EF4-FFF2-40B4-BE49-F238E27FC236}">
                <a16:creationId xmlns:a16="http://schemas.microsoft.com/office/drawing/2014/main" id="{C0757384-2287-4B1B-B79D-B3A5D66C1ACA}"/>
              </a:ext>
            </a:extLst>
          </p:cNvPr>
          <p:cNvSpPr/>
          <p:nvPr/>
        </p:nvSpPr>
        <p:spPr>
          <a:xfrm>
            <a:off x="375426" y="1074821"/>
            <a:ext cx="7420420" cy="4914498"/>
          </a:xfrm>
          <a:prstGeom prst="rect">
            <a:avLst/>
          </a:prstGeom>
        </p:spPr>
        <p:txBody>
          <a:bodyPr vert="horz" lIns="91440" tIns="45720" rIns="91440" bIns="45720" rtlCol="0" anchor="ctr">
            <a:normAutofit/>
          </a:bodyPr>
          <a:lstStyle/>
          <a:p>
            <a:pPr marL="342900" marR="0" lvl="0" indent="-182880">
              <a:lnSpc>
                <a:spcPct val="90000"/>
              </a:lnSpc>
              <a:spcBef>
                <a:spcPts val="0"/>
              </a:spcBef>
              <a:spcAft>
                <a:spcPts val="0"/>
              </a:spcAft>
              <a:buClr>
                <a:schemeClr val="accent1"/>
              </a:buClr>
              <a:buFont typeface="Wingdings 2" pitchFamily="18" charset="2"/>
              <a:buChar char=""/>
            </a:pPr>
            <a:r>
              <a:rPr lang="en-US" sz="2800" b="1" dirty="0">
                <a:solidFill>
                  <a:schemeClr val="tx1">
                    <a:lumMod val="65000"/>
                    <a:lumOff val="35000"/>
                  </a:schemeClr>
                </a:solidFill>
                <a:effectLst/>
              </a:rPr>
              <a:t>Identify clinical features of picky eating in younger children</a:t>
            </a:r>
          </a:p>
          <a:p>
            <a:pPr marL="342900" marR="0" lvl="0" indent="-182880">
              <a:lnSpc>
                <a:spcPct val="90000"/>
              </a:lnSpc>
              <a:spcBef>
                <a:spcPts val="0"/>
              </a:spcBef>
              <a:spcAft>
                <a:spcPts val="0"/>
              </a:spcAft>
              <a:buClr>
                <a:schemeClr val="accent1"/>
              </a:buClr>
              <a:buFont typeface="Wingdings 2" pitchFamily="18" charset="2"/>
              <a:buChar char=""/>
            </a:pPr>
            <a:endParaRPr lang="en-US" sz="2800" dirty="0">
              <a:solidFill>
                <a:schemeClr val="tx1">
                  <a:lumMod val="65000"/>
                  <a:lumOff val="35000"/>
                </a:schemeClr>
              </a:solidFill>
              <a:effectLst/>
            </a:endParaRPr>
          </a:p>
          <a:p>
            <a:pPr marL="342900" marR="0" lvl="0" indent="-182880">
              <a:lnSpc>
                <a:spcPct val="90000"/>
              </a:lnSpc>
              <a:spcBef>
                <a:spcPts val="0"/>
              </a:spcBef>
              <a:spcAft>
                <a:spcPts val="0"/>
              </a:spcAft>
              <a:buClr>
                <a:schemeClr val="accent1"/>
              </a:buClr>
              <a:buFont typeface="Wingdings 2" pitchFamily="18" charset="2"/>
              <a:buChar char=""/>
            </a:pPr>
            <a:r>
              <a:rPr lang="en-US" sz="2800" dirty="0">
                <a:solidFill>
                  <a:schemeClr val="tx1">
                    <a:lumMod val="65000"/>
                    <a:lumOff val="35000"/>
                  </a:schemeClr>
                </a:solidFill>
                <a:effectLst/>
              </a:rPr>
              <a:t>Expand your knowledge of Avoidant/ Restrictive Food Intake Disorder (ARFID)</a:t>
            </a:r>
          </a:p>
          <a:p>
            <a:pPr marL="342900" marR="0" lvl="0" indent="-182880">
              <a:lnSpc>
                <a:spcPct val="90000"/>
              </a:lnSpc>
              <a:spcBef>
                <a:spcPts val="0"/>
              </a:spcBef>
              <a:spcAft>
                <a:spcPts val="0"/>
              </a:spcAft>
              <a:buClr>
                <a:schemeClr val="accent1"/>
              </a:buClr>
              <a:buFont typeface="Wingdings 2" pitchFamily="18" charset="2"/>
              <a:buChar char=""/>
            </a:pPr>
            <a:r>
              <a:rPr lang="en-US" sz="2800" dirty="0">
                <a:solidFill>
                  <a:schemeClr val="tx1">
                    <a:lumMod val="65000"/>
                    <a:lumOff val="35000"/>
                  </a:schemeClr>
                </a:solidFill>
                <a:effectLst/>
              </a:rPr>
              <a:t> </a:t>
            </a:r>
          </a:p>
          <a:p>
            <a:pPr marL="342900" marR="0" lvl="0" indent="-182880">
              <a:lnSpc>
                <a:spcPct val="90000"/>
              </a:lnSpc>
              <a:spcBef>
                <a:spcPts val="0"/>
              </a:spcBef>
              <a:spcAft>
                <a:spcPts val="800"/>
              </a:spcAft>
              <a:buClr>
                <a:schemeClr val="accent1"/>
              </a:buClr>
              <a:buFont typeface="Wingdings 2" pitchFamily="18" charset="2"/>
              <a:buChar char=""/>
            </a:pPr>
            <a:r>
              <a:rPr lang="en-US" sz="2800" dirty="0">
                <a:solidFill>
                  <a:schemeClr val="tx1">
                    <a:lumMod val="65000"/>
                    <a:lumOff val="35000"/>
                  </a:schemeClr>
                </a:solidFill>
                <a:effectLst/>
              </a:rPr>
              <a:t>Learn some preliminary management strategies for eating disorder symptoms (including ARFID) </a:t>
            </a:r>
          </a:p>
        </p:txBody>
      </p:sp>
      <p:pic>
        <p:nvPicPr>
          <p:cNvPr id="5" name="Picture 4" descr="A picture containing diagram&#10;&#10;Description automatically generated">
            <a:extLst>
              <a:ext uri="{FF2B5EF4-FFF2-40B4-BE49-F238E27FC236}">
                <a16:creationId xmlns:a16="http://schemas.microsoft.com/office/drawing/2014/main" id="{33CCF611-50EB-40C1-90D0-FF2331E44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621" y="2021304"/>
            <a:ext cx="4404296" cy="2759243"/>
          </a:xfrm>
          <a:prstGeom prst="rect">
            <a:avLst/>
          </a:prstGeom>
          <a:noFill/>
        </p:spPr>
      </p:pic>
    </p:spTree>
    <p:extLst>
      <p:ext uri="{BB962C8B-B14F-4D97-AF65-F5344CB8AC3E}">
        <p14:creationId xmlns:p14="http://schemas.microsoft.com/office/powerpoint/2010/main" val="383299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EBF3C-88B8-451D-9DC2-607E608378C4}"/>
              </a:ext>
            </a:extLst>
          </p:cNvPr>
          <p:cNvSpPr>
            <a:spLocks noGrp="1"/>
          </p:cNvSpPr>
          <p:nvPr>
            <p:ph type="title"/>
          </p:nvPr>
        </p:nvSpPr>
        <p:spPr/>
        <p:txBody>
          <a:bodyPr/>
          <a:lstStyle/>
          <a:p>
            <a:r>
              <a:rPr lang="en-US" dirty="0"/>
              <a:t>Fictional Case 1-  Ashley</a:t>
            </a:r>
          </a:p>
        </p:txBody>
      </p:sp>
      <p:sp>
        <p:nvSpPr>
          <p:cNvPr id="3" name="Content Placeholder 2">
            <a:extLst>
              <a:ext uri="{FF2B5EF4-FFF2-40B4-BE49-F238E27FC236}">
                <a16:creationId xmlns:a16="http://schemas.microsoft.com/office/drawing/2014/main" id="{8EFBFD19-A182-4920-8D67-1CF0685ED89B}"/>
              </a:ext>
            </a:extLst>
          </p:cNvPr>
          <p:cNvSpPr>
            <a:spLocks noGrp="1"/>
          </p:cNvSpPr>
          <p:nvPr>
            <p:ph idx="1"/>
          </p:nvPr>
        </p:nvSpPr>
        <p:spPr>
          <a:xfrm>
            <a:off x="380122" y="1214858"/>
            <a:ext cx="11319509" cy="4107420"/>
          </a:xfrm>
        </p:spPr>
        <p:txBody>
          <a:bodyPr>
            <a:normAutofit/>
          </a:bodyPr>
          <a:lstStyle/>
          <a:p>
            <a:r>
              <a:rPr lang="en-US" sz="2800" dirty="0"/>
              <a:t>Ashley is a 3-year-old girl who loves attending preschool and seeing her friends. She likes to direct the games that she plays with her friends, but she is redirectable. She does not eat any of the food provided at the preschool and says she will eat when she gets home. </a:t>
            </a:r>
          </a:p>
          <a:p>
            <a:r>
              <a:rPr lang="en-US" sz="2800" dirty="0"/>
              <a:t>However, she also does not eat many of the food  items mom feeds her at either snack or mealtime. She pushes away leafy greens in particular and mom has unsuccessfully attempted to feed her several new foods. </a:t>
            </a:r>
          </a:p>
          <a:p>
            <a:r>
              <a:rPr lang="en-US" sz="2800" dirty="0"/>
              <a:t>She has met her developmental milestones as expected and is growing well without any significant past medical or psychiatric history reported.</a:t>
            </a:r>
          </a:p>
        </p:txBody>
      </p:sp>
      <p:pic>
        <p:nvPicPr>
          <p:cNvPr id="5" name="Picture 2" descr="Picky Eater or ARFID? What is the difference? - Amy Burkhart, MD, RD">
            <a:extLst>
              <a:ext uri="{FF2B5EF4-FFF2-40B4-BE49-F238E27FC236}">
                <a16:creationId xmlns:a16="http://schemas.microsoft.com/office/drawing/2014/main" id="{353E10C2-2323-45C4-9E92-438E9A9FE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267" y="5294759"/>
            <a:ext cx="2349133" cy="156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853364"/>
      </p:ext>
    </p:extLst>
  </p:cSld>
  <p:clrMapOvr>
    <a:masterClrMapping/>
  </p:clrMapOvr>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AC9C000E8CC442838E60EA5B7FB1EA" ma:contentTypeVersion="14" ma:contentTypeDescription="Create a new document." ma:contentTypeScope="" ma:versionID="1f97693bd2941dcd0546deaef1eb48c1">
  <xsd:schema xmlns:xsd="http://www.w3.org/2001/XMLSchema" xmlns:xs="http://www.w3.org/2001/XMLSchema" xmlns:p="http://schemas.microsoft.com/office/2006/metadata/properties" xmlns:ns3="9162b81d-776b-4368-8a84-d6b6bd0e809d" xmlns:ns4="9ae31d4b-8339-4813-9215-9bb7c1d27d86" targetNamespace="http://schemas.microsoft.com/office/2006/metadata/properties" ma:root="true" ma:fieldsID="27e7883298c27254eafbda5afd921fd2" ns3:_="" ns4:_="">
    <xsd:import namespace="9162b81d-776b-4368-8a84-d6b6bd0e809d"/>
    <xsd:import namespace="9ae31d4b-8339-4813-9215-9bb7c1d27d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2b81d-776b-4368-8a84-d6b6bd0e80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e31d4b-8339-4813-9215-9bb7c1d27d8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7D2A26-DDB0-422E-8773-9784957D9C51}">
  <ds:schemaRefs>
    <ds:schemaRef ds:uri="http://schemas.microsoft.com/sharepoint/v3/contenttype/forms"/>
  </ds:schemaRefs>
</ds:datastoreItem>
</file>

<file path=customXml/itemProps2.xml><?xml version="1.0" encoding="utf-8"?>
<ds:datastoreItem xmlns:ds="http://schemas.openxmlformats.org/officeDocument/2006/customXml" ds:itemID="{7A8B374C-E3EC-4E6B-B2BF-9AAEF25A7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2b81d-776b-4368-8a84-d6b6bd0e809d"/>
    <ds:schemaRef ds:uri="9ae31d4b-8339-4813-9215-9bb7c1d27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160D2F-BAF7-4657-9AD8-8E2A1294C820}">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9ae31d4b-8339-4813-9215-9bb7c1d27d86"/>
    <ds:schemaRef ds:uri="http://purl.org/dc/terms/"/>
    <ds:schemaRef ds:uri="http://www.w3.org/XML/1998/namespace"/>
    <ds:schemaRef ds:uri="http://purl.org/dc/elements/1.1/"/>
    <ds:schemaRef ds:uri="http://schemas.openxmlformats.org/package/2006/metadata/core-properties"/>
    <ds:schemaRef ds:uri="9162b81d-776b-4368-8a84-d6b6bd0e809d"/>
  </ds:schemaRefs>
</ds:datastoreItem>
</file>

<file path=docProps/app.xml><?xml version="1.0" encoding="utf-8"?>
<Properties xmlns="http://schemas.openxmlformats.org/officeDocument/2006/extended-properties" xmlns:vt="http://schemas.openxmlformats.org/officeDocument/2006/docPropsVTypes">
  <Template>BHIPP Standard Overview Slides 2021  (1)</Template>
  <TotalTime>24637</TotalTime>
  <Words>4032</Words>
  <Application>Microsoft Office PowerPoint</Application>
  <PresentationFormat>Widescreen</PresentationFormat>
  <Paragraphs>454</Paragraphs>
  <Slides>54</Slides>
  <Notes>37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굴림</vt:lpstr>
      <vt:lpstr>MS PGothic</vt:lpstr>
      <vt:lpstr>Arial</vt:lpstr>
      <vt:lpstr>Calibri</vt:lpstr>
      <vt:lpstr>HY얕은샘물M</vt:lpstr>
      <vt:lpstr>Perpetua</vt:lpstr>
      <vt:lpstr>Wingdings</vt:lpstr>
      <vt:lpstr>Wingdings 2</vt:lpstr>
      <vt:lpstr>Frame</vt:lpstr>
      <vt:lpstr>Addressing Picky and Disordered Eating in Young Children within Primary Care Monday, February 14th, 2022 12:30 – 1:30 PM  Shauna P. Reinblatt, MD, FRCPC, DFAPA, DFAACAP Clinical Assistant Professor,  University of Maryland School of Medicine </vt:lpstr>
      <vt:lpstr>Who We Are – Maryland BHIPP</vt:lpstr>
      <vt:lpstr>Partners &amp; Funding</vt:lpstr>
      <vt:lpstr>BHIPP is Available to Provide Support to PCPs During the Pandemic</vt:lpstr>
      <vt:lpstr>PowerPoint Presentation</vt:lpstr>
      <vt:lpstr>Disclosures</vt:lpstr>
      <vt:lpstr>Addressing Picky and Disordered Eating </vt:lpstr>
      <vt:lpstr>Addressing Picky and Disordered Eating </vt:lpstr>
      <vt:lpstr>Fictional Case 1-  Ashley</vt:lpstr>
      <vt:lpstr>Picky Eating (or Selective Eating) Characteristics</vt:lpstr>
      <vt:lpstr>PowerPoint Presentation</vt:lpstr>
      <vt:lpstr>Prevalence Picky Eating</vt:lpstr>
      <vt:lpstr>Addressing Picky Eating (or Selective Eating)</vt:lpstr>
      <vt:lpstr>Addressing Picky Eating</vt:lpstr>
      <vt:lpstr>Longitudinal Course of Picky Eating? </vt:lpstr>
      <vt:lpstr>Longitudinal course of picky eating…? </vt:lpstr>
      <vt:lpstr>Addressing Picky and Disordered Eating </vt:lpstr>
      <vt:lpstr>ARFID &amp; PRIMARY CARE PEDIATRICS</vt:lpstr>
      <vt:lpstr>Fictional Case 2- Lori</vt:lpstr>
      <vt:lpstr>(CONTINUED CASE 2- Lori)</vt:lpstr>
      <vt:lpstr>DSM/ History ARFID</vt:lpstr>
      <vt:lpstr>Avoidant/Restrictive Intake Disorder (ARFID)</vt:lpstr>
      <vt:lpstr>ARFID Dimensional Model – </vt:lpstr>
      <vt:lpstr>Differentiation from other eating disorders:</vt:lpstr>
      <vt:lpstr>ARFID associated with one or more of associated symptoms: </vt:lpstr>
      <vt:lpstr>ARFID-Lack of interest (LOI)</vt:lpstr>
      <vt:lpstr>ARFID- Fear of Adverse Consequences</vt:lpstr>
      <vt:lpstr>ARFID- Food sensitivity</vt:lpstr>
      <vt:lpstr>Fictional Case 2- Lori</vt:lpstr>
      <vt:lpstr>(CONTINUED CASE 2- Lori)</vt:lpstr>
      <vt:lpstr>PREVALENCE Rates ARFID</vt:lpstr>
      <vt:lpstr>Assessment </vt:lpstr>
      <vt:lpstr>Nine Item Avoidant/Restrictive Food Intake Disorder SCREEN (NIAS)</vt:lpstr>
      <vt:lpstr>NIAS (Continued)</vt:lpstr>
      <vt:lpstr>Differential  Diagnosis?</vt:lpstr>
      <vt:lpstr>Psychiatric Comorbidity</vt:lpstr>
      <vt:lpstr>RED FLAGS</vt:lpstr>
      <vt:lpstr>Summary of main behavioral screening questions for ARFID:  </vt:lpstr>
      <vt:lpstr>Addressing Picky and Disordered Eating </vt:lpstr>
      <vt:lpstr>TREATMENT and REFERRALS</vt:lpstr>
      <vt:lpstr>What LEVEL OF CARE?</vt:lpstr>
      <vt:lpstr>INDICATIONS FOR  HIGHER LEVEL OF CARE / HOSPITALIZATION</vt:lpstr>
      <vt:lpstr>Nutritional Referral</vt:lpstr>
      <vt:lpstr>OUTPATIENT TREATMENT GOALS: </vt:lpstr>
      <vt:lpstr>Manualized Therapy for Youth with ARFID…?</vt:lpstr>
      <vt:lpstr>FBT for ARFID</vt:lpstr>
      <vt:lpstr>Family-Based Treatment</vt:lpstr>
      <vt:lpstr>FBT (continued)</vt:lpstr>
      <vt:lpstr>CBT-AR (Cognitive Behavioral Therapy)</vt:lpstr>
      <vt:lpstr>CBT-AR (Continued)</vt:lpstr>
      <vt:lpstr>What about psychotropic medications? </vt:lpstr>
      <vt:lpstr>In sum, </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BHIPP  Identification and Management of Eating Disorders in  Pediatric Primary Care</dc:title>
  <dc:creator>Reinblatt, Shauna</dc:creator>
  <cp:lastModifiedBy>Rebecca Ferro</cp:lastModifiedBy>
  <cp:revision>12</cp:revision>
  <dcterms:created xsi:type="dcterms:W3CDTF">2021-02-12T21:31:58Z</dcterms:created>
  <dcterms:modified xsi:type="dcterms:W3CDTF">2022-02-14T20:21:06Z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0x010100EFAC9C000E8CC442838E60EA5B7FB1EA</vt:lpwstr>
  </property>
</Properties>
</file>