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3" r:id="rId5"/>
    <p:sldMasterId id="2147483675" r:id="rId6"/>
    <p:sldMasterId id="2147483689" r:id="rId7"/>
  </p:sldMasterIdLst>
  <p:notesMasterIdLst>
    <p:notesMasterId r:id="rId68"/>
  </p:notesMasterIdLst>
  <p:handoutMasterIdLst>
    <p:handoutMasterId r:id="rId69"/>
  </p:handoutMasterIdLst>
  <p:sldIdLst>
    <p:sldId id="517" r:id="rId8"/>
    <p:sldId id="282" r:id="rId9"/>
    <p:sldId id="284" r:id="rId10"/>
    <p:sldId id="363" r:id="rId11"/>
    <p:sldId id="364" r:id="rId12"/>
    <p:sldId id="331" r:id="rId13"/>
    <p:sldId id="408" r:id="rId14"/>
    <p:sldId id="365" r:id="rId15"/>
    <p:sldId id="411" r:id="rId16"/>
    <p:sldId id="366" r:id="rId17"/>
    <p:sldId id="367" r:id="rId18"/>
    <p:sldId id="368" r:id="rId19"/>
    <p:sldId id="309" r:id="rId20"/>
    <p:sldId id="369" r:id="rId21"/>
    <p:sldId id="374" r:id="rId22"/>
    <p:sldId id="375" r:id="rId23"/>
    <p:sldId id="378" r:id="rId24"/>
    <p:sldId id="376" r:id="rId25"/>
    <p:sldId id="412" r:id="rId26"/>
    <p:sldId id="409" r:id="rId27"/>
    <p:sldId id="272" r:id="rId28"/>
    <p:sldId id="410" r:id="rId29"/>
    <p:sldId id="387" r:id="rId30"/>
    <p:sldId id="381" r:id="rId31"/>
    <p:sldId id="382" r:id="rId32"/>
    <p:sldId id="273" r:id="rId33"/>
    <p:sldId id="435" r:id="rId34"/>
    <p:sldId id="439" r:id="rId35"/>
    <p:sldId id="438" r:id="rId36"/>
    <p:sldId id="355" r:id="rId37"/>
    <p:sldId id="343" r:id="rId38"/>
    <p:sldId id="440" r:id="rId39"/>
    <p:sldId id="330" r:id="rId40"/>
    <p:sldId id="332" r:id="rId41"/>
    <p:sldId id="322" r:id="rId42"/>
    <p:sldId id="423" r:id="rId43"/>
    <p:sldId id="347" r:id="rId44"/>
    <p:sldId id="334" r:id="rId45"/>
    <p:sldId id="357" r:id="rId46"/>
    <p:sldId id="406" r:id="rId47"/>
    <p:sldId id="361" r:id="rId48"/>
    <p:sldId id="329" r:id="rId49"/>
    <p:sldId id="360" r:id="rId50"/>
    <p:sldId id="315" r:id="rId51"/>
    <p:sldId id="359" r:id="rId52"/>
    <p:sldId id="348" r:id="rId53"/>
    <p:sldId id="362" r:id="rId54"/>
    <p:sldId id="371" r:id="rId55"/>
    <p:sldId id="372" r:id="rId56"/>
    <p:sldId id="390" r:id="rId57"/>
    <p:sldId id="393" r:id="rId58"/>
    <p:sldId id="328" r:id="rId59"/>
    <p:sldId id="345" r:id="rId60"/>
    <p:sldId id="397" r:id="rId61"/>
    <p:sldId id="441" r:id="rId62"/>
    <p:sldId id="346" r:id="rId63"/>
    <p:sldId id="442" r:id="rId64"/>
    <p:sldId id="518" r:id="rId65"/>
    <p:sldId id="333" r:id="rId66"/>
    <p:sldId id="281" r:id="rId6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CC50C-F757-4D89-92C1-FFC6944ECC04}" v="258" dt="2021-10-11T12:21:32.075"/>
    <p1510:client id="{851D9D6C-D1F6-476E-BCF2-5F028596B5A7}" v="42" dt="2021-10-10T12:56:57.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3" autoAdjust="0"/>
    <p:restoredTop sz="76434" autoAdjust="0"/>
  </p:normalViewPr>
  <p:slideViewPr>
    <p:cSldViewPr>
      <p:cViewPr varScale="1">
        <p:scale>
          <a:sx n="49" d="100"/>
          <a:sy n="49" d="100"/>
        </p:scale>
        <p:origin x="1472" y="32"/>
      </p:cViewPr>
      <p:guideLst>
        <p:guide orient="horz" pos="2160"/>
        <p:guide pos="2880"/>
      </p:guideLst>
    </p:cSldViewPr>
  </p:slideViewPr>
  <p:notesTextViewPr>
    <p:cViewPr>
      <p:scale>
        <a:sx n="125" d="100"/>
        <a:sy n="125" d="100"/>
      </p:scale>
      <p:origin x="0" y="0"/>
    </p:cViewPr>
  </p:notesTextViewPr>
  <p:sorterViewPr>
    <p:cViewPr>
      <p:scale>
        <a:sx n="75" d="100"/>
        <a:sy n="75" d="100"/>
      </p:scale>
      <p:origin x="0" y="-200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628B5-84FA-438B-9446-2F2453327ED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D7F8A14-4F4F-4C5D-B6BE-B9FD610CBEBF}">
      <dgm:prSet custT="1"/>
      <dgm:spPr/>
      <dgm:t>
        <a:bodyPr/>
        <a:lstStyle/>
        <a:p>
          <a:r>
            <a:rPr lang="en-US" sz="2400" dirty="0"/>
            <a:t>Understand how to screen and diagnose depression in primary care.</a:t>
          </a:r>
        </a:p>
      </dgm:t>
    </dgm:pt>
    <dgm:pt modelId="{DA0E5D57-5DD3-4973-BA62-3695C93B6B81}" type="parTrans" cxnId="{1AB5D8BA-EE59-4EA1-A3CB-0B7502E9FAB6}">
      <dgm:prSet/>
      <dgm:spPr/>
      <dgm:t>
        <a:bodyPr/>
        <a:lstStyle/>
        <a:p>
          <a:endParaRPr lang="en-US"/>
        </a:p>
      </dgm:t>
    </dgm:pt>
    <dgm:pt modelId="{50354CA1-B67F-49A1-B082-495711D8F720}" type="sibTrans" cxnId="{1AB5D8BA-EE59-4EA1-A3CB-0B7502E9FAB6}">
      <dgm:prSet/>
      <dgm:spPr/>
      <dgm:t>
        <a:bodyPr/>
        <a:lstStyle/>
        <a:p>
          <a:endParaRPr lang="en-US"/>
        </a:p>
      </dgm:t>
    </dgm:pt>
    <dgm:pt modelId="{35BE7341-BF57-4297-A2F7-1D72FC819BBF}">
      <dgm:prSet/>
      <dgm:spPr/>
      <dgm:t>
        <a:bodyPr/>
        <a:lstStyle/>
        <a:p>
          <a:endParaRPr lang="en-US" dirty="0"/>
        </a:p>
      </dgm:t>
    </dgm:pt>
    <dgm:pt modelId="{246D4D30-E188-4CD7-91D0-369A258B0725}" type="parTrans" cxnId="{D9BA4817-8D32-4D88-8967-27B85D8D44C6}">
      <dgm:prSet/>
      <dgm:spPr/>
      <dgm:t>
        <a:bodyPr/>
        <a:lstStyle/>
        <a:p>
          <a:endParaRPr lang="en-US"/>
        </a:p>
      </dgm:t>
    </dgm:pt>
    <dgm:pt modelId="{1DD5AF0B-C692-4E24-8E7F-6C0510413EBE}" type="sibTrans" cxnId="{D9BA4817-8D32-4D88-8967-27B85D8D44C6}">
      <dgm:prSet/>
      <dgm:spPr/>
      <dgm:t>
        <a:bodyPr/>
        <a:lstStyle/>
        <a:p>
          <a:endParaRPr lang="en-US"/>
        </a:p>
      </dgm:t>
    </dgm:pt>
    <dgm:pt modelId="{214DA2B2-0413-487D-BFBC-899FBAF6BFB2}">
      <dgm:prSet custT="1"/>
      <dgm:spPr/>
      <dgm:t>
        <a:bodyPr/>
        <a:lstStyle/>
        <a:p>
          <a:r>
            <a:rPr lang="en-US" sz="2200" dirty="0"/>
            <a:t>Understand the role of SSRI medication for the treatment of pediatric depression: learn typical dosages, how to initiate, titrate, and taper off antidepressants.</a:t>
          </a:r>
        </a:p>
      </dgm:t>
    </dgm:pt>
    <dgm:pt modelId="{A59B596F-05AC-4F0B-ADD5-72543D3665DB}" type="parTrans" cxnId="{816C5463-3F4B-405F-8141-FB7FF9D3A457}">
      <dgm:prSet/>
      <dgm:spPr/>
      <dgm:t>
        <a:bodyPr/>
        <a:lstStyle/>
        <a:p>
          <a:endParaRPr lang="en-US"/>
        </a:p>
      </dgm:t>
    </dgm:pt>
    <dgm:pt modelId="{134A75C5-DF44-48D0-87D7-2169F1611782}" type="sibTrans" cxnId="{816C5463-3F4B-405F-8141-FB7FF9D3A457}">
      <dgm:prSet/>
      <dgm:spPr/>
      <dgm:t>
        <a:bodyPr/>
        <a:lstStyle/>
        <a:p>
          <a:endParaRPr lang="en-US"/>
        </a:p>
      </dgm:t>
    </dgm:pt>
    <dgm:pt modelId="{5F591C5A-DCC2-4EA1-99C6-999BA7392A75}" type="pres">
      <dgm:prSet presAssocID="{23F628B5-84FA-438B-9446-2F2453327ED3}" presName="root" presStyleCnt="0">
        <dgm:presLayoutVars>
          <dgm:dir/>
          <dgm:resizeHandles val="exact"/>
        </dgm:presLayoutVars>
      </dgm:prSet>
      <dgm:spPr/>
    </dgm:pt>
    <dgm:pt modelId="{C010F71C-02CF-4B1A-80B6-CB2421427E1F}" type="pres">
      <dgm:prSet presAssocID="{2D7F8A14-4F4F-4C5D-B6BE-B9FD610CBEBF}" presName="compNode" presStyleCnt="0"/>
      <dgm:spPr/>
    </dgm:pt>
    <dgm:pt modelId="{8CF8CFE1-5395-4A23-8DA4-95DBD1449462}" type="pres">
      <dgm:prSet presAssocID="{2D7F8A14-4F4F-4C5D-B6BE-B9FD610CBEBF}" presName="bgRect" presStyleLbl="bgShp" presStyleIdx="0" presStyleCnt="3"/>
      <dgm:spPr/>
    </dgm:pt>
    <dgm:pt modelId="{B06325F0-04EF-4BDF-B4A4-F7249213B71F}" type="pres">
      <dgm:prSet presAssocID="{2D7F8A14-4F4F-4C5D-B6BE-B9FD610CBE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5F673642-A0D0-4A56-BC71-8594C7E6259A}" type="pres">
      <dgm:prSet presAssocID="{2D7F8A14-4F4F-4C5D-B6BE-B9FD610CBEBF}" presName="spaceRect" presStyleCnt="0"/>
      <dgm:spPr/>
    </dgm:pt>
    <dgm:pt modelId="{82188C22-FFCB-4A41-B20D-7EA2282E576E}" type="pres">
      <dgm:prSet presAssocID="{2D7F8A14-4F4F-4C5D-B6BE-B9FD610CBEBF}" presName="parTx" presStyleLbl="revTx" presStyleIdx="0" presStyleCnt="3">
        <dgm:presLayoutVars>
          <dgm:chMax val="0"/>
          <dgm:chPref val="0"/>
        </dgm:presLayoutVars>
      </dgm:prSet>
      <dgm:spPr/>
    </dgm:pt>
    <dgm:pt modelId="{C2E2AB66-FAC6-41B2-9DAD-877D9FEB0CC6}" type="pres">
      <dgm:prSet presAssocID="{50354CA1-B67F-49A1-B082-495711D8F720}" presName="sibTrans" presStyleCnt="0"/>
      <dgm:spPr/>
    </dgm:pt>
    <dgm:pt modelId="{28097984-6000-4493-ADE7-99602CB55002}" type="pres">
      <dgm:prSet presAssocID="{35BE7341-BF57-4297-A2F7-1D72FC819BBF}" presName="compNode" presStyleCnt="0"/>
      <dgm:spPr/>
    </dgm:pt>
    <dgm:pt modelId="{3B64B6F6-79FE-4D53-825E-9314E6A23D1C}" type="pres">
      <dgm:prSet presAssocID="{35BE7341-BF57-4297-A2F7-1D72FC819BBF}" presName="bgRect" presStyleLbl="bgShp" presStyleIdx="1" presStyleCnt="3" custLinFactNeighborX="-151" custLinFactNeighborY="-2464"/>
      <dgm:spPr/>
    </dgm:pt>
    <dgm:pt modelId="{DF7D934D-2B54-4E74-83A5-B22E63EAC511}" type="pres">
      <dgm:prSet presAssocID="{35BE7341-BF57-4297-A2F7-1D72FC819BBF}" presName="iconRect" presStyleLbl="node1" presStyleIdx="1" presStyleCnt="3"/>
      <dgm:spPr>
        <a:blipFill rotWithShape="1">
          <a:blip xmlns:r="http://schemas.openxmlformats.org/officeDocument/2006/relationships" r:embed="rId3"/>
          <a:srcRect/>
          <a:stretch>
            <a:fillRect/>
          </a:stretch>
        </a:blipFill>
        <a:ln>
          <a:noFill/>
        </a:ln>
      </dgm:spPr>
    </dgm:pt>
    <dgm:pt modelId="{D553093F-88E7-4330-852F-612CBDC3819F}" type="pres">
      <dgm:prSet presAssocID="{35BE7341-BF57-4297-A2F7-1D72FC819BBF}" presName="spaceRect" presStyleCnt="0"/>
      <dgm:spPr/>
    </dgm:pt>
    <dgm:pt modelId="{90BD7EBD-ADB9-4E14-8BBF-72B9BF558049}" type="pres">
      <dgm:prSet presAssocID="{35BE7341-BF57-4297-A2F7-1D72FC819BBF}" presName="parTx" presStyleLbl="revTx" presStyleIdx="1" presStyleCnt="3">
        <dgm:presLayoutVars>
          <dgm:chMax val="0"/>
          <dgm:chPref val="0"/>
        </dgm:presLayoutVars>
      </dgm:prSet>
      <dgm:spPr/>
    </dgm:pt>
    <dgm:pt modelId="{579BBDE4-5759-455C-81FF-7272FDF7A245}" type="pres">
      <dgm:prSet presAssocID="{1DD5AF0B-C692-4E24-8E7F-6C0510413EBE}" presName="sibTrans" presStyleCnt="0"/>
      <dgm:spPr/>
    </dgm:pt>
    <dgm:pt modelId="{65F1E8A5-7EAD-4894-BB24-7CFC2CFC53F5}" type="pres">
      <dgm:prSet presAssocID="{214DA2B2-0413-487D-BFBC-899FBAF6BFB2}" presName="compNode" presStyleCnt="0"/>
      <dgm:spPr/>
    </dgm:pt>
    <dgm:pt modelId="{9AF328E0-9144-4F01-A9EF-AC1D97460079}" type="pres">
      <dgm:prSet presAssocID="{214DA2B2-0413-487D-BFBC-899FBAF6BFB2}" presName="bgRect" presStyleLbl="bgShp" presStyleIdx="2" presStyleCnt="3" custLinFactY="23823" custLinFactNeighborX="-2174" custLinFactNeighborY="100000"/>
      <dgm:spPr/>
    </dgm:pt>
    <dgm:pt modelId="{243006E6-3C9A-4C5A-9A28-7014DF797D26}" type="pres">
      <dgm:prSet presAssocID="{214DA2B2-0413-487D-BFBC-899FBAF6BFB2}" presName="iconRect" presStyleLbl="node1" presStyleIdx="2" presStyleCnt="3"/>
      <dgm:spPr>
        <a:blipFill rotWithShape="1">
          <a:blip xmlns:r="http://schemas.openxmlformats.org/officeDocument/2006/relationships" r:embed="rId4"/>
          <a:srcRect/>
          <a:stretch>
            <a:fillRect/>
          </a:stretch>
        </a:blipFill>
        <a:ln>
          <a:noFill/>
        </a:ln>
      </dgm:spPr>
    </dgm:pt>
    <dgm:pt modelId="{CFC7DB08-B579-49AD-A4FE-D2F8F40474D8}" type="pres">
      <dgm:prSet presAssocID="{214DA2B2-0413-487D-BFBC-899FBAF6BFB2}" presName="spaceRect" presStyleCnt="0"/>
      <dgm:spPr/>
    </dgm:pt>
    <dgm:pt modelId="{17CAFBB3-FF42-48E3-9FC5-A06CAF601E2E}" type="pres">
      <dgm:prSet presAssocID="{214DA2B2-0413-487D-BFBC-899FBAF6BFB2}" presName="parTx" presStyleLbl="revTx" presStyleIdx="2" presStyleCnt="3">
        <dgm:presLayoutVars>
          <dgm:chMax val="0"/>
          <dgm:chPref val="0"/>
        </dgm:presLayoutVars>
      </dgm:prSet>
      <dgm:spPr/>
    </dgm:pt>
  </dgm:ptLst>
  <dgm:cxnLst>
    <dgm:cxn modelId="{D796FB04-B829-4889-966F-3FD55EC204D7}" type="presOf" srcId="{2D7F8A14-4F4F-4C5D-B6BE-B9FD610CBEBF}" destId="{82188C22-FFCB-4A41-B20D-7EA2282E576E}" srcOrd="0" destOrd="0" presId="urn:microsoft.com/office/officeart/2018/2/layout/IconVerticalSolidList"/>
    <dgm:cxn modelId="{D9BA4817-8D32-4D88-8967-27B85D8D44C6}" srcId="{23F628B5-84FA-438B-9446-2F2453327ED3}" destId="{35BE7341-BF57-4297-A2F7-1D72FC819BBF}" srcOrd="1" destOrd="0" parTransId="{246D4D30-E188-4CD7-91D0-369A258B0725}" sibTransId="{1DD5AF0B-C692-4E24-8E7F-6C0510413EBE}"/>
    <dgm:cxn modelId="{0AB8B72F-48FD-4E6D-AD8F-477291D1F473}" type="presOf" srcId="{23F628B5-84FA-438B-9446-2F2453327ED3}" destId="{5F591C5A-DCC2-4EA1-99C6-999BA7392A75}" srcOrd="0" destOrd="0" presId="urn:microsoft.com/office/officeart/2018/2/layout/IconVerticalSolidList"/>
    <dgm:cxn modelId="{04B13435-9FA5-466D-900C-4E77C4E45337}" type="presOf" srcId="{35BE7341-BF57-4297-A2F7-1D72FC819BBF}" destId="{90BD7EBD-ADB9-4E14-8BBF-72B9BF558049}" srcOrd="0" destOrd="0" presId="urn:microsoft.com/office/officeart/2018/2/layout/IconVerticalSolidList"/>
    <dgm:cxn modelId="{816C5463-3F4B-405F-8141-FB7FF9D3A457}" srcId="{23F628B5-84FA-438B-9446-2F2453327ED3}" destId="{214DA2B2-0413-487D-BFBC-899FBAF6BFB2}" srcOrd="2" destOrd="0" parTransId="{A59B596F-05AC-4F0B-ADD5-72543D3665DB}" sibTransId="{134A75C5-DF44-48D0-87D7-2169F1611782}"/>
    <dgm:cxn modelId="{81D069A9-9AA8-4764-BB16-76C2CD968CCD}" type="presOf" srcId="{214DA2B2-0413-487D-BFBC-899FBAF6BFB2}" destId="{17CAFBB3-FF42-48E3-9FC5-A06CAF601E2E}" srcOrd="0" destOrd="0" presId="urn:microsoft.com/office/officeart/2018/2/layout/IconVerticalSolidList"/>
    <dgm:cxn modelId="{1AB5D8BA-EE59-4EA1-A3CB-0B7502E9FAB6}" srcId="{23F628B5-84FA-438B-9446-2F2453327ED3}" destId="{2D7F8A14-4F4F-4C5D-B6BE-B9FD610CBEBF}" srcOrd="0" destOrd="0" parTransId="{DA0E5D57-5DD3-4973-BA62-3695C93B6B81}" sibTransId="{50354CA1-B67F-49A1-B082-495711D8F720}"/>
    <dgm:cxn modelId="{0095F502-F782-450C-98D6-71720EF2C60A}" type="presParOf" srcId="{5F591C5A-DCC2-4EA1-99C6-999BA7392A75}" destId="{C010F71C-02CF-4B1A-80B6-CB2421427E1F}" srcOrd="0" destOrd="0" presId="urn:microsoft.com/office/officeart/2018/2/layout/IconVerticalSolidList"/>
    <dgm:cxn modelId="{ADD48F7C-B601-4265-811B-1214547C1517}" type="presParOf" srcId="{C010F71C-02CF-4B1A-80B6-CB2421427E1F}" destId="{8CF8CFE1-5395-4A23-8DA4-95DBD1449462}" srcOrd="0" destOrd="0" presId="urn:microsoft.com/office/officeart/2018/2/layout/IconVerticalSolidList"/>
    <dgm:cxn modelId="{36716461-7964-4C5E-B43E-FD56D19936DA}" type="presParOf" srcId="{C010F71C-02CF-4B1A-80B6-CB2421427E1F}" destId="{B06325F0-04EF-4BDF-B4A4-F7249213B71F}" srcOrd="1" destOrd="0" presId="urn:microsoft.com/office/officeart/2018/2/layout/IconVerticalSolidList"/>
    <dgm:cxn modelId="{B38BFC86-29BE-4736-A4A6-B01D97B77825}" type="presParOf" srcId="{C010F71C-02CF-4B1A-80B6-CB2421427E1F}" destId="{5F673642-A0D0-4A56-BC71-8594C7E6259A}" srcOrd="2" destOrd="0" presId="urn:microsoft.com/office/officeart/2018/2/layout/IconVerticalSolidList"/>
    <dgm:cxn modelId="{1C67D2A5-C11E-427A-AC52-970DE277F3DD}" type="presParOf" srcId="{C010F71C-02CF-4B1A-80B6-CB2421427E1F}" destId="{82188C22-FFCB-4A41-B20D-7EA2282E576E}" srcOrd="3" destOrd="0" presId="urn:microsoft.com/office/officeart/2018/2/layout/IconVerticalSolidList"/>
    <dgm:cxn modelId="{4BA00EB0-C552-4AB5-86E2-451C527B7FD8}" type="presParOf" srcId="{5F591C5A-DCC2-4EA1-99C6-999BA7392A75}" destId="{C2E2AB66-FAC6-41B2-9DAD-877D9FEB0CC6}" srcOrd="1" destOrd="0" presId="urn:microsoft.com/office/officeart/2018/2/layout/IconVerticalSolidList"/>
    <dgm:cxn modelId="{83888B3D-98D2-42FA-B31B-66EF48158283}" type="presParOf" srcId="{5F591C5A-DCC2-4EA1-99C6-999BA7392A75}" destId="{28097984-6000-4493-ADE7-99602CB55002}" srcOrd="2" destOrd="0" presId="urn:microsoft.com/office/officeart/2018/2/layout/IconVerticalSolidList"/>
    <dgm:cxn modelId="{330859D7-55A1-48BA-AE9C-A720814B0ADE}" type="presParOf" srcId="{28097984-6000-4493-ADE7-99602CB55002}" destId="{3B64B6F6-79FE-4D53-825E-9314E6A23D1C}" srcOrd="0" destOrd="0" presId="urn:microsoft.com/office/officeart/2018/2/layout/IconVerticalSolidList"/>
    <dgm:cxn modelId="{EC209496-FBA0-4400-8CA2-11C0CDA461D8}" type="presParOf" srcId="{28097984-6000-4493-ADE7-99602CB55002}" destId="{DF7D934D-2B54-4E74-83A5-B22E63EAC511}" srcOrd="1" destOrd="0" presId="urn:microsoft.com/office/officeart/2018/2/layout/IconVerticalSolidList"/>
    <dgm:cxn modelId="{3467CF3E-629C-4C13-B713-1150E7EFB97E}" type="presParOf" srcId="{28097984-6000-4493-ADE7-99602CB55002}" destId="{D553093F-88E7-4330-852F-612CBDC3819F}" srcOrd="2" destOrd="0" presId="urn:microsoft.com/office/officeart/2018/2/layout/IconVerticalSolidList"/>
    <dgm:cxn modelId="{DC029519-C1A5-4681-9DDA-C914409FF52A}" type="presParOf" srcId="{28097984-6000-4493-ADE7-99602CB55002}" destId="{90BD7EBD-ADB9-4E14-8BBF-72B9BF558049}" srcOrd="3" destOrd="0" presId="urn:microsoft.com/office/officeart/2018/2/layout/IconVerticalSolidList"/>
    <dgm:cxn modelId="{2492FE65-5D20-42B7-8169-59A0DF647D9B}" type="presParOf" srcId="{5F591C5A-DCC2-4EA1-99C6-999BA7392A75}" destId="{579BBDE4-5759-455C-81FF-7272FDF7A245}" srcOrd="3" destOrd="0" presId="urn:microsoft.com/office/officeart/2018/2/layout/IconVerticalSolidList"/>
    <dgm:cxn modelId="{97C6E66F-0352-46B8-A39F-84F3EC81E718}" type="presParOf" srcId="{5F591C5A-DCC2-4EA1-99C6-999BA7392A75}" destId="{65F1E8A5-7EAD-4894-BB24-7CFC2CFC53F5}" srcOrd="4" destOrd="0" presId="urn:microsoft.com/office/officeart/2018/2/layout/IconVerticalSolidList"/>
    <dgm:cxn modelId="{CD7A19A0-566A-4556-9543-17589AD86A8D}" type="presParOf" srcId="{65F1E8A5-7EAD-4894-BB24-7CFC2CFC53F5}" destId="{9AF328E0-9144-4F01-A9EF-AC1D97460079}" srcOrd="0" destOrd="0" presId="urn:microsoft.com/office/officeart/2018/2/layout/IconVerticalSolidList"/>
    <dgm:cxn modelId="{984028EA-70CD-4611-8983-87E02F2E2F79}" type="presParOf" srcId="{65F1E8A5-7EAD-4894-BB24-7CFC2CFC53F5}" destId="{243006E6-3C9A-4C5A-9A28-7014DF797D26}" srcOrd="1" destOrd="0" presId="urn:microsoft.com/office/officeart/2018/2/layout/IconVerticalSolidList"/>
    <dgm:cxn modelId="{239133F6-3884-45C3-B58C-3E7F12F027B5}" type="presParOf" srcId="{65F1E8A5-7EAD-4894-BB24-7CFC2CFC53F5}" destId="{CFC7DB08-B579-49AD-A4FE-D2F8F40474D8}" srcOrd="2" destOrd="0" presId="urn:microsoft.com/office/officeart/2018/2/layout/IconVerticalSolidList"/>
    <dgm:cxn modelId="{D050A3CF-F926-4CFF-8B3F-43E3A5912303}" type="presParOf" srcId="{65F1E8A5-7EAD-4894-BB24-7CFC2CFC53F5}" destId="{17CAFBB3-FF42-48E3-9FC5-A06CAF601E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4F52BF-0A19-49F3-AF92-AE3BC8AEAB18}"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5925C975-2082-49F0-8C7B-AA83C6796674}">
      <dgm:prSet/>
      <dgm:spPr/>
      <dgm:t>
        <a:bodyPr/>
        <a:lstStyle/>
        <a:p>
          <a:r>
            <a:rPr lang="en-US" dirty="0"/>
            <a:t>Onset of Effect: 3-4 weeks at effective dose</a:t>
          </a:r>
        </a:p>
      </dgm:t>
    </dgm:pt>
    <dgm:pt modelId="{552B776E-EB1D-4296-AABD-9F9979D46DD8}" type="parTrans" cxnId="{5350C03B-20A7-463B-B82F-C5DF1471DC46}">
      <dgm:prSet/>
      <dgm:spPr/>
      <dgm:t>
        <a:bodyPr/>
        <a:lstStyle/>
        <a:p>
          <a:endParaRPr lang="en-US"/>
        </a:p>
      </dgm:t>
    </dgm:pt>
    <dgm:pt modelId="{A1A5EA4E-4F76-4A53-996B-550C69A4699E}" type="sibTrans" cxnId="{5350C03B-20A7-463B-B82F-C5DF1471DC46}">
      <dgm:prSet/>
      <dgm:spPr/>
      <dgm:t>
        <a:bodyPr/>
        <a:lstStyle/>
        <a:p>
          <a:endParaRPr lang="en-US"/>
        </a:p>
      </dgm:t>
    </dgm:pt>
    <dgm:pt modelId="{EE408655-CD5F-40EF-8E09-3606A9557AC6}">
      <dgm:prSet/>
      <dgm:spPr/>
      <dgm:t>
        <a:bodyPr/>
        <a:lstStyle/>
        <a:p>
          <a:r>
            <a:rPr lang="en-US"/>
            <a:t>Onset of adverse effects (abd pain, etc.) can occur within days of initial dose</a:t>
          </a:r>
        </a:p>
      </dgm:t>
    </dgm:pt>
    <dgm:pt modelId="{2C51F8B4-CB62-47FE-9FD0-6D272CDB5194}" type="parTrans" cxnId="{15F53A77-5B11-466F-8FBB-18BA7F2D22FA}">
      <dgm:prSet/>
      <dgm:spPr/>
      <dgm:t>
        <a:bodyPr/>
        <a:lstStyle/>
        <a:p>
          <a:endParaRPr lang="en-US"/>
        </a:p>
      </dgm:t>
    </dgm:pt>
    <dgm:pt modelId="{503B55BE-C53B-4E62-9E20-DFC7A85B6CA5}" type="sibTrans" cxnId="{15F53A77-5B11-466F-8FBB-18BA7F2D22FA}">
      <dgm:prSet/>
      <dgm:spPr/>
      <dgm:t>
        <a:bodyPr/>
        <a:lstStyle/>
        <a:p>
          <a:endParaRPr lang="en-US"/>
        </a:p>
      </dgm:t>
    </dgm:pt>
    <dgm:pt modelId="{27BA4F7B-E8B0-4F64-9BE6-4834EB4A024A}">
      <dgm:prSet/>
      <dgm:spPr/>
      <dgm:t>
        <a:bodyPr/>
        <a:lstStyle/>
        <a:p>
          <a:r>
            <a:rPr lang="en-US" dirty="0"/>
            <a:t>Therapeutic effects (improved sleep) may occur before more global improvement in anxiety or mood</a:t>
          </a:r>
        </a:p>
      </dgm:t>
    </dgm:pt>
    <dgm:pt modelId="{E6C435A0-8E72-4CAB-AA3F-48C6CDC01E99}" type="parTrans" cxnId="{36D35A94-37BF-46B3-9D0A-9740431E9326}">
      <dgm:prSet/>
      <dgm:spPr/>
      <dgm:t>
        <a:bodyPr/>
        <a:lstStyle/>
        <a:p>
          <a:endParaRPr lang="en-US"/>
        </a:p>
      </dgm:t>
    </dgm:pt>
    <dgm:pt modelId="{1DBD444F-AF8B-438F-BD07-20D6667CA603}" type="sibTrans" cxnId="{36D35A94-37BF-46B3-9D0A-9740431E9326}">
      <dgm:prSet/>
      <dgm:spPr/>
      <dgm:t>
        <a:bodyPr/>
        <a:lstStyle/>
        <a:p>
          <a:endParaRPr lang="en-US"/>
        </a:p>
      </dgm:t>
    </dgm:pt>
    <dgm:pt modelId="{1D81CD83-DA53-4A4B-BEA1-C4BB69F350D3}">
      <dgm:prSet/>
      <dgm:spPr/>
      <dgm:t>
        <a:bodyPr/>
        <a:lstStyle/>
        <a:p>
          <a:r>
            <a:rPr lang="en-US"/>
            <a:t>Duration of Effect</a:t>
          </a:r>
        </a:p>
      </dgm:t>
    </dgm:pt>
    <dgm:pt modelId="{4A83DF30-A9B1-4A17-8C6E-2D2C823B8489}" type="parTrans" cxnId="{EAB0688F-0B1A-4641-960B-FFF6FF9A7B02}">
      <dgm:prSet/>
      <dgm:spPr/>
      <dgm:t>
        <a:bodyPr/>
        <a:lstStyle/>
        <a:p>
          <a:endParaRPr lang="en-US"/>
        </a:p>
      </dgm:t>
    </dgm:pt>
    <dgm:pt modelId="{80E0FCA2-CBEC-473A-AFC3-F609EF8652E1}" type="sibTrans" cxnId="{EAB0688F-0B1A-4641-960B-FFF6FF9A7B02}">
      <dgm:prSet/>
      <dgm:spPr/>
      <dgm:t>
        <a:bodyPr/>
        <a:lstStyle/>
        <a:p>
          <a:endParaRPr lang="en-US"/>
        </a:p>
      </dgm:t>
    </dgm:pt>
    <dgm:pt modelId="{F203491F-61E8-47C7-9B33-46F8C4CD8409}">
      <dgm:prSet/>
      <dgm:spPr/>
      <dgm:t>
        <a:bodyPr/>
        <a:lstStyle/>
        <a:p>
          <a:r>
            <a:rPr lang="en-US"/>
            <a:t>Continuous as long as medication is taken</a:t>
          </a:r>
        </a:p>
      </dgm:t>
    </dgm:pt>
    <dgm:pt modelId="{D30E70FB-8647-4880-AACA-3CAF0F522969}" type="parTrans" cxnId="{DD02C4CF-2C8A-4227-9400-39BBA3AD5600}">
      <dgm:prSet/>
      <dgm:spPr/>
      <dgm:t>
        <a:bodyPr/>
        <a:lstStyle/>
        <a:p>
          <a:endParaRPr lang="en-US"/>
        </a:p>
      </dgm:t>
    </dgm:pt>
    <dgm:pt modelId="{FF768520-936A-414E-8C74-0441CB8F5628}" type="sibTrans" cxnId="{DD02C4CF-2C8A-4227-9400-39BBA3AD5600}">
      <dgm:prSet/>
      <dgm:spPr/>
      <dgm:t>
        <a:bodyPr/>
        <a:lstStyle/>
        <a:p>
          <a:endParaRPr lang="en-US"/>
        </a:p>
      </dgm:t>
    </dgm:pt>
    <dgm:pt modelId="{7AEB7179-9769-443C-AE70-3A83DD136DB0}" type="pres">
      <dgm:prSet presAssocID="{2E4F52BF-0A19-49F3-AF92-AE3BC8AEAB18}" presName="Name0" presStyleCnt="0">
        <dgm:presLayoutVars>
          <dgm:dir/>
          <dgm:animLvl val="lvl"/>
          <dgm:resizeHandles val="exact"/>
        </dgm:presLayoutVars>
      </dgm:prSet>
      <dgm:spPr/>
    </dgm:pt>
    <dgm:pt modelId="{FA04C451-8802-4758-BAE9-7700F3F8CE69}" type="pres">
      <dgm:prSet presAssocID="{5925C975-2082-49F0-8C7B-AA83C6796674}" presName="composite" presStyleCnt="0"/>
      <dgm:spPr/>
    </dgm:pt>
    <dgm:pt modelId="{8ACF4BD7-C28E-470B-82F5-DD7225B6EC52}" type="pres">
      <dgm:prSet presAssocID="{5925C975-2082-49F0-8C7B-AA83C6796674}" presName="parTx" presStyleLbl="alignNode1" presStyleIdx="0" presStyleCnt="2">
        <dgm:presLayoutVars>
          <dgm:chMax val="0"/>
          <dgm:chPref val="0"/>
          <dgm:bulletEnabled val="1"/>
        </dgm:presLayoutVars>
      </dgm:prSet>
      <dgm:spPr/>
    </dgm:pt>
    <dgm:pt modelId="{2F9ED820-D772-4844-856F-A722808B2D9C}" type="pres">
      <dgm:prSet presAssocID="{5925C975-2082-49F0-8C7B-AA83C6796674}" presName="desTx" presStyleLbl="alignAccFollowNode1" presStyleIdx="0" presStyleCnt="2">
        <dgm:presLayoutVars>
          <dgm:bulletEnabled val="1"/>
        </dgm:presLayoutVars>
      </dgm:prSet>
      <dgm:spPr/>
    </dgm:pt>
    <dgm:pt modelId="{A89C7A67-444B-4C6A-86B2-564231CBC83A}" type="pres">
      <dgm:prSet presAssocID="{A1A5EA4E-4F76-4A53-996B-550C69A4699E}" presName="space" presStyleCnt="0"/>
      <dgm:spPr/>
    </dgm:pt>
    <dgm:pt modelId="{19BD6055-994B-4622-8A00-3940EA8AF6B7}" type="pres">
      <dgm:prSet presAssocID="{1D81CD83-DA53-4A4B-BEA1-C4BB69F350D3}" presName="composite" presStyleCnt="0"/>
      <dgm:spPr/>
    </dgm:pt>
    <dgm:pt modelId="{8788CA58-CC01-4D06-95DA-58993A5E5E89}" type="pres">
      <dgm:prSet presAssocID="{1D81CD83-DA53-4A4B-BEA1-C4BB69F350D3}" presName="parTx" presStyleLbl="alignNode1" presStyleIdx="1" presStyleCnt="2">
        <dgm:presLayoutVars>
          <dgm:chMax val="0"/>
          <dgm:chPref val="0"/>
          <dgm:bulletEnabled val="1"/>
        </dgm:presLayoutVars>
      </dgm:prSet>
      <dgm:spPr/>
    </dgm:pt>
    <dgm:pt modelId="{132C4BAA-9C8C-43CE-8AAA-C28DFBB18EDE}" type="pres">
      <dgm:prSet presAssocID="{1D81CD83-DA53-4A4B-BEA1-C4BB69F350D3}" presName="desTx" presStyleLbl="alignAccFollowNode1" presStyleIdx="1" presStyleCnt="2">
        <dgm:presLayoutVars>
          <dgm:bulletEnabled val="1"/>
        </dgm:presLayoutVars>
      </dgm:prSet>
      <dgm:spPr/>
    </dgm:pt>
  </dgm:ptLst>
  <dgm:cxnLst>
    <dgm:cxn modelId="{5350C03B-20A7-463B-B82F-C5DF1471DC46}" srcId="{2E4F52BF-0A19-49F3-AF92-AE3BC8AEAB18}" destId="{5925C975-2082-49F0-8C7B-AA83C6796674}" srcOrd="0" destOrd="0" parTransId="{552B776E-EB1D-4296-AABD-9F9979D46DD8}" sibTransId="{A1A5EA4E-4F76-4A53-996B-550C69A4699E}"/>
    <dgm:cxn modelId="{0F9AD16B-BA56-4755-B6FE-F0276C2695A1}" type="presOf" srcId="{5925C975-2082-49F0-8C7B-AA83C6796674}" destId="{8ACF4BD7-C28E-470B-82F5-DD7225B6EC52}" srcOrd="0" destOrd="0" presId="urn:microsoft.com/office/officeart/2005/8/layout/hList1"/>
    <dgm:cxn modelId="{15F53A77-5B11-466F-8FBB-18BA7F2D22FA}" srcId="{5925C975-2082-49F0-8C7B-AA83C6796674}" destId="{EE408655-CD5F-40EF-8E09-3606A9557AC6}" srcOrd="0" destOrd="0" parTransId="{2C51F8B4-CB62-47FE-9FD0-6D272CDB5194}" sibTransId="{503B55BE-C53B-4E62-9E20-DFC7A85B6CA5}"/>
    <dgm:cxn modelId="{3627317A-F1A8-4D74-99D0-226667ACB9E7}" type="presOf" srcId="{F203491F-61E8-47C7-9B33-46F8C4CD8409}" destId="{132C4BAA-9C8C-43CE-8AAA-C28DFBB18EDE}" srcOrd="0" destOrd="0" presId="urn:microsoft.com/office/officeart/2005/8/layout/hList1"/>
    <dgm:cxn modelId="{3895C57F-B494-4818-868F-D8CE9DD9D6F5}" type="presOf" srcId="{1D81CD83-DA53-4A4B-BEA1-C4BB69F350D3}" destId="{8788CA58-CC01-4D06-95DA-58993A5E5E89}" srcOrd="0" destOrd="0" presId="urn:microsoft.com/office/officeart/2005/8/layout/hList1"/>
    <dgm:cxn modelId="{D9CFBD84-EEA8-4A4A-9DFA-F71543D041DB}" type="presOf" srcId="{27BA4F7B-E8B0-4F64-9BE6-4834EB4A024A}" destId="{2F9ED820-D772-4844-856F-A722808B2D9C}" srcOrd="0" destOrd="1" presId="urn:microsoft.com/office/officeart/2005/8/layout/hList1"/>
    <dgm:cxn modelId="{EAB0688F-0B1A-4641-960B-FFF6FF9A7B02}" srcId="{2E4F52BF-0A19-49F3-AF92-AE3BC8AEAB18}" destId="{1D81CD83-DA53-4A4B-BEA1-C4BB69F350D3}" srcOrd="1" destOrd="0" parTransId="{4A83DF30-A9B1-4A17-8C6E-2D2C823B8489}" sibTransId="{80E0FCA2-CBEC-473A-AFC3-F609EF8652E1}"/>
    <dgm:cxn modelId="{36D35A94-37BF-46B3-9D0A-9740431E9326}" srcId="{5925C975-2082-49F0-8C7B-AA83C6796674}" destId="{27BA4F7B-E8B0-4F64-9BE6-4834EB4A024A}" srcOrd="1" destOrd="0" parTransId="{E6C435A0-8E72-4CAB-AA3F-48C6CDC01E99}" sibTransId="{1DBD444F-AF8B-438F-BD07-20D6667CA603}"/>
    <dgm:cxn modelId="{8F90A5A9-5D0B-4955-BC14-E22D6E00AEED}" type="presOf" srcId="{EE408655-CD5F-40EF-8E09-3606A9557AC6}" destId="{2F9ED820-D772-4844-856F-A722808B2D9C}" srcOrd="0" destOrd="0" presId="urn:microsoft.com/office/officeart/2005/8/layout/hList1"/>
    <dgm:cxn modelId="{DD02C4CF-2C8A-4227-9400-39BBA3AD5600}" srcId="{1D81CD83-DA53-4A4B-BEA1-C4BB69F350D3}" destId="{F203491F-61E8-47C7-9B33-46F8C4CD8409}" srcOrd="0" destOrd="0" parTransId="{D30E70FB-8647-4880-AACA-3CAF0F522969}" sibTransId="{FF768520-936A-414E-8C74-0441CB8F5628}"/>
    <dgm:cxn modelId="{798977F9-19FA-4046-BF91-ED2A126C2C27}" type="presOf" srcId="{2E4F52BF-0A19-49F3-AF92-AE3BC8AEAB18}" destId="{7AEB7179-9769-443C-AE70-3A83DD136DB0}" srcOrd="0" destOrd="0" presId="urn:microsoft.com/office/officeart/2005/8/layout/hList1"/>
    <dgm:cxn modelId="{96CB6DC1-808A-4774-B6F0-F1C00E947A15}" type="presParOf" srcId="{7AEB7179-9769-443C-AE70-3A83DD136DB0}" destId="{FA04C451-8802-4758-BAE9-7700F3F8CE69}" srcOrd="0" destOrd="0" presId="urn:microsoft.com/office/officeart/2005/8/layout/hList1"/>
    <dgm:cxn modelId="{77EEF4B9-EF26-4BD7-ADC6-A504E8B041F4}" type="presParOf" srcId="{FA04C451-8802-4758-BAE9-7700F3F8CE69}" destId="{8ACF4BD7-C28E-470B-82F5-DD7225B6EC52}" srcOrd="0" destOrd="0" presId="urn:microsoft.com/office/officeart/2005/8/layout/hList1"/>
    <dgm:cxn modelId="{D40A581A-EB66-43DE-A23B-D4016885693F}" type="presParOf" srcId="{FA04C451-8802-4758-BAE9-7700F3F8CE69}" destId="{2F9ED820-D772-4844-856F-A722808B2D9C}" srcOrd="1" destOrd="0" presId="urn:microsoft.com/office/officeart/2005/8/layout/hList1"/>
    <dgm:cxn modelId="{66512F0C-AF22-40A1-A0D9-003252E8192F}" type="presParOf" srcId="{7AEB7179-9769-443C-AE70-3A83DD136DB0}" destId="{A89C7A67-444B-4C6A-86B2-564231CBC83A}" srcOrd="1" destOrd="0" presId="urn:microsoft.com/office/officeart/2005/8/layout/hList1"/>
    <dgm:cxn modelId="{5C23529A-9AED-4486-8F44-A04882501EF0}" type="presParOf" srcId="{7AEB7179-9769-443C-AE70-3A83DD136DB0}" destId="{19BD6055-994B-4622-8A00-3940EA8AF6B7}" srcOrd="2" destOrd="0" presId="urn:microsoft.com/office/officeart/2005/8/layout/hList1"/>
    <dgm:cxn modelId="{BB5CF2F1-386E-4D72-9916-0B7AD22F4E84}" type="presParOf" srcId="{19BD6055-994B-4622-8A00-3940EA8AF6B7}" destId="{8788CA58-CC01-4D06-95DA-58993A5E5E89}" srcOrd="0" destOrd="0" presId="urn:microsoft.com/office/officeart/2005/8/layout/hList1"/>
    <dgm:cxn modelId="{F7A33652-AE8B-471A-8E80-14F7013CA693}" type="presParOf" srcId="{19BD6055-994B-4622-8A00-3940EA8AF6B7}" destId="{132C4BAA-9C8C-43CE-8AAA-C28DFBB18ED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6D1DAE-B1E4-4CC8-9EDB-027B79B1C46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3007908-8588-4CDD-961C-1FBE08E669AE}">
      <dgm:prSet/>
      <dgm:spPr/>
      <dgm:t>
        <a:bodyPr/>
        <a:lstStyle/>
        <a:p>
          <a:r>
            <a:rPr lang="en-US"/>
            <a:t>1. Contraindications: know hypersensitivity, Serotonin syndrome and MAOIs</a:t>
          </a:r>
        </a:p>
      </dgm:t>
    </dgm:pt>
    <dgm:pt modelId="{59FC6C6C-ADF2-46AC-979E-5201C1607195}" type="parTrans" cxnId="{3F1C2EDD-5CA6-4B5D-80A3-A49E3D5EDCB6}">
      <dgm:prSet/>
      <dgm:spPr/>
      <dgm:t>
        <a:bodyPr/>
        <a:lstStyle/>
        <a:p>
          <a:endParaRPr lang="en-US"/>
        </a:p>
      </dgm:t>
    </dgm:pt>
    <dgm:pt modelId="{5530436C-30D8-44AB-A716-66ABF30CA14B}" type="sibTrans" cxnId="{3F1C2EDD-5CA6-4B5D-80A3-A49E3D5EDCB6}">
      <dgm:prSet/>
      <dgm:spPr/>
      <dgm:t>
        <a:bodyPr/>
        <a:lstStyle/>
        <a:p>
          <a:endParaRPr lang="en-US"/>
        </a:p>
      </dgm:t>
    </dgm:pt>
    <dgm:pt modelId="{CDD9D641-EF9C-4C55-90CE-C800D7198F48}">
      <dgm:prSet/>
      <dgm:spPr/>
      <dgm:t>
        <a:bodyPr/>
        <a:lstStyle/>
        <a:p>
          <a:r>
            <a:rPr lang="en-US"/>
            <a:t>Do not use concomitantly</a:t>
          </a:r>
        </a:p>
      </dgm:t>
    </dgm:pt>
    <dgm:pt modelId="{358A761A-C762-4DE6-A761-3EAEC6A344E1}" type="parTrans" cxnId="{D3648359-53FF-4A92-9C6C-59FE7561B591}">
      <dgm:prSet/>
      <dgm:spPr/>
      <dgm:t>
        <a:bodyPr/>
        <a:lstStyle/>
        <a:p>
          <a:endParaRPr lang="en-US"/>
        </a:p>
      </dgm:t>
    </dgm:pt>
    <dgm:pt modelId="{39ED772A-E21F-48CD-A2E0-05D3E97F5FFC}" type="sibTrans" cxnId="{D3648359-53FF-4A92-9C6C-59FE7561B591}">
      <dgm:prSet/>
      <dgm:spPr/>
      <dgm:t>
        <a:bodyPr/>
        <a:lstStyle/>
        <a:p>
          <a:endParaRPr lang="en-US"/>
        </a:p>
      </dgm:t>
    </dgm:pt>
    <dgm:pt modelId="{02E37D16-3444-4089-96B8-3866494691F5}">
      <dgm:prSet/>
      <dgm:spPr/>
      <dgm:t>
        <a:bodyPr/>
        <a:lstStyle/>
        <a:p>
          <a:r>
            <a:rPr lang="en-US"/>
            <a:t>Do not start SSRI within 14 days of stopping MAOI</a:t>
          </a:r>
        </a:p>
      </dgm:t>
    </dgm:pt>
    <dgm:pt modelId="{B6C0786F-93D1-4EEE-A273-E4FC28174970}" type="parTrans" cxnId="{8B213CC1-BBFD-4239-9702-17B21E0C30D7}">
      <dgm:prSet/>
      <dgm:spPr/>
      <dgm:t>
        <a:bodyPr/>
        <a:lstStyle/>
        <a:p>
          <a:endParaRPr lang="en-US"/>
        </a:p>
      </dgm:t>
    </dgm:pt>
    <dgm:pt modelId="{66598ABA-F4B9-4FD5-8308-13DFA2923311}" type="sibTrans" cxnId="{8B213CC1-BBFD-4239-9702-17B21E0C30D7}">
      <dgm:prSet/>
      <dgm:spPr/>
      <dgm:t>
        <a:bodyPr/>
        <a:lstStyle/>
        <a:p>
          <a:endParaRPr lang="en-US"/>
        </a:p>
      </dgm:t>
    </dgm:pt>
    <dgm:pt modelId="{4DB1CFDD-F694-4DCF-A206-386FB6115257}">
      <dgm:prSet/>
      <dgm:spPr/>
      <dgm:t>
        <a:bodyPr/>
        <a:lstStyle/>
        <a:p>
          <a:r>
            <a:rPr lang="en-US"/>
            <a:t>Do not start Prozac within 5 weeks of stopping MAOI </a:t>
          </a:r>
        </a:p>
      </dgm:t>
    </dgm:pt>
    <dgm:pt modelId="{D328CBBE-F8B9-4C73-AA07-FACE140B1DF1}" type="parTrans" cxnId="{362D46F2-14CC-4423-8178-3656E26E13CA}">
      <dgm:prSet/>
      <dgm:spPr/>
      <dgm:t>
        <a:bodyPr/>
        <a:lstStyle/>
        <a:p>
          <a:endParaRPr lang="en-US"/>
        </a:p>
      </dgm:t>
    </dgm:pt>
    <dgm:pt modelId="{7022DD6C-8FD0-4680-AB00-600514CF9ACE}" type="sibTrans" cxnId="{362D46F2-14CC-4423-8178-3656E26E13CA}">
      <dgm:prSet/>
      <dgm:spPr/>
      <dgm:t>
        <a:bodyPr/>
        <a:lstStyle/>
        <a:p>
          <a:endParaRPr lang="en-US"/>
        </a:p>
      </dgm:t>
    </dgm:pt>
    <dgm:pt modelId="{C661BFF7-DCF0-4C80-A2C8-1CEAFEA48AA2}">
      <dgm:prSet/>
      <dgm:spPr/>
      <dgm:t>
        <a:bodyPr/>
        <a:lstStyle/>
        <a:p>
          <a:r>
            <a:rPr lang="en-US"/>
            <a:t>Do not use concomitantly with Pimozide, Thioridazine</a:t>
          </a:r>
        </a:p>
      </dgm:t>
    </dgm:pt>
    <dgm:pt modelId="{29F525E3-4546-42DF-9C9F-2347F207B476}" type="parTrans" cxnId="{F618FC4F-5EE8-48A2-9DB0-25BBFFD9585B}">
      <dgm:prSet/>
      <dgm:spPr/>
      <dgm:t>
        <a:bodyPr/>
        <a:lstStyle/>
        <a:p>
          <a:endParaRPr lang="en-US"/>
        </a:p>
      </dgm:t>
    </dgm:pt>
    <dgm:pt modelId="{1B414A20-2359-4132-8537-8629784DC697}" type="sibTrans" cxnId="{F618FC4F-5EE8-48A2-9DB0-25BBFFD9585B}">
      <dgm:prSet/>
      <dgm:spPr/>
      <dgm:t>
        <a:bodyPr/>
        <a:lstStyle/>
        <a:p>
          <a:endParaRPr lang="en-US"/>
        </a:p>
      </dgm:t>
    </dgm:pt>
    <dgm:pt modelId="{A5223DE2-1B6A-465A-8A28-35DD7673C2E2}">
      <dgm:prSet/>
      <dgm:spPr/>
      <dgm:t>
        <a:bodyPr/>
        <a:lstStyle/>
        <a:p>
          <a:r>
            <a:rPr lang="en-US"/>
            <a:t>2. Boxed Warning</a:t>
          </a:r>
        </a:p>
      </dgm:t>
    </dgm:pt>
    <dgm:pt modelId="{1A358853-2037-4ED6-8EC3-B9B8EEB113D0}" type="parTrans" cxnId="{5454A65E-AC0B-4BEA-911C-5A797808E783}">
      <dgm:prSet/>
      <dgm:spPr/>
      <dgm:t>
        <a:bodyPr/>
        <a:lstStyle/>
        <a:p>
          <a:endParaRPr lang="en-US"/>
        </a:p>
      </dgm:t>
    </dgm:pt>
    <dgm:pt modelId="{B9090351-A00A-4A37-9179-65FB83CD32B5}" type="sibTrans" cxnId="{5454A65E-AC0B-4BEA-911C-5A797808E783}">
      <dgm:prSet/>
      <dgm:spPr/>
      <dgm:t>
        <a:bodyPr/>
        <a:lstStyle/>
        <a:p>
          <a:endParaRPr lang="en-US"/>
        </a:p>
      </dgm:t>
    </dgm:pt>
    <dgm:pt modelId="{88DF4F50-DB10-4152-A471-5F8ED08A3F96}">
      <dgm:prSet/>
      <dgm:spPr/>
      <dgm:t>
        <a:bodyPr/>
        <a:lstStyle/>
        <a:p>
          <a:r>
            <a:rPr lang="en-US" dirty="0"/>
            <a:t>Suicidal thoughts and behaviors</a:t>
          </a:r>
        </a:p>
      </dgm:t>
    </dgm:pt>
    <dgm:pt modelId="{625CE789-B607-4102-B317-E8EB0EC06214}" type="parTrans" cxnId="{9984978A-7F48-45B9-AB44-CBC07A1F2915}">
      <dgm:prSet/>
      <dgm:spPr/>
      <dgm:t>
        <a:bodyPr/>
        <a:lstStyle/>
        <a:p>
          <a:endParaRPr lang="en-US"/>
        </a:p>
      </dgm:t>
    </dgm:pt>
    <dgm:pt modelId="{54E8BD53-E749-4311-8D8F-B2B59E820C4F}" type="sibTrans" cxnId="{9984978A-7F48-45B9-AB44-CBC07A1F2915}">
      <dgm:prSet/>
      <dgm:spPr/>
      <dgm:t>
        <a:bodyPr/>
        <a:lstStyle/>
        <a:p>
          <a:endParaRPr lang="en-US"/>
        </a:p>
      </dgm:t>
    </dgm:pt>
    <dgm:pt modelId="{E7EE6382-12D9-4CFB-8C58-C299E55DB74A}">
      <dgm:prSet/>
      <dgm:spPr/>
      <dgm:t>
        <a:bodyPr/>
        <a:lstStyle/>
        <a:p>
          <a:r>
            <a:rPr lang="en-US"/>
            <a:t>3. Warning and Precautions:</a:t>
          </a:r>
        </a:p>
      </dgm:t>
    </dgm:pt>
    <dgm:pt modelId="{36DAA26A-AE71-41C7-8185-DC46B3FD2A0C}" type="parTrans" cxnId="{E2EFDB4D-118B-4179-8C85-3E8022DE5586}">
      <dgm:prSet/>
      <dgm:spPr/>
      <dgm:t>
        <a:bodyPr/>
        <a:lstStyle/>
        <a:p>
          <a:endParaRPr lang="en-US"/>
        </a:p>
      </dgm:t>
    </dgm:pt>
    <dgm:pt modelId="{F73C57E4-34E9-48D1-A2A1-75E67E1F51CC}" type="sibTrans" cxnId="{E2EFDB4D-118B-4179-8C85-3E8022DE5586}">
      <dgm:prSet/>
      <dgm:spPr/>
      <dgm:t>
        <a:bodyPr/>
        <a:lstStyle/>
        <a:p>
          <a:endParaRPr lang="en-US"/>
        </a:p>
      </dgm:t>
    </dgm:pt>
    <dgm:pt modelId="{4971AA5F-D5C6-4ADD-978D-18A46ECBADC9}">
      <dgm:prSet/>
      <dgm:spPr/>
      <dgm:t>
        <a:bodyPr/>
        <a:lstStyle/>
        <a:p>
          <a:r>
            <a:rPr lang="en-US" dirty="0" err="1"/>
            <a:t>Serotoninc</a:t>
          </a:r>
          <a:r>
            <a:rPr lang="en-US" dirty="0"/>
            <a:t> </a:t>
          </a:r>
          <a:r>
            <a:rPr lang="en-US" dirty="0" err="1"/>
            <a:t>syndroms</a:t>
          </a:r>
          <a:r>
            <a:rPr lang="en-US" dirty="0"/>
            <a:t>, Activation of mania, Abnormal bleeding</a:t>
          </a:r>
        </a:p>
      </dgm:t>
    </dgm:pt>
    <dgm:pt modelId="{DFBFFCD0-04D6-4573-B9EA-49EF9CDD6B2E}" type="parTrans" cxnId="{C4DF8B27-59CD-47CC-8AE4-0A21FFE576B7}">
      <dgm:prSet/>
      <dgm:spPr/>
      <dgm:t>
        <a:bodyPr/>
        <a:lstStyle/>
        <a:p>
          <a:endParaRPr lang="en-US"/>
        </a:p>
      </dgm:t>
    </dgm:pt>
    <dgm:pt modelId="{CCC2DE80-F965-4E2B-8D91-1B009FBF8AC7}" type="sibTrans" cxnId="{C4DF8B27-59CD-47CC-8AE4-0A21FFE576B7}">
      <dgm:prSet/>
      <dgm:spPr/>
      <dgm:t>
        <a:bodyPr/>
        <a:lstStyle/>
        <a:p>
          <a:endParaRPr lang="en-US"/>
        </a:p>
      </dgm:t>
    </dgm:pt>
    <dgm:pt modelId="{37FCA3A0-822C-481C-8ED3-548AD23C691D}">
      <dgm:prSet/>
      <dgm:spPr/>
      <dgm:t>
        <a:bodyPr/>
        <a:lstStyle/>
        <a:p>
          <a:r>
            <a:rPr lang="en-US"/>
            <a:t>Hyponatremia, Changes in appetite and weight</a:t>
          </a:r>
        </a:p>
      </dgm:t>
    </dgm:pt>
    <dgm:pt modelId="{1EEF3375-5B42-4137-9C39-2737080D9EDA}" type="parTrans" cxnId="{10A74F25-A95E-468A-9541-C5E6696A2D3B}">
      <dgm:prSet/>
      <dgm:spPr/>
      <dgm:t>
        <a:bodyPr/>
        <a:lstStyle/>
        <a:p>
          <a:endParaRPr lang="en-US"/>
        </a:p>
      </dgm:t>
    </dgm:pt>
    <dgm:pt modelId="{CCAAD8CD-6377-4AEC-ADB4-A6A3D036E306}" type="sibTrans" cxnId="{10A74F25-A95E-468A-9541-C5E6696A2D3B}">
      <dgm:prSet/>
      <dgm:spPr/>
      <dgm:t>
        <a:bodyPr/>
        <a:lstStyle/>
        <a:p>
          <a:endParaRPr lang="en-US"/>
        </a:p>
      </dgm:t>
    </dgm:pt>
    <dgm:pt modelId="{8FB5DF13-8D1A-4A41-8F73-3042CCAAC17B}" type="pres">
      <dgm:prSet presAssocID="{BD6D1DAE-B1E4-4CC8-9EDB-027B79B1C465}" presName="linear" presStyleCnt="0">
        <dgm:presLayoutVars>
          <dgm:animLvl val="lvl"/>
          <dgm:resizeHandles val="exact"/>
        </dgm:presLayoutVars>
      </dgm:prSet>
      <dgm:spPr/>
    </dgm:pt>
    <dgm:pt modelId="{9A97D357-296E-40F6-B0AD-DECF41BD896F}" type="pres">
      <dgm:prSet presAssocID="{43007908-8588-4CDD-961C-1FBE08E669AE}" presName="parentText" presStyleLbl="node1" presStyleIdx="0" presStyleCnt="5">
        <dgm:presLayoutVars>
          <dgm:chMax val="0"/>
          <dgm:bulletEnabled val="1"/>
        </dgm:presLayoutVars>
      </dgm:prSet>
      <dgm:spPr/>
    </dgm:pt>
    <dgm:pt modelId="{44A4CE37-1A83-4BE7-B105-898ED666DB25}" type="pres">
      <dgm:prSet presAssocID="{43007908-8588-4CDD-961C-1FBE08E669AE}" presName="childText" presStyleLbl="revTx" presStyleIdx="0" presStyleCnt="2">
        <dgm:presLayoutVars>
          <dgm:bulletEnabled val="1"/>
        </dgm:presLayoutVars>
      </dgm:prSet>
      <dgm:spPr/>
    </dgm:pt>
    <dgm:pt modelId="{A049D695-2CFF-42D2-AD3E-6607822DF9A7}" type="pres">
      <dgm:prSet presAssocID="{A5223DE2-1B6A-465A-8A28-35DD7673C2E2}" presName="parentText" presStyleLbl="node1" presStyleIdx="1" presStyleCnt="5">
        <dgm:presLayoutVars>
          <dgm:chMax val="0"/>
          <dgm:bulletEnabled val="1"/>
        </dgm:presLayoutVars>
      </dgm:prSet>
      <dgm:spPr/>
    </dgm:pt>
    <dgm:pt modelId="{9D303809-791F-43A5-A41B-DFA0791DC5A7}" type="pres">
      <dgm:prSet presAssocID="{A5223DE2-1B6A-465A-8A28-35DD7673C2E2}" presName="childText" presStyleLbl="revTx" presStyleIdx="1" presStyleCnt="2">
        <dgm:presLayoutVars>
          <dgm:bulletEnabled val="1"/>
        </dgm:presLayoutVars>
      </dgm:prSet>
      <dgm:spPr/>
    </dgm:pt>
    <dgm:pt modelId="{D47957D3-5A8B-4785-A004-546698919A2C}" type="pres">
      <dgm:prSet presAssocID="{E7EE6382-12D9-4CFB-8C58-C299E55DB74A}" presName="parentText" presStyleLbl="node1" presStyleIdx="2" presStyleCnt="5">
        <dgm:presLayoutVars>
          <dgm:chMax val="0"/>
          <dgm:bulletEnabled val="1"/>
        </dgm:presLayoutVars>
      </dgm:prSet>
      <dgm:spPr/>
    </dgm:pt>
    <dgm:pt modelId="{1EEB1458-D5E9-4D61-BCD1-E02325CE4F6F}" type="pres">
      <dgm:prSet presAssocID="{F73C57E4-34E9-48D1-A2A1-75E67E1F51CC}" presName="spacer" presStyleCnt="0"/>
      <dgm:spPr/>
    </dgm:pt>
    <dgm:pt modelId="{6B8348B6-3B88-4005-BB74-959F63E7072A}" type="pres">
      <dgm:prSet presAssocID="{4971AA5F-D5C6-4ADD-978D-18A46ECBADC9}" presName="parentText" presStyleLbl="node1" presStyleIdx="3" presStyleCnt="5">
        <dgm:presLayoutVars>
          <dgm:chMax val="0"/>
          <dgm:bulletEnabled val="1"/>
        </dgm:presLayoutVars>
      </dgm:prSet>
      <dgm:spPr/>
    </dgm:pt>
    <dgm:pt modelId="{A61E3DAC-9E6B-4DDD-A417-30566ADB5F75}" type="pres">
      <dgm:prSet presAssocID="{CCC2DE80-F965-4E2B-8D91-1B009FBF8AC7}" presName="spacer" presStyleCnt="0"/>
      <dgm:spPr/>
    </dgm:pt>
    <dgm:pt modelId="{034206E9-5ECC-4622-9FA2-DB6E694D9CD7}" type="pres">
      <dgm:prSet presAssocID="{37FCA3A0-822C-481C-8ED3-548AD23C691D}" presName="parentText" presStyleLbl="node1" presStyleIdx="4" presStyleCnt="5">
        <dgm:presLayoutVars>
          <dgm:chMax val="0"/>
          <dgm:bulletEnabled val="1"/>
        </dgm:presLayoutVars>
      </dgm:prSet>
      <dgm:spPr/>
    </dgm:pt>
  </dgm:ptLst>
  <dgm:cxnLst>
    <dgm:cxn modelId="{BBD6DF0B-E082-4129-9296-449175649BC1}" type="presOf" srcId="{43007908-8588-4CDD-961C-1FBE08E669AE}" destId="{9A97D357-296E-40F6-B0AD-DECF41BD896F}" srcOrd="0" destOrd="0" presId="urn:microsoft.com/office/officeart/2005/8/layout/vList2"/>
    <dgm:cxn modelId="{10A74F25-A95E-468A-9541-C5E6696A2D3B}" srcId="{BD6D1DAE-B1E4-4CC8-9EDB-027B79B1C465}" destId="{37FCA3A0-822C-481C-8ED3-548AD23C691D}" srcOrd="4" destOrd="0" parTransId="{1EEF3375-5B42-4137-9C39-2737080D9EDA}" sibTransId="{CCAAD8CD-6377-4AEC-ADB4-A6A3D036E306}"/>
    <dgm:cxn modelId="{C4DF8B27-59CD-47CC-8AE4-0A21FFE576B7}" srcId="{BD6D1DAE-B1E4-4CC8-9EDB-027B79B1C465}" destId="{4971AA5F-D5C6-4ADD-978D-18A46ECBADC9}" srcOrd="3" destOrd="0" parTransId="{DFBFFCD0-04D6-4573-B9EA-49EF9CDD6B2E}" sibTransId="{CCC2DE80-F965-4E2B-8D91-1B009FBF8AC7}"/>
    <dgm:cxn modelId="{F8D2B128-8BBA-4DD8-A5CB-1812386A6C48}" type="presOf" srcId="{88DF4F50-DB10-4152-A471-5F8ED08A3F96}" destId="{9D303809-791F-43A5-A41B-DFA0791DC5A7}" srcOrd="0" destOrd="0" presId="urn:microsoft.com/office/officeart/2005/8/layout/vList2"/>
    <dgm:cxn modelId="{05EF542C-99C6-4D6A-B972-1A2CDF0DCB16}" type="presOf" srcId="{C661BFF7-DCF0-4C80-A2C8-1CEAFEA48AA2}" destId="{44A4CE37-1A83-4BE7-B105-898ED666DB25}" srcOrd="0" destOrd="3" presId="urn:microsoft.com/office/officeart/2005/8/layout/vList2"/>
    <dgm:cxn modelId="{5454A65E-AC0B-4BEA-911C-5A797808E783}" srcId="{BD6D1DAE-B1E4-4CC8-9EDB-027B79B1C465}" destId="{A5223DE2-1B6A-465A-8A28-35DD7673C2E2}" srcOrd="1" destOrd="0" parTransId="{1A358853-2037-4ED6-8EC3-B9B8EEB113D0}" sibTransId="{B9090351-A00A-4A37-9179-65FB83CD32B5}"/>
    <dgm:cxn modelId="{246E9961-F3A1-4B60-AE5D-FFC9A54DA906}" type="presOf" srcId="{BD6D1DAE-B1E4-4CC8-9EDB-027B79B1C465}" destId="{8FB5DF13-8D1A-4A41-8F73-3042CCAAC17B}" srcOrd="0" destOrd="0" presId="urn:microsoft.com/office/officeart/2005/8/layout/vList2"/>
    <dgm:cxn modelId="{E2EFDB4D-118B-4179-8C85-3E8022DE5586}" srcId="{BD6D1DAE-B1E4-4CC8-9EDB-027B79B1C465}" destId="{E7EE6382-12D9-4CFB-8C58-C299E55DB74A}" srcOrd="2" destOrd="0" parTransId="{36DAA26A-AE71-41C7-8185-DC46B3FD2A0C}" sibTransId="{F73C57E4-34E9-48D1-A2A1-75E67E1F51CC}"/>
    <dgm:cxn modelId="{F618FC4F-5EE8-48A2-9DB0-25BBFFD9585B}" srcId="{43007908-8588-4CDD-961C-1FBE08E669AE}" destId="{C661BFF7-DCF0-4C80-A2C8-1CEAFEA48AA2}" srcOrd="3" destOrd="0" parTransId="{29F525E3-4546-42DF-9C9F-2347F207B476}" sibTransId="{1B414A20-2359-4132-8537-8629784DC697}"/>
    <dgm:cxn modelId="{8A72D577-4DB9-439E-8D81-DF6E695F6A07}" type="presOf" srcId="{A5223DE2-1B6A-465A-8A28-35DD7673C2E2}" destId="{A049D695-2CFF-42D2-AD3E-6607822DF9A7}" srcOrd="0" destOrd="0" presId="urn:microsoft.com/office/officeart/2005/8/layout/vList2"/>
    <dgm:cxn modelId="{D3648359-53FF-4A92-9C6C-59FE7561B591}" srcId="{43007908-8588-4CDD-961C-1FBE08E669AE}" destId="{CDD9D641-EF9C-4C55-90CE-C800D7198F48}" srcOrd="0" destOrd="0" parTransId="{358A761A-C762-4DE6-A761-3EAEC6A344E1}" sibTransId="{39ED772A-E21F-48CD-A2E0-05D3E97F5FFC}"/>
    <dgm:cxn modelId="{9984978A-7F48-45B9-AB44-CBC07A1F2915}" srcId="{A5223DE2-1B6A-465A-8A28-35DD7673C2E2}" destId="{88DF4F50-DB10-4152-A471-5F8ED08A3F96}" srcOrd="0" destOrd="0" parTransId="{625CE789-B607-4102-B317-E8EB0EC06214}" sibTransId="{54E8BD53-E749-4311-8D8F-B2B59E820C4F}"/>
    <dgm:cxn modelId="{A3F2EA90-05B5-4A4F-B6E4-D165F12E35FE}" type="presOf" srcId="{E7EE6382-12D9-4CFB-8C58-C299E55DB74A}" destId="{D47957D3-5A8B-4785-A004-546698919A2C}" srcOrd="0" destOrd="0" presId="urn:microsoft.com/office/officeart/2005/8/layout/vList2"/>
    <dgm:cxn modelId="{B12B81BE-12F3-4918-B58D-A2661011501B}" type="presOf" srcId="{4971AA5F-D5C6-4ADD-978D-18A46ECBADC9}" destId="{6B8348B6-3B88-4005-BB74-959F63E7072A}" srcOrd="0" destOrd="0" presId="urn:microsoft.com/office/officeart/2005/8/layout/vList2"/>
    <dgm:cxn modelId="{8B213CC1-BBFD-4239-9702-17B21E0C30D7}" srcId="{43007908-8588-4CDD-961C-1FBE08E669AE}" destId="{02E37D16-3444-4089-96B8-3866494691F5}" srcOrd="1" destOrd="0" parTransId="{B6C0786F-93D1-4EEE-A273-E4FC28174970}" sibTransId="{66598ABA-F4B9-4FD5-8308-13DFA2923311}"/>
    <dgm:cxn modelId="{3F1C2EDD-5CA6-4B5D-80A3-A49E3D5EDCB6}" srcId="{BD6D1DAE-B1E4-4CC8-9EDB-027B79B1C465}" destId="{43007908-8588-4CDD-961C-1FBE08E669AE}" srcOrd="0" destOrd="0" parTransId="{59FC6C6C-ADF2-46AC-979E-5201C1607195}" sibTransId="{5530436C-30D8-44AB-A716-66ABF30CA14B}"/>
    <dgm:cxn modelId="{CF1ADCE2-0FD0-45CE-824B-BE13245CA43C}" type="presOf" srcId="{37FCA3A0-822C-481C-8ED3-548AD23C691D}" destId="{034206E9-5ECC-4622-9FA2-DB6E694D9CD7}" srcOrd="0" destOrd="0" presId="urn:microsoft.com/office/officeart/2005/8/layout/vList2"/>
    <dgm:cxn modelId="{88FDD5F1-1622-40A9-8BDA-D1515BF6F03F}" type="presOf" srcId="{CDD9D641-EF9C-4C55-90CE-C800D7198F48}" destId="{44A4CE37-1A83-4BE7-B105-898ED666DB25}" srcOrd="0" destOrd="0" presId="urn:microsoft.com/office/officeart/2005/8/layout/vList2"/>
    <dgm:cxn modelId="{362D46F2-14CC-4423-8178-3656E26E13CA}" srcId="{43007908-8588-4CDD-961C-1FBE08E669AE}" destId="{4DB1CFDD-F694-4DCF-A206-386FB6115257}" srcOrd="2" destOrd="0" parTransId="{D328CBBE-F8B9-4C73-AA07-FACE140B1DF1}" sibTransId="{7022DD6C-8FD0-4680-AB00-600514CF9ACE}"/>
    <dgm:cxn modelId="{BD6167F9-FD2E-4ACB-BC1F-AE354E41219C}" type="presOf" srcId="{02E37D16-3444-4089-96B8-3866494691F5}" destId="{44A4CE37-1A83-4BE7-B105-898ED666DB25}" srcOrd="0" destOrd="1" presId="urn:microsoft.com/office/officeart/2005/8/layout/vList2"/>
    <dgm:cxn modelId="{D6F3C1FB-174C-435B-AB0A-977B51254EA5}" type="presOf" srcId="{4DB1CFDD-F694-4DCF-A206-386FB6115257}" destId="{44A4CE37-1A83-4BE7-B105-898ED666DB25}" srcOrd="0" destOrd="2" presId="urn:microsoft.com/office/officeart/2005/8/layout/vList2"/>
    <dgm:cxn modelId="{87AF6D8E-8BB1-4B27-9F2B-6644E0A6F90B}" type="presParOf" srcId="{8FB5DF13-8D1A-4A41-8F73-3042CCAAC17B}" destId="{9A97D357-296E-40F6-B0AD-DECF41BD896F}" srcOrd="0" destOrd="0" presId="urn:microsoft.com/office/officeart/2005/8/layout/vList2"/>
    <dgm:cxn modelId="{462E04BA-F29B-445F-8E75-9A9755676D58}" type="presParOf" srcId="{8FB5DF13-8D1A-4A41-8F73-3042CCAAC17B}" destId="{44A4CE37-1A83-4BE7-B105-898ED666DB25}" srcOrd="1" destOrd="0" presId="urn:microsoft.com/office/officeart/2005/8/layout/vList2"/>
    <dgm:cxn modelId="{BD82A327-21C5-480A-9287-6DB8CC04E87F}" type="presParOf" srcId="{8FB5DF13-8D1A-4A41-8F73-3042CCAAC17B}" destId="{A049D695-2CFF-42D2-AD3E-6607822DF9A7}" srcOrd="2" destOrd="0" presId="urn:microsoft.com/office/officeart/2005/8/layout/vList2"/>
    <dgm:cxn modelId="{F4037A50-880B-42BE-ADB0-FEE918C35192}" type="presParOf" srcId="{8FB5DF13-8D1A-4A41-8F73-3042CCAAC17B}" destId="{9D303809-791F-43A5-A41B-DFA0791DC5A7}" srcOrd="3" destOrd="0" presId="urn:microsoft.com/office/officeart/2005/8/layout/vList2"/>
    <dgm:cxn modelId="{E27AF7C5-7227-40D8-8052-A8FFD3688A7D}" type="presParOf" srcId="{8FB5DF13-8D1A-4A41-8F73-3042CCAAC17B}" destId="{D47957D3-5A8B-4785-A004-546698919A2C}" srcOrd="4" destOrd="0" presId="urn:microsoft.com/office/officeart/2005/8/layout/vList2"/>
    <dgm:cxn modelId="{447E06E7-114F-4A38-87A3-80AC1D4CFAC5}" type="presParOf" srcId="{8FB5DF13-8D1A-4A41-8F73-3042CCAAC17B}" destId="{1EEB1458-D5E9-4D61-BCD1-E02325CE4F6F}" srcOrd="5" destOrd="0" presId="urn:microsoft.com/office/officeart/2005/8/layout/vList2"/>
    <dgm:cxn modelId="{90C723CF-A8FF-424D-B6F3-5730EB7EF702}" type="presParOf" srcId="{8FB5DF13-8D1A-4A41-8F73-3042CCAAC17B}" destId="{6B8348B6-3B88-4005-BB74-959F63E7072A}" srcOrd="6" destOrd="0" presId="urn:microsoft.com/office/officeart/2005/8/layout/vList2"/>
    <dgm:cxn modelId="{A58AFB9A-7D48-4F73-9E2D-B73883780B9B}" type="presParOf" srcId="{8FB5DF13-8D1A-4A41-8F73-3042CCAAC17B}" destId="{A61E3DAC-9E6B-4DDD-A417-30566ADB5F75}" srcOrd="7" destOrd="0" presId="urn:microsoft.com/office/officeart/2005/8/layout/vList2"/>
    <dgm:cxn modelId="{8E99545E-A4C3-42CF-BEF7-4582A2C55865}" type="presParOf" srcId="{8FB5DF13-8D1A-4A41-8F73-3042CCAAC17B}" destId="{034206E9-5ECC-4622-9FA2-DB6E694D9CD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74F89B-DA69-4DE3-A754-A6D1197E45E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FBF0973-8BF5-46AF-87A6-AD58C374518F}">
      <dgm:prSet/>
      <dgm:spPr/>
      <dgm:t>
        <a:bodyPr/>
        <a:lstStyle/>
        <a:p>
          <a:r>
            <a:rPr lang="en-US"/>
            <a:t>Chorpita, B. F. (2007). Modular Cognitive-Behavioral Therapy for Childhood Anxiety Disorders. NY: Guilford.  </a:t>
          </a:r>
        </a:p>
      </dgm:t>
    </dgm:pt>
    <dgm:pt modelId="{49F6A832-51DB-4EB3-B313-1887BA21F156}" type="parTrans" cxnId="{247C4C23-AFC2-4FA8-91B3-1859AFD4062E}">
      <dgm:prSet/>
      <dgm:spPr/>
      <dgm:t>
        <a:bodyPr/>
        <a:lstStyle/>
        <a:p>
          <a:endParaRPr lang="en-US"/>
        </a:p>
      </dgm:t>
    </dgm:pt>
    <dgm:pt modelId="{349E1FEF-380E-4E1D-A1E7-B4D89A21D9F3}" type="sibTrans" cxnId="{247C4C23-AFC2-4FA8-91B3-1859AFD4062E}">
      <dgm:prSet/>
      <dgm:spPr/>
      <dgm:t>
        <a:bodyPr/>
        <a:lstStyle/>
        <a:p>
          <a:endParaRPr lang="en-US"/>
        </a:p>
      </dgm:t>
    </dgm:pt>
    <dgm:pt modelId="{6473A64C-3966-48E2-AFE3-735E664194C6}">
      <dgm:prSet/>
      <dgm:spPr/>
      <dgm:t>
        <a:bodyPr/>
        <a:lstStyle/>
        <a:p>
          <a:r>
            <a:rPr lang="en-US"/>
            <a:t>DuPont Spencer, E. DuPont, R., &amp; DuPont, C.  (2003). The Anxiety Cure for Kids. New Jersey: Wiley.</a:t>
          </a:r>
        </a:p>
      </dgm:t>
    </dgm:pt>
    <dgm:pt modelId="{6B940B72-7E87-4120-AFCC-4EE79C33EE2A}" type="parTrans" cxnId="{1B2FA201-E46C-4E35-8C85-86BC109BF89C}">
      <dgm:prSet/>
      <dgm:spPr/>
      <dgm:t>
        <a:bodyPr/>
        <a:lstStyle/>
        <a:p>
          <a:endParaRPr lang="en-US"/>
        </a:p>
      </dgm:t>
    </dgm:pt>
    <dgm:pt modelId="{6AB47576-F424-4785-9003-BB452BAE04FD}" type="sibTrans" cxnId="{1B2FA201-E46C-4E35-8C85-86BC109BF89C}">
      <dgm:prSet/>
      <dgm:spPr/>
      <dgm:t>
        <a:bodyPr/>
        <a:lstStyle/>
        <a:p>
          <a:endParaRPr lang="en-US"/>
        </a:p>
      </dgm:t>
    </dgm:pt>
    <dgm:pt modelId="{E4885101-BAEE-43F7-8D3A-861D45F19EDF}">
      <dgm:prSet/>
      <dgm:spPr/>
      <dgm:t>
        <a:bodyPr/>
        <a:lstStyle/>
        <a:p>
          <a:r>
            <a:rPr lang="en-US"/>
            <a:t>Manassis, K. (1996). Keys to Parenting Your Anxious Child. Hauppauge, NY: Barron’s Education Series.</a:t>
          </a:r>
        </a:p>
      </dgm:t>
    </dgm:pt>
    <dgm:pt modelId="{54326351-9495-40F1-8945-39296BFCD801}" type="parTrans" cxnId="{004F8CA3-6F70-48DB-9B75-142C114BA852}">
      <dgm:prSet/>
      <dgm:spPr/>
      <dgm:t>
        <a:bodyPr/>
        <a:lstStyle/>
        <a:p>
          <a:endParaRPr lang="en-US"/>
        </a:p>
      </dgm:t>
    </dgm:pt>
    <dgm:pt modelId="{0A25A7B3-4922-4729-8426-31D89732426D}" type="sibTrans" cxnId="{004F8CA3-6F70-48DB-9B75-142C114BA852}">
      <dgm:prSet/>
      <dgm:spPr/>
      <dgm:t>
        <a:bodyPr/>
        <a:lstStyle/>
        <a:p>
          <a:endParaRPr lang="en-US"/>
        </a:p>
      </dgm:t>
    </dgm:pt>
    <dgm:pt modelId="{16F807F3-242E-4FE0-97D3-5CD5F02112D4}">
      <dgm:prSet/>
      <dgm:spPr/>
      <dgm:t>
        <a:bodyPr/>
        <a:lstStyle/>
        <a:p>
          <a:r>
            <a:rPr lang="en-US"/>
            <a:t>Rapee, R. M., Spence, S. H., Cobham, V., &amp; Wignall, A. (2000). Helping Your Anxious Child.  Oakland: New Harbinger Press.</a:t>
          </a:r>
        </a:p>
      </dgm:t>
    </dgm:pt>
    <dgm:pt modelId="{43FC3E77-DC61-492F-8B27-0DFAE64A61CF}" type="parTrans" cxnId="{2D08B07D-794A-4A1A-AE6D-91A122CE3EA1}">
      <dgm:prSet/>
      <dgm:spPr/>
      <dgm:t>
        <a:bodyPr/>
        <a:lstStyle/>
        <a:p>
          <a:endParaRPr lang="en-US"/>
        </a:p>
      </dgm:t>
    </dgm:pt>
    <dgm:pt modelId="{EBBC5D36-2CC6-412C-B05E-A4C037C1095F}" type="sibTrans" cxnId="{2D08B07D-794A-4A1A-AE6D-91A122CE3EA1}">
      <dgm:prSet/>
      <dgm:spPr/>
      <dgm:t>
        <a:bodyPr/>
        <a:lstStyle/>
        <a:p>
          <a:endParaRPr lang="en-US"/>
        </a:p>
      </dgm:t>
    </dgm:pt>
    <dgm:pt modelId="{D74CACBC-C5FF-41DD-92B8-A3040A9651FB}" type="pres">
      <dgm:prSet presAssocID="{A974F89B-DA69-4DE3-A754-A6D1197E45E6}" presName="linear" presStyleCnt="0">
        <dgm:presLayoutVars>
          <dgm:animLvl val="lvl"/>
          <dgm:resizeHandles val="exact"/>
        </dgm:presLayoutVars>
      </dgm:prSet>
      <dgm:spPr/>
    </dgm:pt>
    <dgm:pt modelId="{62AD5864-D6CB-499F-BAA1-0B6E13654F97}" type="pres">
      <dgm:prSet presAssocID="{EFBF0973-8BF5-46AF-87A6-AD58C374518F}" presName="parentText" presStyleLbl="node1" presStyleIdx="0" presStyleCnt="4">
        <dgm:presLayoutVars>
          <dgm:chMax val="0"/>
          <dgm:bulletEnabled val="1"/>
        </dgm:presLayoutVars>
      </dgm:prSet>
      <dgm:spPr/>
    </dgm:pt>
    <dgm:pt modelId="{01EA01CB-05D5-494D-8769-2C79423FA2C1}" type="pres">
      <dgm:prSet presAssocID="{349E1FEF-380E-4E1D-A1E7-B4D89A21D9F3}" presName="spacer" presStyleCnt="0"/>
      <dgm:spPr/>
    </dgm:pt>
    <dgm:pt modelId="{FA819501-74B4-4B0C-839A-F86859BA9836}" type="pres">
      <dgm:prSet presAssocID="{6473A64C-3966-48E2-AFE3-735E664194C6}" presName="parentText" presStyleLbl="node1" presStyleIdx="1" presStyleCnt="4">
        <dgm:presLayoutVars>
          <dgm:chMax val="0"/>
          <dgm:bulletEnabled val="1"/>
        </dgm:presLayoutVars>
      </dgm:prSet>
      <dgm:spPr/>
    </dgm:pt>
    <dgm:pt modelId="{B84C4303-272B-402D-9282-EC3BD89D556A}" type="pres">
      <dgm:prSet presAssocID="{6AB47576-F424-4785-9003-BB452BAE04FD}" presName="spacer" presStyleCnt="0"/>
      <dgm:spPr/>
    </dgm:pt>
    <dgm:pt modelId="{9A12934B-2392-4710-8CC3-5F15A9D44A33}" type="pres">
      <dgm:prSet presAssocID="{E4885101-BAEE-43F7-8D3A-861D45F19EDF}" presName="parentText" presStyleLbl="node1" presStyleIdx="2" presStyleCnt="4">
        <dgm:presLayoutVars>
          <dgm:chMax val="0"/>
          <dgm:bulletEnabled val="1"/>
        </dgm:presLayoutVars>
      </dgm:prSet>
      <dgm:spPr/>
    </dgm:pt>
    <dgm:pt modelId="{3A017D1D-A1FE-4E52-BA2E-E9FAABDD62BA}" type="pres">
      <dgm:prSet presAssocID="{0A25A7B3-4922-4729-8426-31D89732426D}" presName="spacer" presStyleCnt="0"/>
      <dgm:spPr/>
    </dgm:pt>
    <dgm:pt modelId="{D34ED26D-6ED2-4D4F-BFDD-8A33A7F0033E}" type="pres">
      <dgm:prSet presAssocID="{16F807F3-242E-4FE0-97D3-5CD5F02112D4}" presName="parentText" presStyleLbl="node1" presStyleIdx="3" presStyleCnt="4">
        <dgm:presLayoutVars>
          <dgm:chMax val="0"/>
          <dgm:bulletEnabled val="1"/>
        </dgm:presLayoutVars>
      </dgm:prSet>
      <dgm:spPr/>
    </dgm:pt>
  </dgm:ptLst>
  <dgm:cxnLst>
    <dgm:cxn modelId="{1B2FA201-E46C-4E35-8C85-86BC109BF89C}" srcId="{A974F89B-DA69-4DE3-A754-A6D1197E45E6}" destId="{6473A64C-3966-48E2-AFE3-735E664194C6}" srcOrd="1" destOrd="0" parTransId="{6B940B72-7E87-4120-AFCC-4EE79C33EE2A}" sibTransId="{6AB47576-F424-4785-9003-BB452BAE04FD}"/>
    <dgm:cxn modelId="{247C4C23-AFC2-4FA8-91B3-1859AFD4062E}" srcId="{A974F89B-DA69-4DE3-A754-A6D1197E45E6}" destId="{EFBF0973-8BF5-46AF-87A6-AD58C374518F}" srcOrd="0" destOrd="0" parTransId="{49F6A832-51DB-4EB3-B313-1887BA21F156}" sibTransId="{349E1FEF-380E-4E1D-A1E7-B4D89A21D9F3}"/>
    <dgm:cxn modelId="{13E92726-405A-47BC-920C-A6B52AC9F4AD}" type="presOf" srcId="{6473A64C-3966-48E2-AFE3-735E664194C6}" destId="{FA819501-74B4-4B0C-839A-F86859BA9836}" srcOrd="0" destOrd="0" presId="urn:microsoft.com/office/officeart/2005/8/layout/vList2"/>
    <dgm:cxn modelId="{15DD9D4D-6E44-4BBD-803D-F381F452BE18}" type="presOf" srcId="{16F807F3-242E-4FE0-97D3-5CD5F02112D4}" destId="{D34ED26D-6ED2-4D4F-BFDD-8A33A7F0033E}" srcOrd="0" destOrd="0" presId="urn:microsoft.com/office/officeart/2005/8/layout/vList2"/>
    <dgm:cxn modelId="{DA054E57-E4E2-4758-8690-1CF532B586AF}" type="presOf" srcId="{EFBF0973-8BF5-46AF-87A6-AD58C374518F}" destId="{62AD5864-D6CB-499F-BAA1-0B6E13654F97}" srcOrd="0" destOrd="0" presId="urn:microsoft.com/office/officeart/2005/8/layout/vList2"/>
    <dgm:cxn modelId="{2D08B07D-794A-4A1A-AE6D-91A122CE3EA1}" srcId="{A974F89B-DA69-4DE3-A754-A6D1197E45E6}" destId="{16F807F3-242E-4FE0-97D3-5CD5F02112D4}" srcOrd="3" destOrd="0" parTransId="{43FC3E77-DC61-492F-8B27-0DFAE64A61CF}" sibTransId="{EBBC5D36-2CC6-412C-B05E-A4C037C1095F}"/>
    <dgm:cxn modelId="{E405C998-15D0-46AB-A37A-D1707455F89E}" type="presOf" srcId="{E4885101-BAEE-43F7-8D3A-861D45F19EDF}" destId="{9A12934B-2392-4710-8CC3-5F15A9D44A33}" srcOrd="0" destOrd="0" presId="urn:microsoft.com/office/officeart/2005/8/layout/vList2"/>
    <dgm:cxn modelId="{004F8CA3-6F70-48DB-9B75-142C114BA852}" srcId="{A974F89B-DA69-4DE3-A754-A6D1197E45E6}" destId="{E4885101-BAEE-43F7-8D3A-861D45F19EDF}" srcOrd="2" destOrd="0" parTransId="{54326351-9495-40F1-8945-39296BFCD801}" sibTransId="{0A25A7B3-4922-4729-8426-31D89732426D}"/>
    <dgm:cxn modelId="{8F7EFAEB-E90D-49C2-9BFE-C3381ABD9771}" type="presOf" srcId="{A974F89B-DA69-4DE3-A754-A6D1197E45E6}" destId="{D74CACBC-C5FF-41DD-92B8-A3040A9651FB}" srcOrd="0" destOrd="0" presId="urn:microsoft.com/office/officeart/2005/8/layout/vList2"/>
    <dgm:cxn modelId="{C5260D97-7C97-4326-9509-79DB58D8E56B}" type="presParOf" srcId="{D74CACBC-C5FF-41DD-92B8-A3040A9651FB}" destId="{62AD5864-D6CB-499F-BAA1-0B6E13654F97}" srcOrd="0" destOrd="0" presId="urn:microsoft.com/office/officeart/2005/8/layout/vList2"/>
    <dgm:cxn modelId="{24EF637B-FE97-4909-9021-3E7256A57251}" type="presParOf" srcId="{D74CACBC-C5FF-41DD-92B8-A3040A9651FB}" destId="{01EA01CB-05D5-494D-8769-2C79423FA2C1}" srcOrd="1" destOrd="0" presId="urn:microsoft.com/office/officeart/2005/8/layout/vList2"/>
    <dgm:cxn modelId="{2C93D5AC-461E-44BE-B980-7BE7285C3240}" type="presParOf" srcId="{D74CACBC-C5FF-41DD-92B8-A3040A9651FB}" destId="{FA819501-74B4-4B0C-839A-F86859BA9836}" srcOrd="2" destOrd="0" presId="urn:microsoft.com/office/officeart/2005/8/layout/vList2"/>
    <dgm:cxn modelId="{22B5994A-A8F4-44A6-A774-370FB449B03D}" type="presParOf" srcId="{D74CACBC-C5FF-41DD-92B8-A3040A9651FB}" destId="{B84C4303-272B-402D-9282-EC3BD89D556A}" srcOrd="3" destOrd="0" presId="urn:microsoft.com/office/officeart/2005/8/layout/vList2"/>
    <dgm:cxn modelId="{C847F8D3-1776-4B02-90A6-1F221FDEECDA}" type="presParOf" srcId="{D74CACBC-C5FF-41DD-92B8-A3040A9651FB}" destId="{9A12934B-2392-4710-8CC3-5F15A9D44A33}" srcOrd="4" destOrd="0" presId="urn:microsoft.com/office/officeart/2005/8/layout/vList2"/>
    <dgm:cxn modelId="{4886048D-C3D1-4B05-BAA7-79F345E4FE47}" type="presParOf" srcId="{D74CACBC-C5FF-41DD-92B8-A3040A9651FB}" destId="{3A017D1D-A1FE-4E52-BA2E-E9FAABDD62BA}" srcOrd="5" destOrd="0" presId="urn:microsoft.com/office/officeart/2005/8/layout/vList2"/>
    <dgm:cxn modelId="{F74A1CBE-98BF-4CD7-87C3-D0C5AE05951D}" type="presParOf" srcId="{D74CACBC-C5FF-41DD-92B8-A3040A9651FB}" destId="{D34ED26D-6ED2-4D4F-BFDD-8A33A7F0033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EEBD5-4CE6-46D9-96E6-079B3EE8B4D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BA86F68-BE1C-4EC9-A681-AC30E57D7C42}">
      <dgm:prSet custT="1"/>
      <dgm:spPr/>
      <dgm:t>
        <a:bodyPr/>
        <a:lstStyle/>
        <a:p>
          <a:r>
            <a:rPr lang="en-US" sz="1700" dirty="0"/>
            <a:t>≈5% of children and adolescents in general population suffer from depression at any given time (2% children, 4-8</a:t>
          </a:r>
          <a:r>
            <a:rPr lang="en-US" sz="1800" dirty="0"/>
            <a:t>% adolescents)</a:t>
          </a:r>
        </a:p>
      </dgm:t>
    </dgm:pt>
    <dgm:pt modelId="{B416ACCF-7C18-455B-90FA-449ADBEFD2A7}" type="parTrans" cxnId="{FAB546D0-80AC-4ABD-83CB-24C9B9857DC2}">
      <dgm:prSet/>
      <dgm:spPr/>
      <dgm:t>
        <a:bodyPr/>
        <a:lstStyle/>
        <a:p>
          <a:endParaRPr lang="en-US"/>
        </a:p>
      </dgm:t>
    </dgm:pt>
    <dgm:pt modelId="{C9696F8C-8BD1-490C-B424-FD9720B65B33}" type="sibTrans" cxnId="{FAB546D0-80AC-4ABD-83CB-24C9B9857DC2}">
      <dgm:prSet/>
      <dgm:spPr/>
      <dgm:t>
        <a:bodyPr/>
        <a:lstStyle/>
        <a:p>
          <a:endParaRPr lang="en-US"/>
        </a:p>
      </dgm:t>
    </dgm:pt>
    <dgm:pt modelId="{85482E33-E577-465A-BC32-305E4A39E6EB}">
      <dgm:prSet/>
      <dgm:spPr/>
      <dgm:t>
        <a:bodyPr/>
        <a:lstStyle/>
        <a:p>
          <a:r>
            <a:rPr lang="en-US" dirty="0" err="1"/>
            <a:t>Male:Female</a:t>
          </a:r>
          <a:r>
            <a:rPr lang="en-US" dirty="0"/>
            <a:t> ratio 1:1 during childhood, 1:2 in adolescents</a:t>
          </a:r>
        </a:p>
      </dgm:t>
    </dgm:pt>
    <dgm:pt modelId="{2D26727E-EA1C-40D5-9F8D-695574EE4FFD}" type="parTrans" cxnId="{E3CD2AE2-4B77-4998-9E40-6B8A7C99CE87}">
      <dgm:prSet/>
      <dgm:spPr/>
      <dgm:t>
        <a:bodyPr/>
        <a:lstStyle/>
        <a:p>
          <a:endParaRPr lang="en-US"/>
        </a:p>
      </dgm:t>
    </dgm:pt>
    <dgm:pt modelId="{295E3633-A852-4681-A825-FAA543B84AFF}" type="sibTrans" cxnId="{E3CD2AE2-4B77-4998-9E40-6B8A7C99CE87}">
      <dgm:prSet/>
      <dgm:spPr/>
      <dgm:t>
        <a:bodyPr/>
        <a:lstStyle/>
        <a:p>
          <a:endParaRPr lang="en-US"/>
        </a:p>
      </dgm:t>
    </dgm:pt>
    <dgm:pt modelId="{53F28CB7-09BD-499B-BCB4-7EE10222B7FB}">
      <dgm:prSet/>
      <dgm:spPr/>
      <dgm:t>
        <a:bodyPr/>
        <a:lstStyle/>
        <a:p>
          <a:r>
            <a:rPr lang="en-US"/>
            <a:t>1.7% of children suffer from dysthymia (1.6-8% in adolescents)</a:t>
          </a:r>
        </a:p>
      </dgm:t>
    </dgm:pt>
    <dgm:pt modelId="{87F53E01-A5BA-42F4-B9ED-527A82310573}" type="parTrans" cxnId="{36A53062-2D01-48CE-9DC5-95DB44025EC1}">
      <dgm:prSet/>
      <dgm:spPr/>
      <dgm:t>
        <a:bodyPr/>
        <a:lstStyle/>
        <a:p>
          <a:endParaRPr lang="en-US"/>
        </a:p>
      </dgm:t>
    </dgm:pt>
    <dgm:pt modelId="{F43C117D-F4E1-4705-B195-7B9BAC5EE9A5}" type="sibTrans" cxnId="{36A53062-2D01-48CE-9DC5-95DB44025EC1}">
      <dgm:prSet/>
      <dgm:spPr/>
      <dgm:t>
        <a:bodyPr/>
        <a:lstStyle/>
        <a:p>
          <a:endParaRPr lang="en-US"/>
        </a:p>
      </dgm:t>
    </dgm:pt>
    <dgm:pt modelId="{6BCF9529-55B8-43C4-B29F-9996F6F26EA0}">
      <dgm:prSet/>
      <dgm:spPr/>
      <dgm:t>
        <a:bodyPr/>
        <a:lstStyle/>
        <a:p>
          <a:r>
            <a:rPr lang="en-US" dirty="0"/>
            <a:t>Depressive disorders are appearing at a younger age of onset</a:t>
          </a:r>
        </a:p>
      </dgm:t>
    </dgm:pt>
    <dgm:pt modelId="{7172F790-47FD-4C42-AE6A-D5795E4F0BE7}" type="parTrans" cxnId="{DB2BA9B2-8FFA-4845-841B-3FEF78BC38AC}">
      <dgm:prSet/>
      <dgm:spPr/>
      <dgm:t>
        <a:bodyPr/>
        <a:lstStyle/>
        <a:p>
          <a:endParaRPr lang="en-US"/>
        </a:p>
      </dgm:t>
    </dgm:pt>
    <dgm:pt modelId="{1F0681D8-E10A-4D8F-B204-222BF49E3064}" type="sibTrans" cxnId="{DB2BA9B2-8FFA-4845-841B-3FEF78BC38AC}">
      <dgm:prSet/>
      <dgm:spPr/>
      <dgm:t>
        <a:bodyPr/>
        <a:lstStyle/>
        <a:p>
          <a:endParaRPr lang="en-US"/>
        </a:p>
      </dgm:t>
    </dgm:pt>
    <dgm:pt modelId="{B08B5987-8B12-49C1-9D03-6747F2054607}" type="pres">
      <dgm:prSet presAssocID="{EB4EEBD5-4CE6-46D9-96E6-079B3EE8B4D9}" presName="root" presStyleCnt="0">
        <dgm:presLayoutVars>
          <dgm:dir/>
          <dgm:resizeHandles val="exact"/>
        </dgm:presLayoutVars>
      </dgm:prSet>
      <dgm:spPr/>
    </dgm:pt>
    <dgm:pt modelId="{34480B87-8DF0-4CD5-9C62-40BBB3E32AB4}" type="pres">
      <dgm:prSet presAssocID="{4BA86F68-BE1C-4EC9-A681-AC30E57D7C42}" presName="compNode" presStyleCnt="0"/>
      <dgm:spPr/>
    </dgm:pt>
    <dgm:pt modelId="{2D55015E-F2B2-4373-B7C6-3C0E968FBC63}" type="pres">
      <dgm:prSet presAssocID="{4BA86F68-BE1C-4EC9-A681-AC30E57D7C42}" presName="bgRect" presStyleLbl="bgShp" presStyleIdx="0" presStyleCnt="4"/>
      <dgm:spPr/>
    </dgm:pt>
    <dgm:pt modelId="{C202716C-7950-4DAD-BC01-A934A4177C59}" type="pres">
      <dgm:prSet presAssocID="{4BA86F68-BE1C-4EC9-A681-AC30E57D7C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ldren"/>
        </a:ext>
      </dgm:extLst>
    </dgm:pt>
    <dgm:pt modelId="{3CA5D91E-3624-4F28-B73F-529FE91DF8CB}" type="pres">
      <dgm:prSet presAssocID="{4BA86F68-BE1C-4EC9-A681-AC30E57D7C42}" presName="spaceRect" presStyleCnt="0"/>
      <dgm:spPr/>
    </dgm:pt>
    <dgm:pt modelId="{26B49A83-C5E9-4267-AC18-36A5AC2FEEAD}" type="pres">
      <dgm:prSet presAssocID="{4BA86F68-BE1C-4EC9-A681-AC30E57D7C42}" presName="parTx" presStyleLbl="revTx" presStyleIdx="0" presStyleCnt="4">
        <dgm:presLayoutVars>
          <dgm:chMax val="0"/>
          <dgm:chPref val="0"/>
        </dgm:presLayoutVars>
      </dgm:prSet>
      <dgm:spPr/>
    </dgm:pt>
    <dgm:pt modelId="{A11B0FC7-1908-41CF-8A29-AB95B81A2BBE}" type="pres">
      <dgm:prSet presAssocID="{C9696F8C-8BD1-490C-B424-FD9720B65B33}" presName="sibTrans" presStyleCnt="0"/>
      <dgm:spPr/>
    </dgm:pt>
    <dgm:pt modelId="{632F38CB-F190-4CDD-A609-791B60E6E2B0}" type="pres">
      <dgm:prSet presAssocID="{85482E33-E577-465A-BC32-305E4A39E6EB}" presName="compNode" presStyleCnt="0"/>
      <dgm:spPr/>
    </dgm:pt>
    <dgm:pt modelId="{B9FC5337-F8EF-4663-954D-DAAC4BCA42D7}" type="pres">
      <dgm:prSet presAssocID="{85482E33-E577-465A-BC32-305E4A39E6EB}" presName="bgRect" presStyleLbl="bgShp" presStyleIdx="1" presStyleCnt="4"/>
      <dgm:spPr/>
    </dgm:pt>
    <dgm:pt modelId="{29F3B1C1-12ED-4BAF-A896-30A9E97E4DCC}" type="pres">
      <dgm:prSet presAssocID="{85482E33-E577-465A-BC32-305E4A39E6E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nion"/>
        </a:ext>
      </dgm:extLst>
    </dgm:pt>
    <dgm:pt modelId="{811AFEE9-AF37-4AB8-9B32-D280EB70C804}" type="pres">
      <dgm:prSet presAssocID="{85482E33-E577-465A-BC32-305E4A39E6EB}" presName="spaceRect" presStyleCnt="0"/>
      <dgm:spPr/>
    </dgm:pt>
    <dgm:pt modelId="{5E4CF809-0CB2-4491-8D70-F8BA3DB71C58}" type="pres">
      <dgm:prSet presAssocID="{85482E33-E577-465A-BC32-305E4A39E6EB}" presName="parTx" presStyleLbl="revTx" presStyleIdx="1" presStyleCnt="4">
        <dgm:presLayoutVars>
          <dgm:chMax val="0"/>
          <dgm:chPref val="0"/>
        </dgm:presLayoutVars>
      </dgm:prSet>
      <dgm:spPr/>
    </dgm:pt>
    <dgm:pt modelId="{4B8A064F-9AB4-48A4-88CE-0F3013CF2D5C}" type="pres">
      <dgm:prSet presAssocID="{295E3633-A852-4681-A825-FAA543B84AFF}" presName="sibTrans" presStyleCnt="0"/>
      <dgm:spPr/>
    </dgm:pt>
    <dgm:pt modelId="{01854E48-DD03-497B-9596-E732C35B4791}" type="pres">
      <dgm:prSet presAssocID="{53F28CB7-09BD-499B-BCB4-7EE10222B7FB}" presName="compNode" presStyleCnt="0"/>
      <dgm:spPr/>
    </dgm:pt>
    <dgm:pt modelId="{DF1B9A04-0776-43CF-A4AB-099102BF0436}" type="pres">
      <dgm:prSet presAssocID="{53F28CB7-09BD-499B-BCB4-7EE10222B7FB}" presName="bgRect" presStyleLbl="bgShp" presStyleIdx="2" presStyleCnt="4"/>
      <dgm:spPr/>
    </dgm:pt>
    <dgm:pt modelId="{3EDF0D7A-96F0-46A7-89E8-F9DBB59E811E}" type="pres">
      <dgm:prSet presAssocID="{53F28CB7-09BD-499B-BCB4-7EE10222B7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E5BEEEC5-6CDE-48FE-A102-7CF63D0DEDF9}" type="pres">
      <dgm:prSet presAssocID="{53F28CB7-09BD-499B-BCB4-7EE10222B7FB}" presName="spaceRect" presStyleCnt="0"/>
      <dgm:spPr/>
    </dgm:pt>
    <dgm:pt modelId="{DFC4996B-06F4-4B83-9FA4-15590724AD61}" type="pres">
      <dgm:prSet presAssocID="{53F28CB7-09BD-499B-BCB4-7EE10222B7FB}" presName="parTx" presStyleLbl="revTx" presStyleIdx="2" presStyleCnt="4">
        <dgm:presLayoutVars>
          <dgm:chMax val="0"/>
          <dgm:chPref val="0"/>
        </dgm:presLayoutVars>
      </dgm:prSet>
      <dgm:spPr/>
    </dgm:pt>
    <dgm:pt modelId="{36C33DE2-FC5D-417D-82EE-5DA12D5292EC}" type="pres">
      <dgm:prSet presAssocID="{F43C117D-F4E1-4705-B195-7B9BAC5EE9A5}" presName="sibTrans" presStyleCnt="0"/>
      <dgm:spPr/>
    </dgm:pt>
    <dgm:pt modelId="{7BA238CB-14CB-4C50-99C9-84A9017647A8}" type="pres">
      <dgm:prSet presAssocID="{6BCF9529-55B8-43C4-B29F-9996F6F26EA0}" presName="compNode" presStyleCnt="0"/>
      <dgm:spPr/>
    </dgm:pt>
    <dgm:pt modelId="{ED04D990-E945-44E0-B2AB-7E9F315C15DF}" type="pres">
      <dgm:prSet presAssocID="{6BCF9529-55B8-43C4-B29F-9996F6F26EA0}" presName="bgRect" presStyleLbl="bgShp" presStyleIdx="3" presStyleCnt="4"/>
      <dgm:spPr/>
    </dgm:pt>
    <dgm:pt modelId="{541E5A11-FE6D-4A8F-A14C-5B8023F99177}" type="pres">
      <dgm:prSet presAssocID="{6BCF9529-55B8-43C4-B29F-9996F6F26EA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Cane"/>
        </a:ext>
      </dgm:extLst>
    </dgm:pt>
    <dgm:pt modelId="{F421C46E-9E09-475F-8F1A-A444C5B34D63}" type="pres">
      <dgm:prSet presAssocID="{6BCF9529-55B8-43C4-B29F-9996F6F26EA0}" presName="spaceRect" presStyleCnt="0"/>
      <dgm:spPr/>
    </dgm:pt>
    <dgm:pt modelId="{08EF0288-61D9-4DD4-B1B7-2248DEF51F14}" type="pres">
      <dgm:prSet presAssocID="{6BCF9529-55B8-43C4-B29F-9996F6F26EA0}" presName="parTx" presStyleLbl="revTx" presStyleIdx="3" presStyleCnt="4">
        <dgm:presLayoutVars>
          <dgm:chMax val="0"/>
          <dgm:chPref val="0"/>
        </dgm:presLayoutVars>
      </dgm:prSet>
      <dgm:spPr/>
    </dgm:pt>
  </dgm:ptLst>
  <dgm:cxnLst>
    <dgm:cxn modelId="{1A47C50C-6137-42B0-B617-6F1C8D52C8D5}" type="presOf" srcId="{85482E33-E577-465A-BC32-305E4A39E6EB}" destId="{5E4CF809-0CB2-4491-8D70-F8BA3DB71C58}" srcOrd="0" destOrd="0" presId="urn:microsoft.com/office/officeart/2018/2/layout/IconVerticalSolidList"/>
    <dgm:cxn modelId="{0D827823-454F-4195-B712-15072E954921}" type="presOf" srcId="{6BCF9529-55B8-43C4-B29F-9996F6F26EA0}" destId="{08EF0288-61D9-4DD4-B1B7-2248DEF51F14}" srcOrd="0" destOrd="0" presId="urn:microsoft.com/office/officeart/2018/2/layout/IconVerticalSolidList"/>
    <dgm:cxn modelId="{36A53062-2D01-48CE-9DC5-95DB44025EC1}" srcId="{EB4EEBD5-4CE6-46D9-96E6-079B3EE8B4D9}" destId="{53F28CB7-09BD-499B-BCB4-7EE10222B7FB}" srcOrd="2" destOrd="0" parTransId="{87F53E01-A5BA-42F4-B9ED-527A82310573}" sibTransId="{F43C117D-F4E1-4705-B195-7B9BAC5EE9A5}"/>
    <dgm:cxn modelId="{CE3D2F68-51F9-4D54-9385-9DD08521FD5D}" type="presOf" srcId="{EB4EEBD5-4CE6-46D9-96E6-079B3EE8B4D9}" destId="{B08B5987-8B12-49C1-9D03-6747F2054607}" srcOrd="0" destOrd="0" presId="urn:microsoft.com/office/officeart/2018/2/layout/IconVerticalSolidList"/>
    <dgm:cxn modelId="{2A396C48-D6E5-462F-80AB-152A8B402B5C}" type="presOf" srcId="{4BA86F68-BE1C-4EC9-A681-AC30E57D7C42}" destId="{26B49A83-C5E9-4267-AC18-36A5AC2FEEAD}" srcOrd="0" destOrd="0" presId="urn:microsoft.com/office/officeart/2018/2/layout/IconVerticalSolidList"/>
    <dgm:cxn modelId="{DB2BA9B2-8FFA-4845-841B-3FEF78BC38AC}" srcId="{EB4EEBD5-4CE6-46D9-96E6-079B3EE8B4D9}" destId="{6BCF9529-55B8-43C4-B29F-9996F6F26EA0}" srcOrd="3" destOrd="0" parTransId="{7172F790-47FD-4C42-AE6A-D5795E4F0BE7}" sibTransId="{1F0681D8-E10A-4D8F-B204-222BF49E3064}"/>
    <dgm:cxn modelId="{FAB546D0-80AC-4ABD-83CB-24C9B9857DC2}" srcId="{EB4EEBD5-4CE6-46D9-96E6-079B3EE8B4D9}" destId="{4BA86F68-BE1C-4EC9-A681-AC30E57D7C42}" srcOrd="0" destOrd="0" parTransId="{B416ACCF-7C18-455B-90FA-449ADBEFD2A7}" sibTransId="{C9696F8C-8BD1-490C-B424-FD9720B65B33}"/>
    <dgm:cxn modelId="{E3CD2AE2-4B77-4998-9E40-6B8A7C99CE87}" srcId="{EB4EEBD5-4CE6-46D9-96E6-079B3EE8B4D9}" destId="{85482E33-E577-465A-BC32-305E4A39E6EB}" srcOrd="1" destOrd="0" parTransId="{2D26727E-EA1C-40D5-9F8D-695574EE4FFD}" sibTransId="{295E3633-A852-4681-A825-FAA543B84AFF}"/>
    <dgm:cxn modelId="{11848AFB-5857-4784-A634-A83A74170348}" type="presOf" srcId="{53F28CB7-09BD-499B-BCB4-7EE10222B7FB}" destId="{DFC4996B-06F4-4B83-9FA4-15590724AD61}" srcOrd="0" destOrd="0" presId="urn:microsoft.com/office/officeart/2018/2/layout/IconVerticalSolidList"/>
    <dgm:cxn modelId="{3270DAB3-BE37-42D9-8BDE-F95BCCB1F6E4}" type="presParOf" srcId="{B08B5987-8B12-49C1-9D03-6747F2054607}" destId="{34480B87-8DF0-4CD5-9C62-40BBB3E32AB4}" srcOrd="0" destOrd="0" presId="urn:microsoft.com/office/officeart/2018/2/layout/IconVerticalSolidList"/>
    <dgm:cxn modelId="{06FB55A6-35CF-40C4-89B0-A79D4A69D03D}" type="presParOf" srcId="{34480B87-8DF0-4CD5-9C62-40BBB3E32AB4}" destId="{2D55015E-F2B2-4373-B7C6-3C0E968FBC63}" srcOrd="0" destOrd="0" presId="urn:microsoft.com/office/officeart/2018/2/layout/IconVerticalSolidList"/>
    <dgm:cxn modelId="{6EBB0EB7-F112-490F-8BED-53D40350E5CE}" type="presParOf" srcId="{34480B87-8DF0-4CD5-9C62-40BBB3E32AB4}" destId="{C202716C-7950-4DAD-BC01-A934A4177C59}" srcOrd="1" destOrd="0" presId="urn:microsoft.com/office/officeart/2018/2/layout/IconVerticalSolidList"/>
    <dgm:cxn modelId="{522505F9-5A49-4758-872D-17E37AC42968}" type="presParOf" srcId="{34480B87-8DF0-4CD5-9C62-40BBB3E32AB4}" destId="{3CA5D91E-3624-4F28-B73F-529FE91DF8CB}" srcOrd="2" destOrd="0" presId="urn:microsoft.com/office/officeart/2018/2/layout/IconVerticalSolidList"/>
    <dgm:cxn modelId="{86D438AD-8588-4BBD-9ADC-99C12EC310EB}" type="presParOf" srcId="{34480B87-8DF0-4CD5-9C62-40BBB3E32AB4}" destId="{26B49A83-C5E9-4267-AC18-36A5AC2FEEAD}" srcOrd="3" destOrd="0" presId="urn:microsoft.com/office/officeart/2018/2/layout/IconVerticalSolidList"/>
    <dgm:cxn modelId="{712B21A7-AD0C-44F1-954B-91050EAB1C7E}" type="presParOf" srcId="{B08B5987-8B12-49C1-9D03-6747F2054607}" destId="{A11B0FC7-1908-41CF-8A29-AB95B81A2BBE}" srcOrd="1" destOrd="0" presId="urn:microsoft.com/office/officeart/2018/2/layout/IconVerticalSolidList"/>
    <dgm:cxn modelId="{37B3DFB2-5CA3-472D-8D9A-D3BF82344747}" type="presParOf" srcId="{B08B5987-8B12-49C1-9D03-6747F2054607}" destId="{632F38CB-F190-4CDD-A609-791B60E6E2B0}" srcOrd="2" destOrd="0" presId="urn:microsoft.com/office/officeart/2018/2/layout/IconVerticalSolidList"/>
    <dgm:cxn modelId="{1F7CB0FC-005B-433C-B5CF-625D35BD4EB0}" type="presParOf" srcId="{632F38CB-F190-4CDD-A609-791B60E6E2B0}" destId="{B9FC5337-F8EF-4663-954D-DAAC4BCA42D7}" srcOrd="0" destOrd="0" presId="urn:microsoft.com/office/officeart/2018/2/layout/IconVerticalSolidList"/>
    <dgm:cxn modelId="{D8B7B446-105C-482F-A34B-77825FC15548}" type="presParOf" srcId="{632F38CB-F190-4CDD-A609-791B60E6E2B0}" destId="{29F3B1C1-12ED-4BAF-A896-30A9E97E4DCC}" srcOrd="1" destOrd="0" presId="urn:microsoft.com/office/officeart/2018/2/layout/IconVerticalSolidList"/>
    <dgm:cxn modelId="{4A876E73-7977-4FDE-9298-0E3CDAFB1CA0}" type="presParOf" srcId="{632F38CB-F190-4CDD-A609-791B60E6E2B0}" destId="{811AFEE9-AF37-4AB8-9B32-D280EB70C804}" srcOrd="2" destOrd="0" presId="urn:microsoft.com/office/officeart/2018/2/layout/IconVerticalSolidList"/>
    <dgm:cxn modelId="{A8EEC86E-A1B2-4D92-BC1F-4754CC6BDB08}" type="presParOf" srcId="{632F38CB-F190-4CDD-A609-791B60E6E2B0}" destId="{5E4CF809-0CB2-4491-8D70-F8BA3DB71C58}" srcOrd="3" destOrd="0" presId="urn:microsoft.com/office/officeart/2018/2/layout/IconVerticalSolidList"/>
    <dgm:cxn modelId="{AD4BD3B9-A139-40AE-80B2-0F92D0F1B1AB}" type="presParOf" srcId="{B08B5987-8B12-49C1-9D03-6747F2054607}" destId="{4B8A064F-9AB4-48A4-88CE-0F3013CF2D5C}" srcOrd="3" destOrd="0" presId="urn:microsoft.com/office/officeart/2018/2/layout/IconVerticalSolidList"/>
    <dgm:cxn modelId="{EDF669A1-4E97-4586-B49F-C1BFDB5B9DC4}" type="presParOf" srcId="{B08B5987-8B12-49C1-9D03-6747F2054607}" destId="{01854E48-DD03-497B-9596-E732C35B4791}" srcOrd="4" destOrd="0" presId="urn:microsoft.com/office/officeart/2018/2/layout/IconVerticalSolidList"/>
    <dgm:cxn modelId="{51F54EE5-B4BB-44A2-B2F6-F350DFDE7E86}" type="presParOf" srcId="{01854E48-DD03-497B-9596-E732C35B4791}" destId="{DF1B9A04-0776-43CF-A4AB-099102BF0436}" srcOrd="0" destOrd="0" presId="urn:microsoft.com/office/officeart/2018/2/layout/IconVerticalSolidList"/>
    <dgm:cxn modelId="{1195CE5E-D4C7-4A84-A0F8-3A7FE981EEAD}" type="presParOf" srcId="{01854E48-DD03-497B-9596-E732C35B4791}" destId="{3EDF0D7A-96F0-46A7-89E8-F9DBB59E811E}" srcOrd="1" destOrd="0" presId="urn:microsoft.com/office/officeart/2018/2/layout/IconVerticalSolidList"/>
    <dgm:cxn modelId="{3CF067E6-6A43-46E5-BBA9-E2D56F9739D8}" type="presParOf" srcId="{01854E48-DD03-497B-9596-E732C35B4791}" destId="{E5BEEEC5-6CDE-48FE-A102-7CF63D0DEDF9}" srcOrd="2" destOrd="0" presId="urn:microsoft.com/office/officeart/2018/2/layout/IconVerticalSolidList"/>
    <dgm:cxn modelId="{EA6F0E1A-001D-4987-8F87-2CD98C48D24F}" type="presParOf" srcId="{01854E48-DD03-497B-9596-E732C35B4791}" destId="{DFC4996B-06F4-4B83-9FA4-15590724AD61}" srcOrd="3" destOrd="0" presId="urn:microsoft.com/office/officeart/2018/2/layout/IconVerticalSolidList"/>
    <dgm:cxn modelId="{EC432AB9-DA96-4F39-82FB-D22FCF49FEF7}" type="presParOf" srcId="{B08B5987-8B12-49C1-9D03-6747F2054607}" destId="{36C33DE2-FC5D-417D-82EE-5DA12D5292EC}" srcOrd="5" destOrd="0" presId="urn:microsoft.com/office/officeart/2018/2/layout/IconVerticalSolidList"/>
    <dgm:cxn modelId="{541FD107-986A-4855-B6B1-1F109BD2A3B2}" type="presParOf" srcId="{B08B5987-8B12-49C1-9D03-6747F2054607}" destId="{7BA238CB-14CB-4C50-99C9-84A9017647A8}" srcOrd="6" destOrd="0" presId="urn:microsoft.com/office/officeart/2018/2/layout/IconVerticalSolidList"/>
    <dgm:cxn modelId="{6F8F33A4-BB02-4C67-8368-A3382C56BBA7}" type="presParOf" srcId="{7BA238CB-14CB-4C50-99C9-84A9017647A8}" destId="{ED04D990-E945-44E0-B2AB-7E9F315C15DF}" srcOrd="0" destOrd="0" presId="urn:microsoft.com/office/officeart/2018/2/layout/IconVerticalSolidList"/>
    <dgm:cxn modelId="{C81B94F7-941A-4BD7-89B1-7A18E8EEB8DE}" type="presParOf" srcId="{7BA238CB-14CB-4C50-99C9-84A9017647A8}" destId="{541E5A11-FE6D-4A8F-A14C-5B8023F99177}" srcOrd="1" destOrd="0" presId="urn:microsoft.com/office/officeart/2018/2/layout/IconVerticalSolidList"/>
    <dgm:cxn modelId="{F1BEEEC9-7E09-46BF-96B3-2C2E93160E5F}" type="presParOf" srcId="{7BA238CB-14CB-4C50-99C9-84A9017647A8}" destId="{F421C46E-9E09-475F-8F1A-A444C5B34D63}" srcOrd="2" destOrd="0" presId="urn:microsoft.com/office/officeart/2018/2/layout/IconVerticalSolidList"/>
    <dgm:cxn modelId="{05CF5895-8B79-465E-92DC-87308A36BF6F}" type="presParOf" srcId="{7BA238CB-14CB-4C50-99C9-84A9017647A8}" destId="{08EF0288-61D9-4DD4-B1B7-2248DEF51F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98260F-B8FD-4DC2-9769-6552013DC17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4937FBE-7A5E-40C7-98DB-7F435B9F8CE5}">
      <dgm:prSet/>
      <dgm:spPr/>
      <dgm:t>
        <a:bodyPr/>
        <a:lstStyle/>
        <a:p>
          <a:r>
            <a:rPr lang="en-US"/>
            <a:t>Mood: </a:t>
          </a:r>
          <a:r>
            <a:rPr lang="en-US" u="sng"/>
            <a:t>irritable</a:t>
          </a:r>
          <a:r>
            <a:rPr lang="en-US"/>
            <a:t> or depressed +</a:t>
          </a:r>
        </a:p>
      </dgm:t>
    </dgm:pt>
    <dgm:pt modelId="{49EE2539-E9A4-456E-B0D5-ECC3D6210016}" type="parTrans" cxnId="{30DA44C9-E1CA-47ED-9896-D8C3B689F541}">
      <dgm:prSet/>
      <dgm:spPr/>
      <dgm:t>
        <a:bodyPr/>
        <a:lstStyle/>
        <a:p>
          <a:endParaRPr lang="en-US"/>
        </a:p>
      </dgm:t>
    </dgm:pt>
    <dgm:pt modelId="{8F04561E-5BD9-4A27-8136-949F59EA8631}" type="sibTrans" cxnId="{30DA44C9-E1CA-47ED-9896-D8C3B689F541}">
      <dgm:prSet/>
      <dgm:spPr/>
      <dgm:t>
        <a:bodyPr/>
        <a:lstStyle/>
        <a:p>
          <a:endParaRPr lang="en-US"/>
        </a:p>
      </dgm:t>
    </dgm:pt>
    <dgm:pt modelId="{AC772B59-4D55-4470-A210-F17BE22A8191}">
      <dgm:prSet/>
      <dgm:spPr/>
      <dgm:t>
        <a:bodyPr/>
        <a:lstStyle/>
        <a:p>
          <a:r>
            <a:rPr lang="en-US"/>
            <a:t>Sleep: increased or insomnia</a:t>
          </a:r>
        </a:p>
      </dgm:t>
    </dgm:pt>
    <dgm:pt modelId="{E7CC84E4-F850-4B4C-9211-00ECE4792FCB}" type="parTrans" cxnId="{DE911DA4-1E0A-4D9F-B7BF-F47269948297}">
      <dgm:prSet/>
      <dgm:spPr/>
      <dgm:t>
        <a:bodyPr/>
        <a:lstStyle/>
        <a:p>
          <a:endParaRPr lang="en-US"/>
        </a:p>
      </dgm:t>
    </dgm:pt>
    <dgm:pt modelId="{812224A6-0240-4B5A-B70F-B08E9BBC03FF}" type="sibTrans" cxnId="{DE911DA4-1E0A-4D9F-B7BF-F47269948297}">
      <dgm:prSet/>
      <dgm:spPr/>
      <dgm:t>
        <a:bodyPr/>
        <a:lstStyle/>
        <a:p>
          <a:endParaRPr lang="en-US"/>
        </a:p>
      </dgm:t>
    </dgm:pt>
    <dgm:pt modelId="{C8F0C354-DF23-4021-9A0A-700144656C4D}">
      <dgm:prSet/>
      <dgm:spPr/>
      <dgm:t>
        <a:bodyPr/>
        <a:lstStyle/>
        <a:p>
          <a:r>
            <a:rPr lang="en-US"/>
            <a:t>Interest: markedly decreased in activities</a:t>
          </a:r>
        </a:p>
      </dgm:t>
    </dgm:pt>
    <dgm:pt modelId="{89966038-0953-4A64-8B74-3BFE72AD196F}" type="parTrans" cxnId="{21D9F510-DEB5-4833-B680-DBDB7C636015}">
      <dgm:prSet/>
      <dgm:spPr/>
      <dgm:t>
        <a:bodyPr/>
        <a:lstStyle/>
        <a:p>
          <a:endParaRPr lang="en-US"/>
        </a:p>
      </dgm:t>
    </dgm:pt>
    <dgm:pt modelId="{47E8432A-093C-4527-918E-250714ACB23A}" type="sibTrans" cxnId="{21D9F510-DEB5-4833-B680-DBDB7C636015}">
      <dgm:prSet/>
      <dgm:spPr/>
      <dgm:t>
        <a:bodyPr/>
        <a:lstStyle/>
        <a:p>
          <a:endParaRPr lang="en-US"/>
        </a:p>
      </dgm:t>
    </dgm:pt>
    <dgm:pt modelId="{BC713656-FD4F-4A37-BBEC-380A96469158}">
      <dgm:prSet/>
      <dgm:spPr/>
      <dgm:t>
        <a:bodyPr/>
        <a:lstStyle/>
        <a:p>
          <a:r>
            <a:rPr lang="en-US"/>
            <a:t>Guilt: feeling worthless, inappropriate guilt</a:t>
          </a:r>
        </a:p>
      </dgm:t>
    </dgm:pt>
    <dgm:pt modelId="{97C4ED08-EE34-48BC-9E63-9450C39CF1A1}" type="parTrans" cxnId="{9743FC76-99CD-4D2D-8A12-B88D0B3603A0}">
      <dgm:prSet/>
      <dgm:spPr/>
      <dgm:t>
        <a:bodyPr/>
        <a:lstStyle/>
        <a:p>
          <a:endParaRPr lang="en-US"/>
        </a:p>
      </dgm:t>
    </dgm:pt>
    <dgm:pt modelId="{7FE93058-F383-4970-B63C-968BD42E0D69}" type="sibTrans" cxnId="{9743FC76-99CD-4D2D-8A12-B88D0B3603A0}">
      <dgm:prSet/>
      <dgm:spPr/>
      <dgm:t>
        <a:bodyPr/>
        <a:lstStyle/>
        <a:p>
          <a:endParaRPr lang="en-US"/>
        </a:p>
      </dgm:t>
    </dgm:pt>
    <dgm:pt modelId="{CEDC269B-FBAF-47E0-A0F8-B3DAABFCC1B7}">
      <dgm:prSet/>
      <dgm:spPr/>
      <dgm:t>
        <a:bodyPr/>
        <a:lstStyle/>
        <a:p>
          <a:r>
            <a:rPr lang="en-US"/>
            <a:t>Energy: fatigue or loss of energy</a:t>
          </a:r>
        </a:p>
      </dgm:t>
    </dgm:pt>
    <dgm:pt modelId="{E45DC98A-5E2E-4F8C-9948-AFA05EEE4293}" type="parTrans" cxnId="{B2D2C86B-9C2E-4711-AFE7-55CB2FCB20B1}">
      <dgm:prSet/>
      <dgm:spPr/>
      <dgm:t>
        <a:bodyPr/>
        <a:lstStyle/>
        <a:p>
          <a:endParaRPr lang="en-US"/>
        </a:p>
      </dgm:t>
    </dgm:pt>
    <dgm:pt modelId="{FAA80999-C47F-46CE-9F77-1FA7BECB922F}" type="sibTrans" cxnId="{B2D2C86B-9C2E-4711-AFE7-55CB2FCB20B1}">
      <dgm:prSet/>
      <dgm:spPr/>
      <dgm:t>
        <a:bodyPr/>
        <a:lstStyle/>
        <a:p>
          <a:endParaRPr lang="en-US"/>
        </a:p>
      </dgm:t>
    </dgm:pt>
    <dgm:pt modelId="{9C518B18-6E24-4A08-998B-07E3589B0094}">
      <dgm:prSet/>
      <dgm:spPr/>
      <dgm:t>
        <a:bodyPr/>
        <a:lstStyle/>
        <a:p>
          <a:r>
            <a:rPr lang="en-US"/>
            <a:t>Concentration: hard to think/concentrate</a:t>
          </a:r>
        </a:p>
      </dgm:t>
    </dgm:pt>
    <dgm:pt modelId="{DA5821E8-24ED-4277-8810-EC8E7582E042}" type="parTrans" cxnId="{35932792-3A46-468A-9D79-25E6218B87BE}">
      <dgm:prSet/>
      <dgm:spPr/>
      <dgm:t>
        <a:bodyPr/>
        <a:lstStyle/>
        <a:p>
          <a:endParaRPr lang="en-US"/>
        </a:p>
      </dgm:t>
    </dgm:pt>
    <dgm:pt modelId="{2C44AC56-BFE7-4F05-8DDA-F04C30DD4132}" type="sibTrans" cxnId="{35932792-3A46-468A-9D79-25E6218B87BE}">
      <dgm:prSet/>
      <dgm:spPr/>
      <dgm:t>
        <a:bodyPr/>
        <a:lstStyle/>
        <a:p>
          <a:endParaRPr lang="en-US"/>
        </a:p>
      </dgm:t>
    </dgm:pt>
    <dgm:pt modelId="{146F1E2E-32AE-4A7B-91C9-14A41D95E65C}">
      <dgm:prSet/>
      <dgm:spPr/>
      <dgm:t>
        <a:bodyPr/>
        <a:lstStyle/>
        <a:p>
          <a:r>
            <a:rPr lang="en-US" dirty="0"/>
            <a:t>Appetite: significant </a:t>
          </a:r>
          <a:r>
            <a:rPr lang="en-US" dirty="0" err="1"/>
            <a:t>wt</a:t>
          </a:r>
          <a:r>
            <a:rPr lang="en-US" dirty="0"/>
            <a:t> loss / gain (~ 5% change)</a:t>
          </a:r>
        </a:p>
      </dgm:t>
    </dgm:pt>
    <dgm:pt modelId="{65C82374-8149-4D92-B5A4-10C435811322}" type="parTrans" cxnId="{5DE5F085-4A09-4C2E-9C6C-D9ED7AA3A33E}">
      <dgm:prSet/>
      <dgm:spPr/>
      <dgm:t>
        <a:bodyPr/>
        <a:lstStyle/>
        <a:p>
          <a:endParaRPr lang="en-US"/>
        </a:p>
      </dgm:t>
    </dgm:pt>
    <dgm:pt modelId="{DAC9B286-2A67-45EF-90A2-E5709F3A6506}" type="sibTrans" cxnId="{5DE5F085-4A09-4C2E-9C6C-D9ED7AA3A33E}">
      <dgm:prSet/>
      <dgm:spPr/>
      <dgm:t>
        <a:bodyPr/>
        <a:lstStyle/>
        <a:p>
          <a:endParaRPr lang="en-US"/>
        </a:p>
      </dgm:t>
    </dgm:pt>
    <dgm:pt modelId="{206141DC-DA4B-44EB-A026-4688630D5B74}">
      <dgm:prSet/>
      <dgm:spPr/>
      <dgm:t>
        <a:bodyPr/>
        <a:lstStyle/>
        <a:p>
          <a:r>
            <a:rPr lang="en-US"/>
            <a:t>Psychomotor activity: physically slowed or agitated</a:t>
          </a:r>
        </a:p>
      </dgm:t>
    </dgm:pt>
    <dgm:pt modelId="{15528258-CF09-43FA-B378-1C1300937348}" type="parTrans" cxnId="{6BF27EE4-5CAC-49B9-8BB2-29B22ACCECCE}">
      <dgm:prSet/>
      <dgm:spPr/>
      <dgm:t>
        <a:bodyPr/>
        <a:lstStyle/>
        <a:p>
          <a:endParaRPr lang="en-US"/>
        </a:p>
      </dgm:t>
    </dgm:pt>
    <dgm:pt modelId="{55D0E136-3366-4743-A3E4-672AF00E1A07}" type="sibTrans" cxnId="{6BF27EE4-5CAC-49B9-8BB2-29B22ACCECCE}">
      <dgm:prSet/>
      <dgm:spPr/>
      <dgm:t>
        <a:bodyPr/>
        <a:lstStyle/>
        <a:p>
          <a:endParaRPr lang="en-US"/>
        </a:p>
      </dgm:t>
    </dgm:pt>
    <dgm:pt modelId="{1C70E59D-36EF-4D38-9BB4-1B3453F55B0A}">
      <dgm:prSet/>
      <dgm:spPr/>
      <dgm:t>
        <a:bodyPr/>
        <a:lstStyle/>
        <a:p>
          <a:r>
            <a:rPr lang="en-US"/>
            <a:t>Suicide: thoughts, attempts, death thoughts</a:t>
          </a:r>
        </a:p>
      </dgm:t>
    </dgm:pt>
    <dgm:pt modelId="{3DEC0B86-EF7F-4CFC-9F88-1142834B402C}" type="parTrans" cxnId="{B431839F-156B-4E96-812F-FF4A489257CF}">
      <dgm:prSet/>
      <dgm:spPr/>
      <dgm:t>
        <a:bodyPr/>
        <a:lstStyle/>
        <a:p>
          <a:endParaRPr lang="en-US"/>
        </a:p>
      </dgm:t>
    </dgm:pt>
    <dgm:pt modelId="{8B655F2A-BC75-4C8E-AA96-A2E9FF8AA468}" type="sibTrans" cxnId="{B431839F-156B-4E96-812F-FF4A489257CF}">
      <dgm:prSet/>
      <dgm:spPr/>
      <dgm:t>
        <a:bodyPr/>
        <a:lstStyle/>
        <a:p>
          <a:endParaRPr lang="en-US"/>
        </a:p>
      </dgm:t>
    </dgm:pt>
    <dgm:pt modelId="{FDE3590E-0C32-4ED2-A615-1EB7AF81DE6A}" type="pres">
      <dgm:prSet presAssocID="{F698260F-B8FD-4DC2-9769-6552013DC172}" presName="linear" presStyleCnt="0">
        <dgm:presLayoutVars>
          <dgm:animLvl val="lvl"/>
          <dgm:resizeHandles val="exact"/>
        </dgm:presLayoutVars>
      </dgm:prSet>
      <dgm:spPr/>
    </dgm:pt>
    <dgm:pt modelId="{11EBFF6B-0D37-4DBE-869D-1AAEDE9FFB8C}" type="pres">
      <dgm:prSet presAssocID="{E4937FBE-7A5E-40C7-98DB-7F435B9F8CE5}" presName="parentText" presStyleLbl="node1" presStyleIdx="0" presStyleCnt="9">
        <dgm:presLayoutVars>
          <dgm:chMax val="0"/>
          <dgm:bulletEnabled val="1"/>
        </dgm:presLayoutVars>
      </dgm:prSet>
      <dgm:spPr/>
    </dgm:pt>
    <dgm:pt modelId="{51A4A52C-D4F8-45A4-A466-80F20A208857}" type="pres">
      <dgm:prSet presAssocID="{8F04561E-5BD9-4A27-8136-949F59EA8631}" presName="spacer" presStyleCnt="0"/>
      <dgm:spPr/>
    </dgm:pt>
    <dgm:pt modelId="{A947FF01-4B63-4DFD-B53C-33879063AA80}" type="pres">
      <dgm:prSet presAssocID="{AC772B59-4D55-4470-A210-F17BE22A8191}" presName="parentText" presStyleLbl="node1" presStyleIdx="1" presStyleCnt="9">
        <dgm:presLayoutVars>
          <dgm:chMax val="0"/>
          <dgm:bulletEnabled val="1"/>
        </dgm:presLayoutVars>
      </dgm:prSet>
      <dgm:spPr/>
    </dgm:pt>
    <dgm:pt modelId="{7177A6D1-304F-4EE2-B3C9-1C0776C603B7}" type="pres">
      <dgm:prSet presAssocID="{812224A6-0240-4B5A-B70F-B08E9BBC03FF}" presName="spacer" presStyleCnt="0"/>
      <dgm:spPr/>
    </dgm:pt>
    <dgm:pt modelId="{4EA15091-AAAD-4FA8-B028-1B470DD789A2}" type="pres">
      <dgm:prSet presAssocID="{C8F0C354-DF23-4021-9A0A-700144656C4D}" presName="parentText" presStyleLbl="node1" presStyleIdx="2" presStyleCnt="9">
        <dgm:presLayoutVars>
          <dgm:chMax val="0"/>
          <dgm:bulletEnabled val="1"/>
        </dgm:presLayoutVars>
      </dgm:prSet>
      <dgm:spPr/>
    </dgm:pt>
    <dgm:pt modelId="{2EE5285B-3BF1-494B-B7CE-6797E3283C39}" type="pres">
      <dgm:prSet presAssocID="{47E8432A-093C-4527-918E-250714ACB23A}" presName="spacer" presStyleCnt="0"/>
      <dgm:spPr/>
    </dgm:pt>
    <dgm:pt modelId="{23469BE0-737B-4F99-93A9-B923AC31BD95}" type="pres">
      <dgm:prSet presAssocID="{BC713656-FD4F-4A37-BBEC-380A96469158}" presName="parentText" presStyleLbl="node1" presStyleIdx="3" presStyleCnt="9">
        <dgm:presLayoutVars>
          <dgm:chMax val="0"/>
          <dgm:bulletEnabled val="1"/>
        </dgm:presLayoutVars>
      </dgm:prSet>
      <dgm:spPr/>
    </dgm:pt>
    <dgm:pt modelId="{0AC52B05-AF26-49D4-8642-27F736FCA35D}" type="pres">
      <dgm:prSet presAssocID="{7FE93058-F383-4970-B63C-968BD42E0D69}" presName="spacer" presStyleCnt="0"/>
      <dgm:spPr/>
    </dgm:pt>
    <dgm:pt modelId="{CE2CF64E-D2B9-40E6-8CF4-91396C6E2F87}" type="pres">
      <dgm:prSet presAssocID="{CEDC269B-FBAF-47E0-A0F8-B3DAABFCC1B7}" presName="parentText" presStyleLbl="node1" presStyleIdx="4" presStyleCnt="9">
        <dgm:presLayoutVars>
          <dgm:chMax val="0"/>
          <dgm:bulletEnabled val="1"/>
        </dgm:presLayoutVars>
      </dgm:prSet>
      <dgm:spPr/>
    </dgm:pt>
    <dgm:pt modelId="{3FE2BFC8-DE46-47A4-A84A-BB1B144DD5F0}" type="pres">
      <dgm:prSet presAssocID="{FAA80999-C47F-46CE-9F77-1FA7BECB922F}" presName="spacer" presStyleCnt="0"/>
      <dgm:spPr/>
    </dgm:pt>
    <dgm:pt modelId="{6CA8AC75-E2EC-4DDE-8360-6FC657375079}" type="pres">
      <dgm:prSet presAssocID="{9C518B18-6E24-4A08-998B-07E3589B0094}" presName="parentText" presStyleLbl="node1" presStyleIdx="5" presStyleCnt="9">
        <dgm:presLayoutVars>
          <dgm:chMax val="0"/>
          <dgm:bulletEnabled val="1"/>
        </dgm:presLayoutVars>
      </dgm:prSet>
      <dgm:spPr/>
    </dgm:pt>
    <dgm:pt modelId="{96213181-6553-4DA3-8A12-D4FB9A5D3648}" type="pres">
      <dgm:prSet presAssocID="{2C44AC56-BFE7-4F05-8DDA-F04C30DD4132}" presName="spacer" presStyleCnt="0"/>
      <dgm:spPr/>
    </dgm:pt>
    <dgm:pt modelId="{21B2CA2C-823C-400D-A970-5DBACD20D613}" type="pres">
      <dgm:prSet presAssocID="{146F1E2E-32AE-4A7B-91C9-14A41D95E65C}" presName="parentText" presStyleLbl="node1" presStyleIdx="6" presStyleCnt="9">
        <dgm:presLayoutVars>
          <dgm:chMax val="0"/>
          <dgm:bulletEnabled val="1"/>
        </dgm:presLayoutVars>
      </dgm:prSet>
      <dgm:spPr/>
    </dgm:pt>
    <dgm:pt modelId="{677AE791-A7DE-4CA0-B920-7FB5D4B574EE}" type="pres">
      <dgm:prSet presAssocID="{DAC9B286-2A67-45EF-90A2-E5709F3A6506}" presName="spacer" presStyleCnt="0"/>
      <dgm:spPr/>
    </dgm:pt>
    <dgm:pt modelId="{8BFF0120-04DE-4640-8AEE-B6DBED213A5D}" type="pres">
      <dgm:prSet presAssocID="{206141DC-DA4B-44EB-A026-4688630D5B74}" presName="parentText" presStyleLbl="node1" presStyleIdx="7" presStyleCnt="9">
        <dgm:presLayoutVars>
          <dgm:chMax val="0"/>
          <dgm:bulletEnabled val="1"/>
        </dgm:presLayoutVars>
      </dgm:prSet>
      <dgm:spPr/>
    </dgm:pt>
    <dgm:pt modelId="{904B3B4F-6E5E-4DF7-A768-20592DC5B50D}" type="pres">
      <dgm:prSet presAssocID="{55D0E136-3366-4743-A3E4-672AF00E1A07}" presName="spacer" presStyleCnt="0"/>
      <dgm:spPr/>
    </dgm:pt>
    <dgm:pt modelId="{BF0E83DB-46BA-49B8-9A14-624029E302DA}" type="pres">
      <dgm:prSet presAssocID="{1C70E59D-36EF-4D38-9BB4-1B3453F55B0A}" presName="parentText" presStyleLbl="node1" presStyleIdx="8" presStyleCnt="9">
        <dgm:presLayoutVars>
          <dgm:chMax val="0"/>
          <dgm:bulletEnabled val="1"/>
        </dgm:presLayoutVars>
      </dgm:prSet>
      <dgm:spPr/>
    </dgm:pt>
  </dgm:ptLst>
  <dgm:cxnLst>
    <dgm:cxn modelId="{21D9F510-DEB5-4833-B680-DBDB7C636015}" srcId="{F698260F-B8FD-4DC2-9769-6552013DC172}" destId="{C8F0C354-DF23-4021-9A0A-700144656C4D}" srcOrd="2" destOrd="0" parTransId="{89966038-0953-4A64-8B74-3BFE72AD196F}" sibTransId="{47E8432A-093C-4527-918E-250714ACB23A}"/>
    <dgm:cxn modelId="{8EC27512-6A00-414B-B07C-EC763D7D451E}" type="presOf" srcId="{CEDC269B-FBAF-47E0-A0F8-B3DAABFCC1B7}" destId="{CE2CF64E-D2B9-40E6-8CF4-91396C6E2F87}" srcOrd="0" destOrd="0" presId="urn:microsoft.com/office/officeart/2005/8/layout/vList2"/>
    <dgm:cxn modelId="{613BF82E-7D5B-4B19-AEA6-474750473A85}" type="presOf" srcId="{F698260F-B8FD-4DC2-9769-6552013DC172}" destId="{FDE3590E-0C32-4ED2-A615-1EB7AF81DE6A}" srcOrd="0" destOrd="0" presId="urn:microsoft.com/office/officeart/2005/8/layout/vList2"/>
    <dgm:cxn modelId="{B2D2C86B-9C2E-4711-AFE7-55CB2FCB20B1}" srcId="{F698260F-B8FD-4DC2-9769-6552013DC172}" destId="{CEDC269B-FBAF-47E0-A0F8-B3DAABFCC1B7}" srcOrd="4" destOrd="0" parTransId="{E45DC98A-5E2E-4F8C-9948-AFA05EEE4293}" sibTransId="{FAA80999-C47F-46CE-9F77-1FA7BECB922F}"/>
    <dgm:cxn modelId="{9743FC76-99CD-4D2D-8A12-B88D0B3603A0}" srcId="{F698260F-B8FD-4DC2-9769-6552013DC172}" destId="{BC713656-FD4F-4A37-BBEC-380A96469158}" srcOrd="3" destOrd="0" parTransId="{97C4ED08-EE34-48BC-9E63-9450C39CF1A1}" sibTransId="{7FE93058-F383-4970-B63C-968BD42E0D69}"/>
    <dgm:cxn modelId="{5DE5F085-4A09-4C2E-9C6C-D9ED7AA3A33E}" srcId="{F698260F-B8FD-4DC2-9769-6552013DC172}" destId="{146F1E2E-32AE-4A7B-91C9-14A41D95E65C}" srcOrd="6" destOrd="0" parTransId="{65C82374-8149-4D92-B5A4-10C435811322}" sibTransId="{DAC9B286-2A67-45EF-90A2-E5709F3A6506}"/>
    <dgm:cxn modelId="{C9786290-31B7-445C-B989-59094EE45BB6}" type="presOf" srcId="{AC772B59-4D55-4470-A210-F17BE22A8191}" destId="{A947FF01-4B63-4DFD-B53C-33879063AA80}" srcOrd="0" destOrd="0" presId="urn:microsoft.com/office/officeart/2005/8/layout/vList2"/>
    <dgm:cxn modelId="{35932792-3A46-468A-9D79-25E6218B87BE}" srcId="{F698260F-B8FD-4DC2-9769-6552013DC172}" destId="{9C518B18-6E24-4A08-998B-07E3589B0094}" srcOrd="5" destOrd="0" parTransId="{DA5821E8-24ED-4277-8810-EC8E7582E042}" sibTransId="{2C44AC56-BFE7-4F05-8DDA-F04C30DD4132}"/>
    <dgm:cxn modelId="{0872E894-4ADF-4A8A-8028-5DA62D2A6602}" type="presOf" srcId="{E4937FBE-7A5E-40C7-98DB-7F435B9F8CE5}" destId="{11EBFF6B-0D37-4DBE-869D-1AAEDE9FFB8C}" srcOrd="0" destOrd="0" presId="urn:microsoft.com/office/officeart/2005/8/layout/vList2"/>
    <dgm:cxn modelId="{B431839F-156B-4E96-812F-FF4A489257CF}" srcId="{F698260F-B8FD-4DC2-9769-6552013DC172}" destId="{1C70E59D-36EF-4D38-9BB4-1B3453F55B0A}" srcOrd="8" destOrd="0" parTransId="{3DEC0B86-EF7F-4CFC-9F88-1142834B402C}" sibTransId="{8B655F2A-BC75-4C8E-AA96-A2E9FF8AA468}"/>
    <dgm:cxn modelId="{DE911DA4-1E0A-4D9F-B7BF-F47269948297}" srcId="{F698260F-B8FD-4DC2-9769-6552013DC172}" destId="{AC772B59-4D55-4470-A210-F17BE22A8191}" srcOrd="1" destOrd="0" parTransId="{E7CC84E4-F850-4B4C-9211-00ECE4792FCB}" sibTransId="{812224A6-0240-4B5A-B70F-B08E9BBC03FF}"/>
    <dgm:cxn modelId="{12AEEDAB-B076-4A54-A327-43ED711DAA52}" type="presOf" srcId="{BC713656-FD4F-4A37-BBEC-380A96469158}" destId="{23469BE0-737B-4F99-93A9-B923AC31BD95}" srcOrd="0" destOrd="0" presId="urn:microsoft.com/office/officeart/2005/8/layout/vList2"/>
    <dgm:cxn modelId="{1ED4B5BE-E6ED-49EC-B70A-969EC828B45D}" type="presOf" srcId="{9C518B18-6E24-4A08-998B-07E3589B0094}" destId="{6CA8AC75-E2EC-4DDE-8360-6FC657375079}" srcOrd="0" destOrd="0" presId="urn:microsoft.com/office/officeart/2005/8/layout/vList2"/>
    <dgm:cxn modelId="{30DA44C9-E1CA-47ED-9896-D8C3B689F541}" srcId="{F698260F-B8FD-4DC2-9769-6552013DC172}" destId="{E4937FBE-7A5E-40C7-98DB-7F435B9F8CE5}" srcOrd="0" destOrd="0" parTransId="{49EE2539-E9A4-456E-B0D5-ECC3D6210016}" sibTransId="{8F04561E-5BD9-4A27-8136-949F59EA8631}"/>
    <dgm:cxn modelId="{6BF27EE4-5CAC-49B9-8BB2-29B22ACCECCE}" srcId="{F698260F-B8FD-4DC2-9769-6552013DC172}" destId="{206141DC-DA4B-44EB-A026-4688630D5B74}" srcOrd="7" destOrd="0" parTransId="{15528258-CF09-43FA-B378-1C1300937348}" sibTransId="{55D0E136-3366-4743-A3E4-672AF00E1A07}"/>
    <dgm:cxn modelId="{E5FCFBE4-19EF-4AA6-AB7D-A149BF11CA54}" type="presOf" srcId="{206141DC-DA4B-44EB-A026-4688630D5B74}" destId="{8BFF0120-04DE-4640-8AEE-B6DBED213A5D}" srcOrd="0" destOrd="0" presId="urn:microsoft.com/office/officeart/2005/8/layout/vList2"/>
    <dgm:cxn modelId="{30A3D6E6-7C1E-479A-AA61-1B04BE92AEFC}" type="presOf" srcId="{1C70E59D-36EF-4D38-9BB4-1B3453F55B0A}" destId="{BF0E83DB-46BA-49B8-9A14-624029E302DA}" srcOrd="0" destOrd="0" presId="urn:microsoft.com/office/officeart/2005/8/layout/vList2"/>
    <dgm:cxn modelId="{5E4FBEFA-4A7A-44B8-BD3F-5568A1B9FEBE}" type="presOf" srcId="{146F1E2E-32AE-4A7B-91C9-14A41D95E65C}" destId="{21B2CA2C-823C-400D-A970-5DBACD20D613}" srcOrd="0" destOrd="0" presId="urn:microsoft.com/office/officeart/2005/8/layout/vList2"/>
    <dgm:cxn modelId="{D532C6FD-9FB1-45E1-ADEB-A382F5951C88}" type="presOf" srcId="{C8F0C354-DF23-4021-9A0A-700144656C4D}" destId="{4EA15091-AAAD-4FA8-B028-1B470DD789A2}" srcOrd="0" destOrd="0" presId="urn:microsoft.com/office/officeart/2005/8/layout/vList2"/>
    <dgm:cxn modelId="{65A96777-8274-4DCE-8716-4014A4E8606F}" type="presParOf" srcId="{FDE3590E-0C32-4ED2-A615-1EB7AF81DE6A}" destId="{11EBFF6B-0D37-4DBE-869D-1AAEDE9FFB8C}" srcOrd="0" destOrd="0" presId="urn:microsoft.com/office/officeart/2005/8/layout/vList2"/>
    <dgm:cxn modelId="{50D8B3EC-C8E6-4195-BCEB-501D388E8B03}" type="presParOf" srcId="{FDE3590E-0C32-4ED2-A615-1EB7AF81DE6A}" destId="{51A4A52C-D4F8-45A4-A466-80F20A208857}" srcOrd="1" destOrd="0" presId="urn:microsoft.com/office/officeart/2005/8/layout/vList2"/>
    <dgm:cxn modelId="{7D79DF01-DFD5-4F60-8AB8-A6BD73F7DD2E}" type="presParOf" srcId="{FDE3590E-0C32-4ED2-A615-1EB7AF81DE6A}" destId="{A947FF01-4B63-4DFD-B53C-33879063AA80}" srcOrd="2" destOrd="0" presId="urn:microsoft.com/office/officeart/2005/8/layout/vList2"/>
    <dgm:cxn modelId="{6019F526-D3E8-49B8-A5C5-DCA9E6AFECD6}" type="presParOf" srcId="{FDE3590E-0C32-4ED2-A615-1EB7AF81DE6A}" destId="{7177A6D1-304F-4EE2-B3C9-1C0776C603B7}" srcOrd="3" destOrd="0" presId="urn:microsoft.com/office/officeart/2005/8/layout/vList2"/>
    <dgm:cxn modelId="{BD4AF848-C824-4C0C-84A9-4865E8CDF102}" type="presParOf" srcId="{FDE3590E-0C32-4ED2-A615-1EB7AF81DE6A}" destId="{4EA15091-AAAD-4FA8-B028-1B470DD789A2}" srcOrd="4" destOrd="0" presId="urn:microsoft.com/office/officeart/2005/8/layout/vList2"/>
    <dgm:cxn modelId="{DFE6CB86-979E-4C1C-ACC8-893F9E90B97D}" type="presParOf" srcId="{FDE3590E-0C32-4ED2-A615-1EB7AF81DE6A}" destId="{2EE5285B-3BF1-494B-B7CE-6797E3283C39}" srcOrd="5" destOrd="0" presId="urn:microsoft.com/office/officeart/2005/8/layout/vList2"/>
    <dgm:cxn modelId="{EC106230-2F51-4934-908C-3FDB72BC0442}" type="presParOf" srcId="{FDE3590E-0C32-4ED2-A615-1EB7AF81DE6A}" destId="{23469BE0-737B-4F99-93A9-B923AC31BD95}" srcOrd="6" destOrd="0" presId="urn:microsoft.com/office/officeart/2005/8/layout/vList2"/>
    <dgm:cxn modelId="{BD2B61AE-8046-4177-B461-E65B996BC483}" type="presParOf" srcId="{FDE3590E-0C32-4ED2-A615-1EB7AF81DE6A}" destId="{0AC52B05-AF26-49D4-8642-27F736FCA35D}" srcOrd="7" destOrd="0" presId="urn:microsoft.com/office/officeart/2005/8/layout/vList2"/>
    <dgm:cxn modelId="{AFA1E72D-4ECC-457B-AB21-76284590CA83}" type="presParOf" srcId="{FDE3590E-0C32-4ED2-A615-1EB7AF81DE6A}" destId="{CE2CF64E-D2B9-40E6-8CF4-91396C6E2F87}" srcOrd="8" destOrd="0" presId="urn:microsoft.com/office/officeart/2005/8/layout/vList2"/>
    <dgm:cxn modelId="{A2569027-5C14-44D7-B67E-7A12913E3856}" type="presParOf" srcId="{FDE3590E-0C32-4ED2-A615-1EB7AF81DE6A}" destId="{3FE2BFC8-DE46-47A4-A84A-BB1B144DD5F0}" srcOrd="9" destOrd="0" presId="urn:microsoft.com/office/officeart/2005/8/layout/vList2"/>
    <dgm:cxn modelId="{D377C2BF-C383-4F1D-A130-BF1A0C08F081}" type="presParOf" srcId="{FDE3590E-0C32-4ED2-A615-1EB7AF81DE6A}" destId="{6CA8AC75-E2EC-4DDE-8360-6FC657375079}" srcOrd="10" destOrd="0" presId="urn:microsoft.com/office/officeart/2005/8/layout/vList2"/>
    <dgm:cxn modelId="{D326D697-6116-4612-BB06-9A286E11E720}" type="presParOf" srcId="{FDE3590E-0C32-4ED2-A615-1EB7AF81DE6A}" destId="{96213181-6553-4DA3-8A12-D4FB9A5D3648}" srcOrd="11" destOrd="0" presId="urn:microsoft.com/office/officeart/2005/8/layout/vList2"/>
    <dgm:cxn modelId="{DDAC5E46-B778-4CB8-B014-DDB39B58E142}" type="presParOf" srcId="{FDE3590E-0C32-4ED2-A615-1EB7AF81DE6A}" destId="{21B2CA2C-823C-400D-A970-5DBACD20D613}" srcOrd="12" destOrd="0" presId="urn:microsoft.com/office/officeart/2005/8/layout/vList2"/>
    <dgm:cxn modelId="{01EE5851-3D30-49B2-B9D3-A5610498BAA0}" type="presParOf" srcId="{FDE3590E-0C32-4ED2-A615-1EB7AF81DE6A}" destId="{677AE791-A7DE-4CA0-B920-7FB5D4B574EE}" srcOrd="13" destOrd="0" presId="urn:microsoft.com/office/officeart/2005/8/layout/vList2"/>
    <dgm:cxn modelId="{1DEE0A56-78D6-49B9-97AA-9326C70B49A1}" type="presParOf" srcId="{FDE3590E-0C32-4ED2-A615-1EB7AF81DE6A}" destId="{8BFF0120-04DE-4640-8AEE-B6DBED213A5D}" srcOrd="14" destOrd="0" presId="urn:microsoft.com/office/officeart/2005/8/layout/vList2"/>
    <dgm:cxn modelId="{46A507C4-EEA2-4016-9B9C-DFFDFF9D70FB}" type="presParOf" srcId="{FDE3590E-0C32-4ED2-A615-1EB7AF81DE6A}" destId="{904B3B4F-6E5E-4DF7-A768-20592DC5B50D}" srcOrd="15" destOrd="0" presId="urn:microsoft.com/office/officeart/2005/8/layout/vList2"/>
    <dgm:cxn modelId="{056B6D08-D279-4655-A76F-087DA7512844}" type="presParOf" srcId="{FDE3590E-0C32-4ED2-A615-1EB7AF81DE6A}" destId="{BF0E83DB-46BA-49B8-9A14-624029E302DA}"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1F2011-EBB2-45C6-A13C-529CA09969B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4FB4420-8EAF-45F5-81A9-DBB38310053F}">
      <dgm:prSet/>
      <dgm:spPr/>
      <dgm:t>
        <a:bodyPr/>
        <a:lstStyle/>
        <a:p>
          <a:r>
            <a:rPr lang="en-US" u="sng" dirty="0"/>
            <a:t>Depression</a:t>
          </a:r>
          <a:endParaRPr lang="en-US" dirty="0"/>
        </a:p>
      </dgm:t>
    </dgm:pt>
    <dgm:pt modelId="{5674B97B-C7CF-4A1A-B2E4-A97D3C36D642}" type="parTrans" cxnId="{6393C3D6-177A-48ED-A6C3-D4E503110531}">
      <dgm:prSet/>
      <dgm:spPr/>
      <dgm:t>
        <a:bodyPr/>
        <a:lstStyle/>
        <a:p>
          <a:endParaRPr lang="en-US"/>
        </a:p>
      </dgm:t>
    </dgm:pt>
    <dgm:pt modelId="{B809FC5A-D4A3-454B-A036-CA9C82ECB347}" type="sibTrans" cxnId="{6393C3D6-177A-48ED-A6C3-D4E503110531}">
      <dgm:prSet/>
      <dgm:spPr/>
      <dgm:t>
        <a:bodyPr/>
        <a:lstStyle/>
        <a:p>
          <a:endParaRPr lang="en-US"/>
        </a:p>
      </dgm:t>
    </dgm:pt>
    <dgm:pt modelId="{2F0DA5BC-93AF-4F54-BE07-2EE95A1732F4}">
      <dgm:prSet custT="1"/>
      <dgm:spPr/>
      <dgm:t>
        <a:bodyPr/>
        <a:lstStyle/>
        <a:p>
          <a:pPr>
            <a:buNone/>
          </a:pPr>
          <a:r>
            <a:rPr lang="en-US" sz="3000" dirty="0"/>
            <a:t>1. PHQ 9 for Teens</a:t>
          </a:r>
        </a:p>
      </dgm:t>
    </dgm:pt>
    <dgm:pt modelId="{8C9388EA-AFA8-4B95-AA1F-264CC29F5CE0}" type="parTrans" cxnId="{CA731C38-9680-482F-A9B4-04C87BD44C82}">
      <dgm:prSet/>
      <dgm:spPr/>
      <dgm:t>
        <a:bodyPr/>
        <a:lstStyle/>
        <a:p>
          <a:endParaRPr lang="en-US"/>
        </a:p>
      </dgm:t>
    </dgm:pt>
    <dgm:pt modelId="{04C96173-ACF4-44AF-A0CE-DEBCCABF2312}" type="sibTrans" cxnId="{CA731C38-9680-482F-A9B4-04C87BD44C82}">
      <dgm:prSet/>
      <dgm:spPr/>
      <dgm:t>
        <a:bodyPr/>
        <a:lstStyle/>
        <a:p>
          <a:endParaRPr lang="en-US"/>
        </a:p>
      </dgm:t>
    </dgm:pt>
    <dgm:pt modelId="{5EDEE84C-F728-49A6-A59C-9EB21421B91D}">
      <dgm:prSet custT="1"/>
      <dgm:spPr/>
      <dgm:t>
        <a:bodyPr/>
        <a:lstStyle/>
        <a:p>
          <a:pPr>
            <a:buNone/>
          </a:pPr>
          <a:r>
            <a:rPr lang="en-US" sz="3000" dirty="0"/>
            <a:t>2. CES-DC</a:t>
          </a:r>
        </a:p>
      </dgm:t>
    </dgm:pt>
    <dgm:pt modelId="{145D9931-BDB6-406A-AC37-59C808AC34A9}" type="parTrans" cxnId="{0399F152-7A3B-4A42-85CC-F2390C98F303}">
      <dgm:prSet/>
      <dgm:spPr/>
      <dgm:t>
        <a:bodyPr/>
        <a:lstStyle/>
        <a:p>
          <a:endParaRPr lang="en-US"/>
        </a:p>
      </dgm:t>
    </dgm:pt>
    <dgm:pt modelId="{D2E7237C-347E-4F4C-8944-021CF2BC6DDA}" type="sibTrans" cxnId="{0399F152-7A3B-4A42-85CC-F2390C98F303}">
      <dgm:prSet/>
      <dgm:spPr/>
      <dgm:t>
        <a:bodyPr/>
        <a:lstStyle/>
        <a:p>
          <a:endParaRPr lang="en-US"/>
        </a:p>
      </dgm:t>
    </dgm:pt>
    <dgm:pt modelId="{2D6415A6-0492-4602-AC6C-5365711296B3}">
      <dgm:prSet custT="1"/>
      <dgm:spPr/>
      <dgm:t>
        <a:bodyPr/>
        <a:lstStyle/>
        <a:p>
          <a:pPr>
            <a:buNone/>
          </a:pPr>
          <a:r>
            <a:rPr lang="en-US" sz="3000" dirty="0"/>
            <a:t>PHQ 9 + 2 ?’s about suicidality</a:t>
          </a:r>
        </a:p>
      </dgm:t>
    </dgm:pt>
    <dgm:pt modelId="{BBF2227C-7957-4257-9623-BC0FCA257311}" type="parTrans" cxnId="{EFFDC894-3394-4ED1-86EF-22320F775A35}">
      <dgm:prSet/>
      <dgm:spPr/>
      <dgm:t>
        <a:bodyPr/>
        <a:lstStyle/>
        <a:p>
          <a:endParaRPr lang="en-US"/>
        </a:p>
      </dgm:t>
    </dgm:pt>
    <dgm:pt modelId="{B75B0CC0-41DB-4F2A-B509-6622C4589BCC}" type="sibTrans" cxnId="{EFFDC894-3394-4ED1-86EF-22320F775A35}">
      <dgm:prSet/>
      <dgm:spPr/>
      <dgm:t>
        <a:bodyPr/>
        <a:lstStyle/>
        <a:p>
          <a:endParaRPr lang="en-US"/>
        </a:p>
      </dgm:t>
    </dgm:pt>
    <dgm:pt modelId="{D574492C-D086-4C6C-AFEA-3EE730AFF61C}">
      <dgm:prSet custT="1"/>
      <dgm:spPr/>
      <dgm:t>
        <a:bodyPr/>
        <a:lstStyle/>
        <a:p>
          <a:pPr>
            <a:buNone/>
          </a:pPr>
          <a:endParaRPr lang="en-US" sz="3000" dirty="0"/>
        </a:p>
      </dgm:t>
    </dgm:pt>
    <dgm:pt modelId="{953E3A55-F380-4114-9524-B7D2E88B147B}" type="parTrans" cxnId="{03D252FB-7F28-4B15-9DEA-F82624AA66CD}">
      <dgm:prSet/>
      <dgm:spPr/>
      <dgm:t>
        <a:bodyPr/>
        <a:lstStyle/>
        <a:p>
          <a:endParaRPr lang="en-US"/>
        </a:p>
      </dgm:t>
    </dgm:pt>
    <dgm:pt modelId="{DC5221E0-AE27-4269-8392-FB62887FE692}" type="sibTrans" cxnId="{03D252FB-7F28-4B15-9DEA-F82624AA66CD}">
      <dgm:prSet/>
      <dgm:spPr/>
      <dgm:t>
        <a:bodyPr/>
        <a:lstStyle/>
        <a:p>
          <a:endParaRPr lang="en-US"/>
        </a:p>
      </dgm:t>
    </dgm:pt>
    <dgm:pt modelId="{B9234298-C0A9-48DF-BDFF-9EF099CBD9AE}" type="pres">
      <dgm:prSet presAssocID="{C01F2011-EBB2-45C6-A13C-529CA09969B6}" presName="linear" presStyleCnt="0">
        <dgm:presLayoutVars>
          <dgm:animLvl val="lvl"/>
          <dgm:resizeHandles val="exact"/>
        </dgm:presLayoutVars>
      </dgm:prSet>
      <dgm:spPr/>
    </dgm:pt>
    <dgm:pt modelId="{AFF58101-B58A-4F16-B48C-B28FE1EA8EEF}" type="pres">
      <dgm:prSet presAssocID="{14FB4420-8EAF-45F5-81A9-DBB38310053F}" presName="parentText" presStyleLbl="node1" presStyleIdx="0" presStyleCnt="1" custLinFactNeighborX="265" custLinFactNeighborY="-41192">
        <dgm:presLayoutVars>
          <dgm:chMax val="0"/>
          <dgm:bulletEnabled val="1"/>
        </dgm:presLayoutVars>
      </dgm:prSet>
      <dgm:spPr/>
    </dgm:pt>
    <dgm:pt modelId="{9EA033AB-0CF0-4D1A-A6D9-BE13FE522316}" type="pres">
      <dgm:prSet presAssocID="{14FB4420-8EAF-45F5-81A9-DBB38310053F}" presName="childText" presStyleLbl="revTx" presStyleIdx="0" presStyleCnt="1">
        <dgm:presLayoutVars>
          <dgm:bulletEnabled val="1"/>
        </dgm:presLayoutVars>
      </dgm:prSet>
      <dgm:spPr/>
    </dgm:pt>
  </dgm:ptLst>
  <dgm:cxnLst>
    <dgm:cxn modelId="{121A7808-B184-4F36-85A0-29F18928A8BD}" type="presOf" srcId="{5EDEE84C-F728-49A6-A59C-9EB21421B91D}" destId="{9EA033AB-0CF0-4D1A-A6D9-BE13FE522316}" srcOrd="0" destOrd="3" presId="urn:microsoft.com/office/officeart/2005/8/layout/vList2"/>
    <dgm:cxn modelId="{5E1A1A15-1744-4C22-9ED6-0BFBC8FDDD00}" type="presOf" srcId="{D574492C-D086-4C6C-AFEA-3EE730AFF61C}" destId="{9EA033AB-0CF0-4D1A-A6D9-BE13FE522316}" srcOrd="0" destOrd="2" presId="urn:microsoft.com/office/officeart/2005/8/layout/vList2"/>
    <dgm:cxn modelId="{B0824C2F-4D09-4F9C-858B-9E2EBBD550A9}" type="presOf" srcId="{2F0DA5BC-93AF-4F54-BE07-2EE95A1732F4}" destId="{9EA033AB-0CF0-4D1A-A6D9-BE13FE522316}" srcOrd="0" destOrd="0" presId="urn:microsoft.com/office/officeart/2005/8/layout/vList2"/>
    <dgm:cxn modelId="{CA731C38-9680-482F-A9B4-04C87BD44C82}" srcId="{14FB4420-8EAF-45F5-81A9-DBB38310053F}" destId="{2F0DA5BC-93AF-4F54-BE07-2EE95A1732F4}" srcOrd="0" destOrd="0" parTransId="{8C9388EA-AFA8-4B95-AA1F-264CC29F5CE0}" sibTransId="{04C96173-ACF4-44AF-A0CE-DEBCCABF2312}"/>
    <dgm:cxn modelId="{DD58FB5C-47DD-4F69-BC2E-7FBB07BB5D90}" type="presOf" srcId="{C01F2011-EBB2-45C6-A13C-529CA09969B6}" destId="{B9234298-C0A9-48DF-BDFF-9EF099CBD9AE}" srcOrd="0" destOrd="0" presId="urn:microsoft.com/office/officeart/2005/8/layout/vList2"/>
    <dgm:cxn modelId="{0399F152-7A3B-4A42-85CC-F2390C98F303}" srcId="{14FB4420-8EAF-45F5-81A9-DBB38310053F}" destId="{5EDEE84C-F728-49A6-A59C-9EB21421B91D}" srcOrd="3" destOrd="0" parTransId="{145D9931-BDB6-406A-AC37-59C808AC34A9}" sibTransId="{D2E7237C-347E-4F4C-8944-021CF2BC6DDA}"/>
    <dgm:cxn modelId="{C0E20181-3AB0-4609-8BCB-D4892A37E4C6}" type="presOf" srcId="{2D6415A6-0492-4602-AC6C-5365711296B3}" destId="{9EA033AB-0CF0-4D1A-A6D9-BE13FE522316}" srcOrd="0" destOrd="1" presId="urn:microsoft.com/office/officeart/2005/8/layout/vList2"/>
    <dgm:cxn modelId="{EFFDC894-3394-4ED1-86EF-22320F775A35}" srcId="{14FB4420-8EAF-45F5-81A9-DBB38310053F}" destId="{2D6415A6-0492-4602-AC6C-5365711296B3}" srcOrd="1" destOrd="0" parTransId="{BBF2227C-7957-4257-9623-BC0FCA257311}" sibTransId="{B75B0CC0-41DB-4F2A-B509-6622C4589BCC}"/>
    <dgm:cxn modelId="{54D215A7-0D46-4607-A3FF-7BE39E61C88E}" type="presOf" srcId="{14FB4420-8EAF-45F5-81A9-DBB38310053F}" destId="{AFF58101-B58A-4F16-B48C-B28FE1EA8EEF}" srcOrd="0" destOrd="0" presId="urn:microsoft.com/office/officeart/2005/8/layout/vList2"/>
    <dgm:cxn modelId="{6393C3D6-177A-48ED-A6C3-D4E503110531}" srcId="{C01F2011-EBB2-45C6-A13C-529CA09969B6}" destId="{14FB4420-8EAF-45F5-81A9-DBB38310053F}" srcOrd="0" destOrd="0" parTransId="{5674B97B-C7CF-4A1A-B2E4-A97D3C36D642}" sibTransId="{B809FC5A-D4A3-454B-A036-CA9C82ECB347}"/>
    <dgm:cxn modelId="{03D252FB-7F28-4B15-9DEA-F82624AA66CD}" srcId="{14FB4420-8EAF-45F5-81A9-DBB38310053F}" destId="{D574492C-D086-4C6C-AFEA-3EE730AFF61C}" srcOrd="2" destOrd="0" parTransId="{953E3A55-F380-4114-9524-B7D2E88B147B}" sibTransId="{DC5221E0-AE27-4269-8392-FB62887FE692}"/>
    <dgm:cxn modelId="{75FC1495-7994-4AF3-A21D-0DF449963422}" type="presParOf" srcId="{B9234298-C0A9-48DF-BDFF-9EF099CBD9AE}" destId="{AFF58101-B58A-4F16-B48C-B28FE1EA8EEF}" srcOrd="0" destOrd="0" presId="urn:microsoft.com/office/officeart/2005/8/layout/vList2"/>
    <dgm:cxn modelId="{53D8E798-84D7-46C2-B221-36D0829D0122}" type="presParOf" srcId="{B9234298-C0A9-48DF-BDFF-9EF099CBD9AE}" destId="{9EA033AB-0CF0-4D1A-A6D9-BE13FE52231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4E027C-41D7-4D7E-A4CE-D8510BF4A69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CBA0786-4B60-4448-979E-0BB0073AAAA3}">
      <dgm:prSet/>
      <dgm:spPr/>
      <dgm:t>
        <a:bodyPr/>
        <a:lstStyle/>
        <a:p>
          <a:r>
            <a:rPr lang="en-US" b="1" u="sng" dirty="0"/>
            <a:t>Mild</a:t>
          </a:r>
          <a:r>
            <a:rPr lang="en-US" b="1" dirty="0"/>
            <a:t>: </a:t>
          </a:r>
          <a:r>
            <a:rPr lang="en-US" dirty="0"/>
            <a:t>5-6 </a:t>
          </a:r>
          <a:r>
            <a:rPr lang="en-US" dirty="0" err="1"/>
            <a:t>sx</a:t>
          </a:r>
          <a:r>
            <a:rPr lang="en-US" dirty="0"/>
            <a:t> of mild severity (including mood) + function mildly impaired or normal but w/ substantial and unusual effort </a:t>
          </a:r>
        </a:p>
      </dgm:t>
    </dgm:pt>
    <dgm:pt modelId="{69284B82-A29E-49C5-9599-7EE2C5F2014C}" type="parTrans" cxnId="{0369E4B9-8011-4DFC-B82D-09CC2F459EAF}">
      <dgm:prSet/>
      <dgm:spPr/>
      <dgm:t>
        <a:bodyPr/>
        <a:lstStyle/>
        <a:p>
          <a:endParaRPr lang="en-US"/>
        </a:p>
      </dgm:t>
    </dgm:pt>
    <dgm:pt modelId="{1E5AF5AC-0FF7-4164-B8B2-8B16B3803418}" type="sibTrans" cxnId="{0369E4B9-8011-4DFC-B82D-09CC2F459EAF}">
      <dgm:prSet/>
      <dgm:spPr/>
      <dgm:t>
        <a:bodyPr/>
        <a:lstStyle/>
        <a:p>
          <a:endParaRPr lang="en-US"/>
        </a:p>
      </dgm:t>
    </dgm:pt>
    <dgm:pt modelId="{C171C516-4B55-4660-858D-18465268482F}">
      <dgm:prSet/>
      <dgm:spPr/>
      <dgm:t>
        <a:bodyPr/>
        <a:lstStyle/>
        <a:p>
          <a:endParaRPr lang="en-US" dirty="0"/>
        </a:p>
      </dgm:t>
    </dgm:pt>
    <dgm:pt modelId="{8EA7EBFA-1439-40C2-93DB-60474295658A}" type="parTrans" cxnId="{91A06DF0-7A00-4640-9D86-8FCFE45861E8}">
      <dgm:prSet/>
      <dgm:spPr/>
      <dgm:t>
        <a:bodyPr/>
        <a:lstStyle/>
        <a:p>
          <a:endParaRPr lang="en-US"/>
        </a:p>
      </dgm:t>
    </dgm:pt>
    <dgm:pt modelId="{9A3BEF96-7C96-499E-8AE7-863A029AD1FB}" type="sibTrans" cxnId="{91A06DF0-7A00-4640-9D86-8FCFE45861E8}">
      <dgm:prSet/>
      <dgm:spPr/>
      <dgm:t>
        <a:bodyPr/>
        <a:lstStyle/>
        <a:p>
          <a:endParaRPr lang="en-US"/>
        </a:p>
      </dgm:t>
    </dgm:pt>
    <dgm:pt modelId="{8AE37E04-BFA1-46F8-8C6E-24F4EA453ECC}">
      <dgm:prSet/>
      <dgm:spPr/>
      <dgm:t>
        <a:bodyPr/>
        <a:lstStyle/>
        <a:p>
          <a:endParaRPr lang="en-US" dirty="0"/>
        </a:p>
      </dgm:t>
    </dgm:pt>
    <dgm:pt modelId="{F1A71480-1AE4-44F5-87C6-C2ED8B928F7F}" type="parTrans" cxnId="{15ACA147-4A2D-4800-B8A8-74F7C119F7CA}">
      <dgm:prSet/>
      <dgm:spPr/>
      <dgm:t>
        <a:bodyPr/>
        <a:lstStyle/>
        <a:p>
          <a:endParaRPr lang="en-US"/>
        </a:p>
      </dgm:t>
    </dgm:pt>
    <dgm:pt modelId="{ED29C294-CF99-4369-A9AC-D8E0D52F4A8A}" type="sibTrans" cxnId="{15ACA147-4A2D-4800-B8A8-74F7C119F7CA}">
      <dgm:prSet/>
      <dgm:spPr/>
      <dgm:t>
        <a:bodyPr/>
        <a:lstStyle/>
        <a:p>
          <a:endParaRPr lang="en-US"/>
        </a:p>
      </dgm:t>
    </dgm:pt>
    <dgm:pt modelId="{BF6FDF7B-F4CA-47CE-97F9-418E43D95CF7}">
      <dgm:prSet/>
      <dgm:spPr/>
      <dgm:t>
        <a:bodyPr/>
        <a:lstStyle/>
        <a:p>
          <a:r>
            <a:rPr lang="en-US" b="1" u="sng" dirty="0"/>
            <a:t>Moderate</a:t>
          </a:r>
          <a:r>
            <a:rPr lang="en-US" b="1" dirty="0"/>
            <a:t>:</a:t>
          </a:r>
          <a:r>
            <a:rPr lang="en-US" dirty="0"/>
            <a:t> in between mild and severe</a:t>
          </a:r>
        </a:p>
      </dgm:t>
    </dgm:pt>
    <dgm:pt modelId="{50A98439-6798-470C-B27D-4DF01CB5E5F4}" type="parTrans" cxnId="{3B29FD9F-FE9E-428D-B914-3E8917C999AD}">
      <dgm:prSet/>
      <dgm:spPr/>
      <dgm:t>
        <a:bodyPr/>
        <a:lstStyle/>
        <a:p>
          <a:endParaRPr lang="en-US"/>
        </a:p>
      </dgm:t>
    </dgm:pt>
    <dgm:pt modelId="{0BAFFF3E-8CAC-4363-9960-D512B5BD3BE8}" type="sibTrans" cxnId="{3B29FD9F-FE9E-428D-B914-3E8917C999AD}">
      <dgm:prSet/>
      <dgm:spPr/>
      <dgm:t>
        <a:bodyPr/>
        <a:lstStyle/>
        <a:p>
          <a:endParaRPr lang="en-US"/>
        </a:p>
      </dgm:t>
    </dgm:pt>
    <dgm:pt modelId="{17298E62-C1E2-408A-A515-28F8D41AA27E}">
      <dgm:prSet/>
      <dgm:spPr/>
      <dgm:t>
        <a:bodyPr/>
        <a:lstStyle/>
        <a:p>
          <a:r>
            <a:rPr lang="en-US" b="1" u="sng" dirty="0"/>
            <a:t>Severe: </a:t>
          </a:r>
          <a:r>
            <a:rPr lang="en-US" dirty="0"/>
            <a:t>most </a:t>
          </a:r>
          <a:r>
            <a:rPr lang="en-US" dirty="0" err="1"/>
            <a:t>sx</a:t>
          </a:r>
          <a:r>
            <a:rPr lang="en-US" dirty="0"/>
            <a:t> present and severe + function is disabled, clearly observable or psychotic features are present </a:t>
          </a:r>
        </a:p>
      </dgm:t>
    </dgm:pt>
    <dgm:pt modelId="{ED1E2CDD-72C9-4077-A27B-76A06BECD1A4}" type="parTrans" cxnId="{D46908F5-D238-4140-8865-71C50BE4B1C6}">
      <dgm:prSet/>
      <dgm:spPr/>
      <dgm:t>
        <a:bodyPr/>
        <a:lstStyle/>
        <a:p>
          <a:endParaRPr lang="en-US"/>
        </a:p>
      </dgm:t>
    </dgm:pt>
    <dgm:pt modelId="{F22AD5F5-E37E-4777-9E12-AE1804419E75}" type="sibTrans" cxnId="{D46908F5-D238-4140-8865-71C50BE4B1C6}">
      <dgm:prSet/>
      <dgm:spPr/>
      <dgm:t>
        <a:bodyPr/>
        <a:lstStyle/>
        <a:p>
          <a:endParaRPr lang="en-US"/>
        </a:p>
      </dgm:t>
    </dgm:pt>
    <dgm:pt modelId="{53C9FCA9-CCD3-4118-BDBB-52E4143863F7}" type="pres">
      <dgm:prSet presAssocID="{474E027C-41D7-4D7E-A4CE-D8510BF4A69B}" presName="vert0" presStyleCnt="0">
        <dgm:presLayoutVars>
          <dgm:dir/>
          <dgm:animOne val="branch"/>
          <dgm:animLvl val="lvl"/>
        </dgm:presLayoutVars>
      </dgm:prSet>
      <dgm:spPr/>
    </dgm:pt>
    <dgm:pt modelId="{A9F5AEB6-368E-4E61-B5F9-5E5B1C3EEB2B}" type="pres">
      <dgm:prSet presAssocID="{5CBA0786-4B60-4448-979E-0BB0073AAAA3}" presName="thickLine" presStyleLbl="alignNode1" presStyleIdx="0" presStyleCnt="5"/>
      <dgm:spPr/>
    </dgm:pt>
    <dgm:pt modelId="{6AAB0C40-8A9D-4777-9EFC-3EE1DCF718F2}" type="pres">
      <dgm:prSet presAssocID="{5CBA0786-4B60-4448-979E-0BB0073AAAA3}" presName="horz1" presStyleCnt="0"/>
      <dgm:spPr/>
    </dgm:pt>
    <dgm:pt modelId="{BF8DBD81-C2F0-4EFA-ABBC-1E530D3A45D8}" type="pres">
      <dgm:prSet presAssocID="{5CBA0786-4B60-4448-979E-0BB0073AAAA3}" presName="tx1" presStyleLbl="revTx" presStyleIdx="0" presStyleCnt="5"/>
      <dgm:spPr/>
    </dgm:pt>
    <dgm:pt modelId="{CE07A692-42C1-461A-A5F1-3977F51F6AA2}" type="pres">
      <dgm:prSet presAssocID="{5CBA0786-4B60-4448-979E-0BB0073AAAA3}" presName="vert1" presStyleCnt="0"/>
      <dgm:spPr/>
    </dgm:pt>
    <dgm:pt modelId="{8C954FC8-2842-4DCE-930F-A2E5243A7CE1}" type="pres">
      <dgm:prSet presAssocID="{C171C516-4B55-4660-858D-18465268482F}" presName="thickLine" presStyleLbl="alignNode1" presStyleIdx="1" presStyleCnt="5" custLinFactY="57" custLinFactNeighborX="-2540" custLinFactNeighborY="100000"/>
      <dgm:spPr/>
    </dgm:pt>
    <dgm:pt modelId="{049AC1C5-CE47-4CFC-BD16-8F7D4E02A645}" type="pres">
      <dgm:prSet presAssocID="{C171C516-4B55-4660-858D-18465268482F}" presName="horz1" presStyleCnt="0"/>
      <dgm:spPr/>
    </dgm:pt>
    <dgm:pt modelId="{D30834CE-D1F7-448C-860A-348AA584D5DB}" type="pres">
      <dgm:prSet presAssocID="{C171C516-4B55-4660-858D-18465268482F}" presName="tx1" presStyleLbl="revTx" presStyleIdx="1" presStyleCnt="5" custScaleX="62330" custScaleY="88800"/>
      <dgm:spPr/>
    </dgm:pt>
    <dgm:pt modelId="{829E5C49-7542-48D9-9196-729D8E4A55BD}" type="pres">
      <dgm:prSet presAssocID="{C171C516-4B55-4660-858D-18465268482F}" presName="vert1" presStyleCnt="0"/>
      <dgm:spPr/>
    </dgm:pt>
    <dgm:pt modelId="{FADC3E2A-95E9-4186-8AA3-13795C99A54B}" type="pres">
      <dgm:prSet presAssocID="{8AE37E04-BFA1-46F8-8C6E-24F4EA453ECC}" presName="thickLine" presStyleLbl="alignNode1" presStyleIdx="2" presStyleCnt="5"/>
      <dgm:spPr/>
    </dgm:pt>
    <dgm:pt modelId="{0F25FBA3-E9FC-4B92-A9C6-D5684B837044}" type="pres">
      <dgm:prSet presAssocID="{8AE37E04-BFA1-46F8-8C6E-24F4EA453ECC}" presName="horz1" presStyleCnt="0"/>
      <dgm:spPr/>
    </dgm:pt>
    <dgm:pt modelId="{8314ADF5-BED4-48FD-A59B-AD8EA8224D2E}" type="pres">
      <dgm:prSet presAssocID="{8AE37E04-BFA1-46F8-8C6E-24F4EA453ECC}" presName="tx1" presStyleLbl="revTx" presStyleIdx="2" presStyleCnt="5"/>
      <dgm:spPr/>
    </dgm:pt>
    <dgm:pt modelId="{CE615501-BDFD-4D5E-9FF8-8E1576B4BDF1}" type="pres">
      <dgm:prSet presAssocID="{8AE37E04-BFA1-46F8-8C6E-24F4EA453ECC}" presName="vert1" presStyleCnt="0"/>
      <dgm:spPr/>
    </dgm:pt>
    <dgm:pt modelId="{FCFA5C76-4FE8-42F3-A9E9-4F8FE69B0332}" type="pres">
      <dgm:prSet presAssocID="{BF6FDF7B-F4CA-47CE-97F9-418E43D95CF7}" presName="thickLine" presStyleLbl="alignNode1" presStyleIdx="3" presStyleCnt="5" custLinFactNeighborX="0" custLinFactNeighborY="-99998"/>
      <dgm:spPr/>
    </dgm:pt>
    <dgm:pt modelId="{3AD43144-554B-47F5-8F1E-A3641E626E46}" type="pres">
      <dgm:prSet presAssocID="{BF6FDF7B-F4CA-47CE-97F9-418E43D95CF7}" presName="horz1" presStyleCnt="0"/>
      <dgm:spPr/>
    </dgm:pt>
    <dgm:pt modelId="{B6305A1B-A4BD-4392-880F-A0AF7DA49E71}" type="pres">
      <dgm:prSet presAssocID="{BF6FDF7B-F4CA-47CE-97F9-418E43D95CF7}" presName="tx1" presStyleLbl="revTx" presStyleIdx="3" presStyleCnt="5" custLinFactNeighborX="111" custLinFactNeighborY="-99998"/>
      <dgm:spPr/>
    </dgm:pt>
    <dgm:pt modelId="{DC8FB92B-0D3E-4E65-BB11-B468C8107A54}" type="pres">
      <dgm:prSet presAssocID="{BF6FDF7B-F4CA-47CE-97F9-418E43D95CF7}" presName="vert1" presStyleCnt="0"/>
      <dgm:spPr/>
    </dgm:pt>
    <dgm:pt modelId="{325B4942-C2E6-4D70-9EAE-6456826759BF}" type="pres">
      <dgm:prSet presAssocID="{17298E62-C1E2-408A-A515-28F8D41AA27E}" presName="thickLine" presStyleLbl="alignNode1" presStyleIdx="4" presStyleCnt="5"/>
      <dgm:spPr/>
    </dgm:pt>
    <dgm:pt modelId="{5C7250C3-4C30-46AF-8007-5781BA93E87A}" type="pres">
      <dgm:prSet presAssocID="{17298E62-C1E2-408A-A515-28F8D41AA27E}" presName="horz1" presStyleCnt="0"/>
      <dgm:spPr/>
    </dgm:pt>
    <dgm:pt modelId="{2FF32B72-707B-441E-8871-8446235CF647}" type="pres">
      <dgm:prSet presAssocID="{17298E62-C1E2-408A-A515-28F8D41AA27E}" presName="tx1" presStyleLbl="revTx" presStyleIdx="4" presStyleCnt="5" custLinFactNeighborX="0" custLinFactNeighborY="-88591"/>
      <dgm:spPr/>
    </dgm:pt>
    <dgm:pt modelId="{43B39949-A81B-4FAB-96DD-C6C4BC1E0036}" type="pres">
      <dgm:prSet presAssocID="{17298E62-C1E2-408A-A515-28F8D41AA27E}" presName="vert1" presStyleCnt="0"/>
      <dgm:spPr/>
    </dgm:pt>
  </dgm:ptLst>
  <dgm:cxnLst>
    <dgm:cxn modelId="{FFF2B218-16AF-4C08-BC1E-09A136E3BE94}" type="presOf" srcId="{8AE37E04-BFA1-46F8-8C6E-24F4EA453ECC}" destId="{8314ADF5-BED4-48FD-A59B-AD8EA8224D2E}" srcOrd="0" destOrd="0" presId="urn:microsoft.com/office/officeart/2008/layout/LinedList"/>
    <dgm:cxn modelId="{B8BCB92C-B776-4FE1-8D73-E88975F42CB3}" type="presOf" srcId="{17298E62-C1E2-408A-A515-28F8D41AA27E}" destId="{2FF32B72-707B-441E-8871-8446235CF647}" srcOrd="0" destOrd="0" presId="urn:microsoft.com/office/officeart/2008/layout/LinedList"/>
    <dgm:cxn modelId="{15ACA147-4A2D-4800-B8A8-74F7C119F7CA}" srcId="{474E027C-41D7-4D7E-A4CE-D8510BF4A69B}" destId="{8AE37E04-BFA1-46F8-8C6E-24F4EA453ECC}" srcOrd="2" destOrd="0" parTransId="{F1A71480-1AE4-44F5-87C6-C2ED8B928F7F}" sibTransId="{ED29C294-CF99-4369-A9AC-D8E0D52F4A8A}"/>
    <dgm:cxn modelId="{F8096468-1DF0-4376-8327-46250CC677E3}" type="presOf" srcId="{474E027C-41D7-4D7E-A4CE-D8510BF4A69B}" destId="{53C9FCA9-CCD3-4118-BDBB-52E4143863F7}" srcOrd="0" destOrd="0" presId="urn:microsoft.com/office/officeart/2008/layout/LinedList"/>
    <dgm:cxn modelId="{70417C6D-73F5-4C76-BF45-9A1490CE803B}" type="presOf" srcId="{BF6FDF7B-F4CA-47CE-97F9-418E43D95CF7}" destId="{B6305A1B-A4BD-4392-880F-A0AF7DA49E71}" srcOrd="0" destOrd="0" presId="urn:microsoft.com/office/officeart/2008/layout/LinedList"/>
    <dgm:cxn modelId="{2E4F8B4F-280F-498D-965C-96F78CBFEC4F}" type="presOf" srcId="{C171C516-4B55-4660-858D-18465268482F}" destId="{D30834CE-D1F7-448C-860A-348AA584D5DB}" srcOrd="0" destOrd="0" presId="urn:microsoft.com/office/officeart/2008/layout/LinedList"/>
    <dgm:cxn modelId="{3B29FD9F-FE9E-428D-B914-3E8917C999AD}" srcId="{474E027C-41D7-4D7E-A4CE-D8510BF4A69B}" destId="{BF6FDF7B-F4CA-47CE-97F9-418E43D95CF7}" srcOrd="3" destOrd="0" parTransId="{50A98439-6798-470C-B27D-4DF01CB5E5F4}" sibTransId="{0BAFFF3E-8CAC-4363-9960-D512B5BD3BE8}"/>
    <dgm:cxn modelId="{6482C7A1-6CB4-4EFA-AB3D-341B6F843885}" type="presOf" srcId="{5CBA0786-4B60-4448-979E-0BB0073AAAA3}" destId="{BF8DBD81-C2F0-4EFA-ABBC-1E530D3A45D8}" srcOrd="0" destOrd="0" presId="urn:microsoft.com/office/officeart/2008/layout/LinedList"/>
    <dgm:cxn modelId="{0369E4B9-8011-4DFC-B82D-09CC2F459EAF}" srcId="{474E027C-41D7-4D7E-A4CE-D8510BF4A69B}" destId="{5CBA0786-4B60-4448-979E-0BB0073AAAA3}" srcOrd="0" destOrd="0" parTransId="{69284B82-A29E-49C5-9599-7EE2C5F2014C}" sibTransId="{1E5AF5AC-0FF7-4164-B8B2-8B16B3803418}"/>
    <dgm:cxn modelId="{91A06DF0-7A00-4640-9D86-8FCFE45861E8}" srcId="{474E027C-41D7-4D7E-A4CE-D8510BF4A69B}" destId="{C171C516-4B55-4660-858D-18465268482F}" srcOrd="1" destOrd="0" parTransId="{8EA7EBFA-1439-40C2-93DB-60474295658A}" sibTransId="{9A3BEF96-7C96-499E-8AE7-863A029AD1FB}"/>
    <dgm:cxn modelId="{D46908F5-D238-4140-8865-71C50BE4B1C6}" srcId="{474E027C-41D7-4D7E-A4CE-D8510BF4A69B}" destId="{17298E62-C1E2-408A-A515-28F8D41AA27E}" srcOrd="4" destOrd="0" parTransId="{ED1E2CDD-72C9-4077-A27B-76A06BECD1A4}" sibTransId="{F22AD5F5-E37E-4777-9E12-AE1804419E75}"/>
    <dgm:cxn modelId="{30AE896B-641C-44BB-8555-900205ECA2EF}" type="presParOf" srcId="{53C9FCA9-CCD3-4118-BDBB-52E4143863F7}" destId="{A9F5AEB6-368E-4E61-B5F9-5E5B1C3EEB2B}" srcOrd="0" destOrd="0" presId="urn:microsoft.com/office/officeart/2008/layout/LinedList"/>
    <dgm:cxn modelId="{997AAFAB-7787-4B63-8DAB-280AB262D3BA}" type="presParOf" srcId="{53C9FCA9-CCD3-4118-BDBB-52E4143863F7}" destId="{6AAB0C40-8A9D-4777-9EFC-3EE1DCF718F2}" srcOrd="1" destOrd="0" presId="urn:microsoft.com/office/officeart/2008/layout/LinedList"/>
    <dgm:cxn modelId="{EB9D1066-DAC9-4979-96BA-0C65D7FFCA68}" type="presParOf" srcId="{6AAB0C40-8A9D-4777-9EFC-3EE1DCF718F2}" destId="{BF8DBD81-C2F0-4EFA-ABBC-1E530D3A45D8}" srcOrd="0" destOrd="0" presId="urn:microsoft.com/office/officeart/2008/layout/LinedList"/>
    <dgm:cxn modelId="{8E810F89-1636-4540-890A-C5C69FC8CE21}" type="presParOf" srcId="{6AAB0C40-8A9D-4777-9EFC-3EE1DCF718F2}" destId="{CE07A692-42C1-461A-A5F1-3977F51F6AA2}" srcOrd="1" destOrd="0" presId="urn:microsoft.com/office/officeart/2008/layout/LinedList"/>
    <dgm:cxn modelId="{0EDB0F6D-EA70-4957-BA4E-8FE9F660850D}" type="presParOf" srcId="{53C9FCA9-CCD3-4118-BDBB-52E4143863F7}" destId="{8C954FC8-2842-4DCE-930F-A2E5243A7CE1}" srcOrd="2" destOrd="0" presId="urn:microsoft.com/office/officeart/2008/layout/LinedList"/>
    <dgm:cxn modelId="{7FE647F4-CF68-4E92-9C08-F09F48595C20}" type="presParOf" srcId="{53C9FCA9-CCD3-4118-BDBB-52E4143863F7}" destId="{049AC1C5-CE47-4CFC-BD16-8F7D4E02A645}" srcOrd="3" destOrd="0" presId="urn:microsoft.com/office/officeart/2008/layout/LinedList"/>
    <dgm:cxn modelId="{A920279E-A52A-4636-84EC-E7534DA3AC66}" type="presParOf" srcId="{049AC1C5-CE47-4CFC-BD16-8F7D4E02A645}" destId="{D30834CE-D1F7-448C-860A-348AA584D5DB}" srcOrd="0" destOrd="0" presId="urn:microsoft.com/office/officeart/2008/layout/LinedList"/>
    <dgm:cxn modelId="{27A56565-2209-4A9D-AEF2-1AE5E943EE48}" type="presParOf" srcId="{049AC1C5-CE47-4CFC-BD16-8F7D4E02A645}" destId="{829E5C49-7542-48D9-9196-729D8E4A55BD}" srcOrd="1" destOrd="0" presId="urn:microsoft.com/office/officeart/2008/layout/LinedList"/>
    <dgm:cxn modelId="{802B4823-53B8-4BC5-A24F-F789CAAA5F28}" type="presParOf" srcId="{53C9FCA9-CCD3-4118-BDBB-52E4143863F7}" destId="{FADC3E2A-95E9-4186-8AA3-13795C99A54B}" srcOrd="4" destOrd="0" presId="urn:microsoft.com/office/officeart/2008/layout/LinedList"/>
    <dgm:cxn modelId="{85559B88-88D7-4AD4-AF14-0C96EB40E469}" type="presParOf" srcId="{53C9FCA9-CCD3-4118-BDBB-52E4143863F7}" destId="{0F25FBA3-E9FC-4B92-A9C6-D5684B837044}" srcOrd="5" destOrd="0" presId="urn:microsoft.com/office/officeart/2008/layout/LinedList"/>
    <dgm:cxn modelId="{934AD691-0AE7-45DA-B012-804E0BC7B980}" type="presParOf" srcId="{0F25FBA3-E9FC-4B92-A9C6-D5684B837044}" destId="{8314ADF5-BED4-48FD-A59B-AD8EA8224D2E}" srcOrd="0" destOrd="0" presId="urn:microsoft.com/office/officeart/2008/layout/LinedList"/>
    <dgm:cxn modelId="{6CD245E8-8E47-405E-AE8B-519274670828}" type="presParOf" srcId="{0F25FBA3-E9FC-4B92-A9C6-D5684B837044}" destId="{CE615501-BDFD-4D5E-9FF8-8E1576B4BDF1}" srcOrd="1" destOrd="0" presId="urn:microsoft.com/office/officeart/2008/layout/LinedList"/>
    <dgm:cxn modelId="{5E25C2F0-021D-46E9-BB7A-C633AC17CCA3}" type="presParOf" srcId="{53C9FCA9-CCD3-4118-BDBB-52E4143863F7}" destId="{FCFA5C76-4FE8-42F3-A9E9-4F8FE69B0332}" srcOrd="6" destOrd="0" presId="urn:microsoft.com/office/officeart/2008/layout/LinedList"/>
    <dgm:cxn modelId="{BE039843-ECFF-416C-9166-AB018DA52F97}" type="presParOf" srcId="{53C9FCA9-CCD3-4118-BDBB-52E4143863F7}" destId="{3AD43144-554B-47F5-8F1E-A3641E626E46}" srcOrd="7" destOrd="0" presId="urn:microsoft.com/office/officeart/2008/layout/LinedList"/>
    <dgm:cxn modelId="{697F0A30-6CEA-49FA-A6C2-224537B1D1AE}" type="presParOf" srcId="{3AD43144-554B-47F5-8F1E-A3641E626E46}" destId="{B6305A1B-A4BD-4392-880F-A0AF7DA49E71}" srcOrd="0" destOrd="0" presId="urn:microsoft.com/office/officeart/2008/layout/LinedList"/>
    <dgm:cxn modelId="{FBE87B45-77A3-4EE4-AA78-9BFC020BA3F5}" type="presParOf" srcId="{3AD43144-554B-47F5-8F1E-A3641E626E46}" destId="{DC8FB92B-0D3E-4E65-BB11-B468C8107A54}" srcOrd="1" destOrd="0" presId="urn:microsoft.com/office/officeart/2008/layout/LinedList"/>
    <dgm:cxn modelId="{813F0BA2-1524-4611-8E16-398B17261B30}" type="presParOf" srcId="{53C9FCA9-CCD3-4118-BDBB-52E4143863F7}" destId="{325B4942-C2E6-4D70-9EAE-6456826759BF}" srcOrd="8" destOrd="0" presId="urn:microsoft.com/office/officeart/2008/layout/LinedList"/>
    <dgm:cxn modelId="{F2AF2B2B-675B-4E12-AFB0-2842462D0833}" type="presParOf" srcId="{53C9FCA9-CCD3-4118-BDBB-52E4143863F7}" destId="{5C7250C3-4C30-46AF-8007-5781BA93E87A}" srcOrd="9" destOrd="0" presId="urn:microsoft.com/office/officeart/2008/layout/LinedList"/>
    <dgm:cxn modelId="{6632DE96-274F-4244-94F0-C475A9A8C255}" type="presParOf" srcId="{5C7250C3-4C30-46AF-8007-5781BA93E87A}" destId="{2FF32B72-707B-441E-8871-8446235CF647}" srcOrd="0" destOrd="0" presId="urn:microsoft.com/office/officeart/2008/layout/LinedList"/>
    <dgm:cxn modelId="{E262A96C-E98D-410C-9EA9-CC85CE229CD3}" type="presParOf" srcId="{5C7250C3-4C30-46AF-8007-5781BA93E87A}" destId="{43B39949-A81B-4FAB-96DD-C6C4BC1E0036}" srcOrd="1" destOrd="0" presId="urn:microsoft.com/office/officeart/2008/layout/LinedList"/>
  </dgm:cxnLst>
  <dgm:bg/>
  <dgm:whole>
    <a:ln w="76200"/>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BCFAE3-D168-4E04-9ED3-A35D37B8509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1B1A239-18A9-4057-9247-69A9EF6058FA}">
      <dgm:prSet/>
      <dgm:spPr/>
      <dgm:t>
        <a:bodyPr/>
        <a:lstStyle/>
        <a:p>
          <a:r>
            <a:rPr lang="en-US" b="1" dirty="0"/>
            <a:t>Physical illness: targeted review of systems, labs</a:t>
          </a:r>
        </a:p>
      </dgm:t>
    </dgm:pt>
    <dgm:pt modelId="{CD7F1651-4B3F-4DB2-ABB3-FDDBE1024FA8}" type="parTrans" cxnId="{04B69DE3-F9E5-4F7B-852E-006AE083ACDC}">
      <dgm:prSet/>
      <dgm:spPr/>
      <dgm:t>
        <a:bodyPr/>
        <a:lstStyle/>
        <a:p>
          <a:endParaRPr lang="en-US"/>
        </a:p>
      </dgm:t>
    </dgm:pt>
    <dgm:pt modelId="{009E4B08-7CBD-44DA-8A16-AEE4A44402B6}" type="sibTrans" cxnId="{04B69DE3-F9E5-4F7B-852E-006AE083ACDC}">
      <dgm:prSet/>
      <dgm:spPr/>
      <dgm:t>
        <a:bodyPr/>
        <a:lstStyle/>
        <a:p>
          <a:endParaRPr lang="en-US"/>
        </a:p>
      </dgm:t>
    </dgm:pt>
    <dgm:pt modelId="{A13DBB8F-A4AC-485B-B663-532DC98C5AC0}">
      <dgm:prSet/>
      <dgm:spPr/>
      <dgm:t>
        <a:bodyPr/>
        <a:lstStyle/>
        <a:p>
          <a:r>
            <a:rPr lang="en-US" b="1" dirty="0"/>
            <a:t>Substance / alcohol use, 20 – 30%</a:t>
          </a:r>
        </a:p>
      </dgm:t>
    </dgm:pt>
    <dgm:pt modelId="{F3CB9D11-E7C1-4458-A7D8-9C9B6774BD3C}" type="parTrans" cxnId="{17CCC7A5-80D9-4D7E-97CD-F9379B92E81E}">
      <dgm:prSet/>
      <dgm:spPr/>
      <dgm:t>
        <a:bodyPr/>
        <a:lstStyle/>
        <a:p>
          <a:endParaRPr lang="en-US"/>
        </a:p>
      </dgm:t>
    </dgm:pt>
    <dgm:pt modelId="{E7A8592F-9C49-4051-958A-913FB891D22B}" type="sibTrans" cxnId="{17CCC7A5-80D9-4D7E-97CD-F9379B92E81E}">
      <dgm:prSet/>
      <dgm:spPr/>
      <dgm:t>
        <a:bodyPr/>
        <a:lstStyle/>
        <a:p>
          <a:endParaRPr lang="en-US"/>
        </a:p>
      </dgm:t>
    </dgm:pt>
    <dgm:pt modelId="{510F8F85-9E33-4A1D-9B7B-F864A09D06C3}">
      <dgm:prSet custT="1"/>
      <dgm:spPr/>
      <dgm:t>
        <a:bodyPr/>
        <a:lstStyle/>
        <a:p>
          <a:r>
            <a:rPr lang="en-US" sz="1400" b="1" dirty="0"/>
            <a:t>usually follows depression onset by ~ 5 years</a:t>
          </a:r>
        </a:p>
      </dgm:t>
    </dgm:pt>
    <dgm:pt modelId="{008BB17A-60FE-47A5-A562-3DE686C3C7E2}" type="parTrans" cxnId="{CB3661C1-3DEC-4162-870E-46F77596E1ED}">
      <dgm:prSet/>
      <dgm:spPr/>
      <dgm:t>
        <a:bodyPr/>
        <a:lstStyle/>
        <a:p>
          <a:endParaRPr lang="en-US"/>
        </a:p>
      </dgm:t>
    </dgm:pt>
    <dgm:pt modelId="{70471A5E-B37F-48E7-81F2-6A09829834D9}" type="sibTrans" cxnId="{CB3661C1-3DEC-4162-870E-46F77596E1ED}">
      <dgm:prSet/>
      <dgm:spPr/>
      <dgm:t>
        <a:bodyPr/>
        <a:lstStyle/>
        <a:p>
          <a:endParaRPr lang="en-US"/>
        </a:p>
      </dgm:t>
    </dgm:pt>
    <dgm:pt modelId="{3C60D8BC-0CBB-42D3-A4AE-34EBBAF1F01E}">
      <dgm:prSet/>
      <dgm:spPr/>
      <dgm:t>
        <a:bodyPr/>
        <a:lstStyle/>
        <a:p>
          <a:r>
            <a:rPr lang="en-US" b="1" dirty="0"/>
            <a:t>Other mood and psychiatric disorders: </a:t>
          </a:r>
        </a:p>
      </dgm:t>
    </dgm:pt>
    <dgm:pt modelId="{4421F74F-B349-46FD-B6AC-6F877EFFCAEA}" type="parTrans" cxnId="{DCF815BE-EABB-411A-98EA-05BA8960E46D}">
      <dgm:prSet/>
      <dgm:spPr/>
      <dgm:t>
        <a:bodyPr/>
        <a:lstStyle/>
        <a:p>
          <a:endParaRPr lang="en-US"/>
        </a:p>
      </dgm:t>
    </dgm:pt>
    <dgm:pt modelId="{28831F06-6629-4616-BC03-BB090A26BE09}" type="sibTrans" cxnId="{DCF815BE-EABB-411A-98EA-05BA8960E46D}">
      <dgm:prSet/>
      <dgm:spPr/>
      <dgm:t>
        <a:bodyPr/>
        <a:lstStyle/>
        <a:p>
          <a:endParaRPr lang="en-US"/>
        </a:p>
      </dgm:t>
    </dgm:pt>
    <dgm:pt modelId="{52DEA3C9-96A1-4A43-AC47-42BB27EFFE0C}">
      <dgm:prSet/>
      <dgm:spPr/>
      <dgm:t>
        <a:bodyPr/>
        <a:lstStyle/>
        <a:p>
          <a:r>
            <a:rPr lang="en-US" dirty="0"/>
            <a:t>Dysthymia, </a:t>
          </a:r>
          <a:r>
            <a:rPr lang="en-US" b="1" dirty="0"/>
            <a:t>Bipolar Disorder, Anxiety, ADD, PDD, ODD or Conduct Disorders, Psychotic disorders (hallucinations</a:t>
          </a:r>
          <a:r>
            <a:rPr lang="en-US" dirty="0"/>
            <a:t>, paranoia)</a:t>
          </a:r>
        </a:p>
      </dgm:t>
    </dgm:pt>
    <dgm:pt modelId="{D41A26C7-4F54-4811-9D00-A4448057BE9C}" type="parTrans" cxnId="{8D1884BA-3BBC-4884-8BE5-D61019BD0B1A}">
      <dgm:prSet/>
      <dgm:spPr/>
      <dgm:t>
        <a:bodyPr/>
        <a:lstStyle/>
        <a:p>
          <a:endParaRPr lang="en-US"/>
        </a:p>
      </dgm:t>
    </dgm:pt>
    <dgm:pt modelId="{623F5FD4-1B81-43B1-962E-5A061B9868D9}" type="sibTrans" cxnId="{8D1884BA-3BBC-4884-8BE5-D61019BD0B1A}">
      <dgm:prSet/>
      <dgm:spPr/>
      <dgm:t>
        <a:bodyPr/>
        <a:lstStyle/>
        <a:p>
          <a:endParaRPr lang="en-US"/>
        </a:p>
      </dgm:t>
    </dgm:pt>
    <dgm:pt modelId="{E93A8A02-9905-4BAC-88D1-A342EF928835}">
      <dgm:prSet/>
      <dgm:spPr/>
      <dgm:t>
        <a:bodyPr/>
        <a:lstStyle/>
        <a:p>
          <a:r>
            <a:rPr lang="en-US" b="1" dirty="0"/>
            <a:t>Abuse: physical / emotional / sexual</a:t>
          </a:r>
        </a:p>
      </dgm:t>
    </dgm:pt>
    <dgm:pt modelId="{9C0902AE-D764-4FAE-8FD9-427F00C32887}" type="parTrans" cxnId="{D499D3CC-61C5-4560-BEBE-8F028EDE0456}">
      <dgm:prSet/>
      <dgm:spPr/>
      <dgm:t>
        <a:bodyPr/>
        <a:lstStyle/>
        <a:p>
          <a:endParaRPr lang="en-US"/>
        </a:p>
      </dgm:t>
    </dgm:pt>
    <dgm:pt modelId="{B98116B9-8BF1-43A4-89C6-3469F86DC9C9}" type="sibTrans" cxnId="{D499D3CC-61C5-4560-BEBE-8F028EDE0456}">
      <dgm:prSet/>
      <dgm:spPr/>
      <dgm:t>
        <a:bodyPr/>
        <a:lstStyle/>
        <a:p>
          <a:endParaRPr lang="en-US"/>
        </a:p>
      </dgm:t>
    </dgm:pt>
    <dgm:pt modelId="{1997439A-86FC-4717-A988-E5AC9B11391C}" type="pres">
      <dgm:prSet presAssocID="{7DBCFAE3-D168-4E04-9ED3-A35D37B85092}" presName="root" presStyleCnt="0">
        <dgm:presLayoutVars>
          <dgm:dir/>
          <dgm:resizeHandles val="exact"/>
        </dgm:presLayoutVars>
      </dgm:prSet>
      <dgm:spPr/>
    </dgm:pt>
    <dgm:pt modelId="{78AD24E8-411B-46B2-81C8-7FA89D17D044}" type="pres">
      <dgm:prSet presAssocID="{11B1A239-18A9-4057-9247-69A9EF6058FA}" presName="compNode" presStyleCnt="0"/>
      <dgm:spPr/>
    </dgm:pt>
    <dgm:pt modelId="{D238B39F-3418-4EE4-B866-28EEE7F80DAD}" type="pres">
      <dgm:prSet presAssocID="{11B1A239-18A9-4057-9247-69A9EF6058FA}" presName="bgRect" presStyleLbl="bgShp" presStyleIdx="0" presStyleCnt="4"/>
      <dgm:spPr/>
    </dgm:pt>
    <dgm:pt modelId="{A8354055-AAEC-4AC0-AA66-7CA0FE8D2C89}" type="pres">
      <dgm:prSet presAssocID="{11B1A239-18A9-4057-9247-69A9EF6058F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FDBDF85A-B0DC-4407-9A84-2EB6978AEDA0}" type="pres">
      <dgm:prSet presAssocID="{11B1A239-18A9-4057-9247-69A9EF6058FA}" presName="spaceRect" presStyleCnt="0"/>
      <dgm:spPr/>
    </dgm:pt>
    <dgm:pt modelId="{2A6A5FC0-77EC-4D77-B952-F4E4FFD8A76D}" type="pres">
      <dgm:prSet presAssocID="{11B1A239-18A9-4057-9247-69A9EF6058FA}" presName="parTx" presStyleLbl="revTx" presStyleIdx="0" presStyleCnt="6">
        <dgm:presLayoutVars>
          <dgm:chMax val="0"/>
          <dgm:chPref val="0"/>
        </dgm:presLayoutVars>
      </dgm:prSet>
      <dgm:spPr/>
    </dgm:pt>
    <dgm:pt modelId="{ACBBD198-0462-444C-AA24-50907C2155FB}" type="pres">
      <dgm:prSet presAssocID="{009E4B08-7CBD-44DA-8A16-AEE4A44402B6}" presName="sibTrans" presStyleCnt="0"/>
      <dgm:spPr/>
    </dgm:pt>
    <dgm:pt modelId="{095596B7-FC5D-4F45-BF66-130EBB0E53DA}" type="pres">
      <dgm:prSet presAssocID="{A13DBB8F-A4AC-485B-B663-532DC98C5AC0}" presName="compNode" presStyleCnt="0"/>
      <dgm:spPr/>
    </dgm:pt>
    <dgm:pt modelId="{9162FF57-FD98-4D54-B5FE-1620D0E6E374}" type="pres">
      <dgm:prSet presAssocID="{A13DBB8F-A4AC-485B-B663-532DC98C5AC0}" presName="bgRect" presStyleLbl="bgShp" presStyleIdx="1" presStyleCnt="4"/>
      <dgm:spPr/>
    </dgm:pt>
    <dgm:pt modelId="{B2C9302B-1E85-410D-AF93-7C9289AE61FA}" type="pres">
      <dgm:prSet presAssocID="{A13DBB8F-A4AC-485B-B663-532DC98C5AC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mpagne Glasses"/>
        </a:ext>
      </dgm:extLst>
    </dgm:pt>
    <dgm:pt modelId="{1420CF0C-99F5-4F42-94A1-833072E19976}" type="pres">
      <dgm:prSet presAssocID="{A13DBB8F-A4AC-485B-B663-532DC98C5AC0}" presName="spaceRect" presStyleCnt="0"/>
      <dgm:spPr/>
    </dgm:pt>
    <dgm:pt modelId="{ED1C45B9-5CAC-4DA3-9D44-480325471B81}" type="pres">
      <dgm:prSet presAssocID="{A13DBB8F-A4AC-485B-B663-532DC98C5AC0}" presName="parTx" presStyleLbl="revTx" presStyleIdx="1" presStyleCnt="6">
        <dgm:presLayoutVars>
          <dgm:chMax val="0"/>
          <dgm:chPref val="0"/>
        </dgm:presLayoutVars>
      </dgm:prSet>
      <dgm:spPr/>
    </dgm:pt>
    <dgm:pt modelId="{161D3D2A-A62C-454F-8078-98292D9FB933}" type="pres">
      <dgm:prSet presAssocID="{A13DBB8F-A4AC-485B-B663-532DC98C5AC0}" presName="desTx" presStyleLbl="revTx" presStyleIdx="2" presStyleCnt="6">
        <dgm:presLayoutVars/>
      </dgm:prSet>
      <dgm:spPr/>
    </dgm:pt>
    <dgm:pt modelId="{1C6B6ADB-580E-4C07-8968-72FD119063BB}" type="pres">
      <dgm:prSet presAssocID="{E7A8592F-9C49-4051-958A-913FB891D22B}" presName="sibTrans" presStyleCnt="0"/>
      <dgm:spPr/>
    </dgm:pt>
    <dgm:pt modelId="{AE5419C1-2F73-4543-98C1-1F8C45B6E37C}" type="pres">
      <dgm:prSet presAssocID="{3C60D8BC-0CBB-42D3-A4AE-34EBBAF1F01E}" presName="compNode" presStyleCnt="0"/>
      <dgm:spPr/>
    </dgm:pt>
    <dgm:pt modelId="{289F4D71-4E90-403F-81A4-70FACA22DC6B}" type="pres">
      <dgm:prSet presAssocID="{3C60D8BC-0CBB-42D3-A4AE-34EBBAF1F01E}" presName="bgRect" presStyleLbl="bgShp" presStyleIdx="2" presStyleCnt="4"/>
      <dgm:spPr/>
    </dgm:pt>
    <dgm:pt modelId="{CD24C0A4-1F7C-4B32-9797-3FFA32A30563}" type="pres">
      <dgm:prSet presAssocID="{3C60D8BC-0CBB-42D3-A4AE-34EBBAF1F0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7AEE96F5-B7C9-441B-A8F2-8887D7944993}" type="pres">
      <dgm:prSet presAssocID="{3C60D8BC-0CBB-42D3-A4AE-34EBBAF1F01E}" presName="spaceRect" presStyleCnt="0"/>
      <dgm:spPr/>
    </dgm:pt>
    <dgm:pt modelId="{CDE0A9AC-07F5-4818-86BA-4B89389DF720}" type="pres">
      <dgm:prSet presAssocID="{3C60D8BC-0CBB-42D3-A4AE-34EBBAF1F01E}" presName="parTx" presStyleLbl="revTx" presStyleIdx="3" presStyleCnt="6">
        <dgm:presLayoutVars>
          <dgm:chMax val="0"/>
          <dgm:chPref val="0"/>
        </dgm:presLayoutVars>
      </dgm:prSet>
      <dgm:spPr/>
    </dgm:pt>
    <dgm:pt modelId="{F4E062AC-E35B-454B-ABF6-FE351383C22B}" type="pres">
      <dgm:prSet presAssocID="{3C60D8BC-0CBB-42D3-A4AE-34EBBAF1F01E}" presName="desTx" presStyleLbl="revTx" presStyleIdx="4" presStyleCnt="6">
        <dgm:presLayoutVars/>
      </dgm:prSet>
      <dgm:spPr/>
    </dgm:pt>
    <dgm:pt modelId="{E382DC92-600A-4431-9D21-042714C67998}" type="pres">
      <dgm:prSet presAssocID="{28831F06-6629-4616-BC03-BB090A26BE09}" presName="sibTrans" presStyleCnt="0"/>
      <dgm:spPr/>
    </dgm:pt>
    <dgm:pt modelId="{F7E08BBF-8CBE-478A-8761-5FE15747240B}" type="pres">
      <dgm:prSet presAssocID="{E93A8A02-9905-4BAC-88D1-A342EF928835}" presName="compNode" presStyleCnt="0"/>
      <dgm:spPr/>
    </dgm:pt>
    <dgm:pt modelId="{8D518334-37DF-486D-A578-48C7782F3AE1}" type="pres">
      <dgm:prSet presAssocID="{E93A8A02-9905-4BAC-88D1-A342EF928835}" presName="bgRect" presStyleLbl="bgShp" presStyleIdx="3" presStyleCnt="4"/>
      <dgm:spPr/>
    </dgm:pt>
    <dgm:pt modelId="{08FA25BC-120B-4475-950B-2DE836D960F5}" type="pres">
      <dgm:prSet presAssocID="{E93A8A02-9905-4BAC-88D1-A342EF9288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rying face with no fill"/>
        </a:ext>
      </dgm:extLst>
    </dgm:pt>
    <dgm:pt modelId="{050DF181-C7F6-4618-ADA7-4B44DB131F01}" type="pres">
      <dgm:prSet presAssocID="{E93A8A02-9905-4BAC-88D1-A342EF928835}" presName="spaceRect" presStyleCnt="0"/>
      <dgm:spPr/>
    </dgm:pt>
    <dgm:pt modelId="{32825084-F178-4584-8F31-6DF8EAD8BF7F}" type="pres">
      <dgm:prSet presAssocID="{E93A8A02-9905-4BAC-88D1-A342EF928835}" presName="parTx" presStyleLbl="revTx" presStyleIdx="5" presStyleCnt="6">
        <dgm:presLayoutVars>
          <dgm:chMax val="0"/>
          <dgm:chPref val="0"/>
        </dgm:presLayoutVars>
      </dgm:prSet>
      <dgm:spPr/>
    </dgm:pt>
  </dgm:ptLst>
  <dgm:cxnLst>
    <dgm:cxn modelId="{78704E09-D017-46D8-B218-04AD6901AB1F}" type="presOf" srcId="{11B1A239-18A9-4057-9247-69A9EF6058FA}" destId="{2A6A5FC0-77EC-4D77-B952-F4E4FFD8A76D}" srcOrd="0" destOrd="0" presId="urn:microsoft.com/office/officeart/2018/2/layout/IconVerticalSolidList"/>
    <dgm:cxn modelId="{2C2A9C12-BD7F-4DD7-BD91-719171B4FB81}" type="presOf" srcId="{3C60D8BC-0CBB-42D3-A4AE-34EBBAF1F01E}" destId="{CDE0A9AC-07F5-4818-86BA-4B89389DF720}" srcOrd="0" destOrd="0" presId="urn:microsoft.com/office/officeart/2018/2/layout/IconVerticalSolidList"/>
    <dgm:cxn modelId="{0DAD5B1C-4EB3-4E76-AD21-8BF1DADC7D28}" type="presOf" srcId="{A13DBB8F-A4AC-485B-B663-532DC98C5AC0}" destId="{ED1C45B9-5CAC-4DA3-9D44-480325471B81}" srcOrd="0" destOrd="0" presId="urn:microsoft.com/office/officeart/2018/2/layout/IconVerticalSolidList"/>
    <dgm:cxn modelId="{1EDCFA4A-28E6-4DDD-9FEB-7F49FB8540CB}" type="presOf" srcId="{52DEA3C9-96A1-4A43-AC47-42BB27EFFE0C}" destId="{F4E062AC-E35B-454B-ABF6-FE351383C22B}" srcOrd="0" destOrd="0" presId="urn:microsoft.com/office/officeart/2018/2/layout/IconVerticalSolidList"/>
    <dgm:cxn modelId="{17CCC7A5-80D9-4D7E-97CD-F9379B92E81E}" srcId="{7DBCFAE3-D168-4E04-9ED3-A35D37B85092}" destId="{A13DBB8F-A4AC-485B-B663-532DC98C5AC0}" srcOrd="1" destOrd="0" parTransId="{F3CB9D11-E7C1-4458-A7D8-9C9B6774BD3C}" sibTransId="{E7A8592F-9C49-4051-958A-913FB891D22B}"/>
    <dgm:cxn modelId="{8D1884BA-3BBC-4884-8BE5-D61019BD0B1A}" srcId="{3C60D8BC-0CBB-42D3-A4AE-34EBBAF1F01E}" destId="{52DEA3C9-96A1-4A43-AC47-42BB27EFFE0C}" srcOrd="0" destOrd="0" parTransId="{D41A26C7-4F54-4811-9D00-A4448057BE9C}" sibTransId="{623F5FD4-1B81-43B1-962E-5A061B9868D9}"/>
    <dgm:cxn modelId="{DCF815BE-EABB-411A-98EA-05BA8960E46D}" srcId="{7DBCFAE3-D168-4E04-9ED3-A35D37B85092}" destId="{3C60D8BC-0CBB-42D3-A4AE-34EBBAF1F01E}" srcOrd="2" destOrd="0" parTransId="{4421F74F-B349-46FD-B6AC-6F877EFFCAEA}" sibTransId="{28831F06-6629-4616-BC03-BB090A26BE09}"/>
    <dgm:cxn modelId="{CB3661C1-3DEC-4162-870E-46F77596E1ED}" srcId="{A13DBB8F-A4AC-485B-B663-532DC98C5AC0}" destId="{510F8F85-9E33-4A1D-9B7B-F864A09D06C3}" srcOrd="0" destOrd="0" parTransId="{008BB17A-60FE-47A5-A562-3DE686C3C7E2}" sibTransId="{70471A5E-B37F-48E7-81F2-6A09829834D9}"/>
    <dgm:cxn modelId="{D499D3CC-61C5-4560-BEBE-8F028EDE0456}" srcId="{7DBCFAE3-D168-4E04-9ED3-A35D37B85092}" destId="{E93A8A02-9905-4BAC-88D1-A342EF928835}" srcOrd="3" destOrd="0" parTransId="{9C0902AE-D764-4FAE-8FD9-427F00C32887}" sibTransId="{B98116B9-8BF1-43A4-89C6-3469F86DC9C9}"/>
    <dgm:cxn modelId="{EC6F1ECE-E7E8-4CAD-86F0-8BE6FE084DD8}" type="presOf" srcId="{E93A8A02-9905-4BAC-88D1-A342EF928835}" destId="{32825084-F178-4584-8F31-6DF8EAD8BF7F}" srcOrd="0" destOrd="0" presId="urn:microsoft.com/office/officeart/2018/2/layout/IconVerticalSolidList"/>
    <dgm:cxn modelId="{B83B28CF-32C8-4740-A6D6-8E267954D761}" type="presOf" srcId="{510F8F85-9E33-4A1D-9B7B-F864A09D06C3}" destId="{161D3D2A-A62C-454F-8078-98292D9FB933}" srcOrd="0" destOrd="0" presId="urn:microsoft.com/office/officeart/2018/2/layout/IconVerticalSolidList"/>
    <dgm:cxn modelId="{B36BF2DD-52A4-4314-B8A8-886DF3749F24}" type="presOf" srcId="{7DBCFAE3-D168-4E04-9ED3-A35D37B85092}" destId="{1997439A-86FC-4717-A988-E5AC9B11391C}" srcOrd="0" destOrd="0" presId="urn:microsoft.com/office/officeart/2018/2/layout/IconVerticalSolidList"/>
    <dgm:cxn modelId="{04B69DE3-F9E5-4F7B-852E-006AE083ACDC}" srcId="{7DBCFAE3-D168-4E04-9ED3-A35D37B85092}" destId="{11B1A239-18A9-4057-9247-69A9EF6058FA}" srcOrd="0" destOrd="0" parTransId="{CD7F1651-4B3F-4DB2-ABB3-FDDBE1024FA8}" sibTransId="{009E4B08-7CBD-44DA-8A16-AEE4A44402B6}"/>
    <dgm:cxn modelId="{91FDFAB7-E5B1-4C17-AAAE-8BD37E9C1652}" type="presParOf" srcId="{1997439A-86FC-4717-A988-E5AC9B11391C}" destId="{78AD24E8-411B-46B2-81C8-7FA89D17D044}" srcOrd="0" destOrd="0" presId="urn:microsoft.com/office/officeart/2018/2/layout/IconVerticalSolidList"/>
    <dgm:cxn modelId="{43F9244E-5825-4D81-A426-C17E684B75DE}" type="presParOf" srcId="{78AD24E8-411B-46B2-81C8-7FA89D17D044}" destId="{D238B39F-3418-4EE4-B866-28EEE7F80DAD}" srcOrd="0" destOrd="0" presId="urn:microsoft.com/office/officeart/2018/2/layout/IconVerticalSolidList"/>
    <dgm:cxn modelId="{198C0BF7-5D40-4140-A6C0-007DEE4B4D12}" type="presParOf" srcId="{78AD24E8-411B-46B2-81C8-7FA89D17D044}" destId="{A8354055-AAEC-4AC0-AA66-7CA0FE8D2C89}" srcOrd="1" destOrd="0" presId="urn:microsoft.com/office/officeart/2018/2/layout/IconVerticalSolidList"/>
    <dgm:cxn modelId="{4E5128F2-53A0-473B-9E64-7E3DA84E0F58}" type="presParOf" srcId="{78AD24E8-411B-46B2-81C8-7FA89D17D044}" destId="{FDBDF85A-B0DC-4407-9A84-2EB6978AEDA0}" srcOrd="2" destOrd="0" presId="urn:microsoft.com/office/officeart/2018/2/layout/IconVerticalSolidList"/>
    <dgm:cxn modelId="{73D01AAE-CE61-4FE2-9354-F1BC503D2883}" type="presParOf" srcId="{78AD24E8-411B-46B2-81C8-7FA89D17D044}" destId="{2A6A5FC0-77EC-4D77-B952-F4E4FFD8A76D}" srcOrd="3" destOrd="0" presId="urn:microsoft.com/office/officeart/2018/2/layout/IconVerticalSolidList"/>
    <dgm:cxn modelId="{7361B21F-CF88-4A8B-B926-9AD8D34B3BE7}" type="presParOf" srcId="{1997439A-86FC-4717-A988-E5AC9B11391C}" destId="{ACBBD198-0462-444C-AA24-50907C2155FB}" srcOrd="1" destOrd="0" presId="urn:microsoft.com/office/officeart/2018/2/layout/IconVerticalSolidList"/>
    <dgm:cxn modelId="{240965DF-D0E6-4A0E-8A56-17922CA2E571}" type="presParOf" srcId="{1997439A-86FC-4717-A988-E5AC9B11391C}" destId="{095596B7-FC5D-4F45-BF66-130EBB0E53DA}" srcOrd="2" destOrd="0" presId="urn:microsoft.com/office/officeart/2018/2/layout/IconVerticalSolidList"/>
    <dgm:cxn modelId="{AEE22179-9580-4BED-89C6-F952C10380F0}" type="presParOf" srcId="{095596B7-FC5D-4F45-BF66-130EBB0E53DA}" destId="{9162FF57-FD98-4D54-B5FE-1620D0E6E374}" srcOrd="0" destOrd="0" presId="urn:microsoft.com/office/officeart/2018/2/layout/IconVerticalSolidList"/>
    <dgm:cxn modelId="{7C135C21-4992-47F7-B6FA-E1C234A1B387}" type="presParOf" srcId="{095596B7-FC5D-4F45-BF66-130EBB0E53DA}" destId="{B2C9302B-1E85-410D-AF93-7C9289AE61FA}" srcOrd="1" destOrd="0" presId="urn:microsoft.com/office/officeart/2018/2/layout/IconVerticalSolidList"/>
    <dgm:cxn modelId="{B1450248-0F34-45F9-8BB2-94E8FD246ABE}" type="presParOf" srcId="{095596B7-FC5D-4F45-BF66-130EBB0E53DA}" destId="{1420CF0C-99F5-4F42-94A1-833072E19976}" srcOrd="2" destOrd="0" presId="urn:microsoft.com/office/officeart/2018/2/layout/IconVerticalSolidList"/>
    <dgm:cxn modelId="{8B0F07DF-C93F-46D3-96B2-D97D5DA64BEB}" type="presParOf" srcId="{095596B7-FC5D-4F45-BF66-130EBB0E53DA}" destId="{ED1C45B9-5CAC-4DA3-9D44-480325471B81}" srcOrd="3" destOrd="0" presId="urn:microsoft.com/office/officeart/2018/2/layout/IconVerticalSolidList"/>
    <dgm:cxn modelId="{83B15CCB-3C24-47E4-B812-F2CFC277CBC3}" type="presParOf" srcId="{095596B7-FC5D-4F45-BF66-130EBB0E53DA}" destId="{161D3D2A-A62C-454F-8078-98292D9FB933}" srcOrd="4" destOrd="0" presId="urn:microsoft.com/office/officeart/2018/2/layout/IconVerticalSolidList"/>
    <dgm:cxn modelId="{97784529-447C-41CA-A19C-5D41C30BC040}" type="presParOf" srcId="{1997439A-86FC-4717-A988-E5AC9B11391C}" destId="{1C6B6ADB-580E-4C07-8968-72FD119063BB}" srcOrd="3" destOrd="0" presId="urn:microsoft.com/office/officeart/2018/2/layout/IconVerticalSolidList"/>
    <dgm:cxn modelId="{A8B1E2D6-E250-4E43-99EB-75507978C1C4}" type="presParOf" srcId="{1997439A-86FC-4717-A988-E5AC9B11391C}" destId="{AE5419C1-2F73-4543-98C1-1F8C45B6E37C}" srcOrd="4" destOrd="0" presId="urn:microsoft.com/office/officeart/2018/2/layout/IconVerticalSolidList"/>
    <dgm:cxn modelId="{E91EF5C1-38C4-484C-869B-998EF071B752}" type="presParOf" srcId="{AE5419C1-2F73-4543-98C1-1F8C45B6E37C}" destId="{289F4D71-4E90-403F-81A4-70FACA22DC6B}" srcOrd="0" destOrd="0" presId="urn:microsoft.com/office/officeart/2018/2/layout/IconVerticalSolidList"/>
    <dgm:cxn modelId="{B3177077-B6E3-4B37-830E-2401AE9E4511}" type="presParOf" srcId="{AE5419C1-2F73-4543-98C1-1F8C45B6E37C}" destId="{CD24C0A4-1F7C-4B32-9797-3FFA32A30563}" srcOrd="1" destOrd="0" presId="urn:microsoft.com/office/officeart/2018/2/layout/IconVerticalSolidList"/>
    <dgm:cxn modelId="{998FCF4D-FF85-43AB-B8E7-092420BA173A}" type="presParOf" srcId="{AE5419C1-2F73-4543-98C1-1F8C45B6E37C}" destId="{7AEE96F5-B7C9-441B-A8F2-8887D7944993}" srcOrd="2" destOrd="0" presId="urn:microsoft.com/office/officeart/2018/2/layout/IconVerticalSolidList"/>
    <dgm:cxn modelId="{3C398C11-58D7-4A65-9378-CCD752CF8D24}" type="presParOf" srcId="{AE5419C1-2F73-4543-98C1-1F8C45B6E37C}" destId="{CDE0A9AC-07F5-4818-86BA-4B89389DF720}" srcOrd="3" destOrd="0" presId="urn:microsoft.com/office/officeart/2018/2/layout/IconVerticalSolidList"/>
    <dgm:cxn modelId="{03884BF2-A112-4422-A49B-4A124910602A}" type="presParOf" srcId="{AE5419C1-2F73-4543-98C1-1F8C45B6E37C}" destId="{F4E062AC-E35B-454B-ABF6-FE351383C22B}" srcOrd="4" destOrd="0" presId="urn:microsoft.com/office/officeart/2018/2/layout/IconVerticalSolidList"/>
    <dgm:cxn modelId="{B93019DC-F385-4B54-8E32-A9712A9CB86B}" type="presParOf" srcId="{1997439A-86FC-4717-A988-E5AC9B11391C}" destId="{E382DC92-600A-4431-9D21-042714C67998}" srcOrd="5" destOrd="0" presId="urn:microsoft.com/office/officeart/2018/2/layout/IconVerticalSolidList"/>
    <dgm:cxn modelId="{6D94F4C1-D7E1-4CD7-8B61-0013BDC3D044}" type="presParOf" srcId="{1997439A-86FC-4717-A988-E5AC9B11391C}" destId="{F7E08BBF-8CBE-478A-8761-5FE15747240B}" srcOrd="6" destOrd="0" presId="urn:microsoft.com/office/officeart/2018/2/layout/IconVerticalSolidList"/>
    <dgm:cxn modelId="{A3D1729D-E52D-4034-91CE-EA4B8C9EFBB4}" type="presParOf" srcId="{F7E08BBF-8CBE-478A-8761-5FE15747240B}" destId="{8D518334-37DF-486D-A578-48C7782F3AE1}" srcOrd="0" destOrd="0" presId="urn:microsoft.com/office/officeart/2018/2/layout/IconVerticalSolidList"/>
    <dgm:cxn modelId="{C7F891EC-3728-44EA-A799-4135C5EAD1CE}" type="presParOf" srcId="{F7E08BBF-8CBE-478A-8761-5FE15747240B}" destId="{08FA25BC-120B-4475-950B-2DE836D960F5}" srcOrd="1" destOrd="0" presId="urn:microsoft.com/office/officeart/2018/2/layout/IconVerticalSolidList"/>
    <dgm:cxn modelId="{C1B0D48D-FAA9-4FB1-8983-EB462491D50F}" type="presParOf" srcId="{F7E08BBF-8CBE-478A-8761-5FE15747240B}" destId="{050DF181-C7F6-4618-ADA7-4B44DB131F01}" srcOrd="2" destOrd="0" presId="urn:microsoft.com/office/officeart/2018/2/layout/IconVerticalSolidList"/>
    <dgm:cxn modelId="{EF5CBED9-DA08-4C5F-AF8A-15869F79513E}" type="presParOf" srcId="{F7E08BBF-8CBE-478A-8761-5FE15747240B}" destId="{32825084-F178-4584-8F31-6DF8EAD8BF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FA6B80-2E0A-44C7-917D-E1CD439CC96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55945DA-B6B0-43FD-877F-7F3B1263FC7C}">
      <dgm:prSet/>
      <dgm:spPr/>
      <dgm:t>
        <a:bodyPr/>
        <a:lstStyle/>
        <a:p>
          <a:pPr>
            <a:lnSpc>
              <a:spcPct val="100000"/>
            </a:lnSpc>
          </a:pPr>
          <a:r>
            <a:rPr lang="en-US" dirty="0"/>
            <a:t>Consider starting antidepressant </a:t>
          </a:r>
          <a:r>
            <a:rPr lang="en-US" b="1" u="sng" dirty="0"/>
            <a:t>and</a:t>
          </a:r>
          <a:r>
            <a:rPr lang="en-US" dirty="0"/>
            <a:t> recommend</a:t>
          </a:r>
        </a:p>
      </dgm:t>
    </dgm:pt>
    <dgm:pt modelId="{44D704F5-45B2-4029-AFC5-CA8584E53B45}" type="parTrans" cxnId="{1D4CFD5F-1D90-49F7-B44E-3F434A86B6A4}">
      <dgm:prSet/>
      <dgm:spPr/>
      <dgm:t>
        <a:bodyPr/>
        <a:lstStyle/>
        <a:p>
          <a:endParaRPr lang="en-US"/>
        </a:p>
      </dgm:t>
    </dgm:pt>
    <dgm:pt modelId="{8FB7ADEC-A1D3-426E-862C-DF4CC11916F5}" type="sibTrans" cxnId="{1D4CFD5F-1D90-49F7-B44E-3F434A86B6A4}">
      <dgm:prSet/>
      <dgm:spPr/>
      <dgm:t>
        <a:bodyPr/>
        <a:lstStyle/>
        <a:p>
          <a:endParaRPr lang="en-US"/>
        </a:p>
      </dgm:t>
    </dgm:pt>
    <dgm:pt modelId="{3B719C2E-6B3D-457D-A144-7EF26B0DDB86}">
      <dgm:prSet/>
      <dgm:spPr/>
      <dgm:t>
        <a:bodyPr/>
        <a:lstStyle/>
        <a:p>
          <a:pPr>
            <a:lnSpc>
              <a:spcPct val="100000"/>
            </a:lnSpc>
          </a:pPr>
          <a:r>
            <a:rPr lang="en-US" dirty="0"/>
            <a:t>Psychotherapy </a:t>
          </a:r>
          <a:r>
            <a:rPr lang="en-US" b="1" u="sng" dirty="0"/>
            <a:t>or</a:t>
          </a:r>
          <a:r>
            <a:rPr lang="en-US" b="1" dirty="0"/>
            <a:t> </a:t>
          </a:r>
          <a:r>
            <a:rPr lang="en-US" dirty="0"/>
            <a:t>refer to Psychiatrist</a:t>
          </a:r>
        </a:p>
      </dgm:t>
    </dgm:pt>
    <dgm:pt modelId="{E142140B-FBDF-4F38-BABA-51D362978308}" type="parTrans" cxnId="{AB551D82-F3FB-4F65-A364-26841C091C9B}">
      <dgm:prSet/>
      <dgm:spPr/>
      <dgm:t>
        <a:bodyPr/>
        <a:lstStyle/>
        <a:p>
          <a:endParaRPr lang="en-US"/>
        </a:p>
      </dgm:t>
    </dgm:pt>
    <dgm:pt modelId="{DB60D1F3-ADDB-4380-9B4D-4113F03D452A}" type="sibTrans" cxnId="{AB551D82-F3FB-4F65-A364-26841C091C9B}">
      <dgm:prSet/>
      <dgm:spPr/>
      <dgm:t>
        <a:bodyPr/>
        <a:lstStyle/>
        <a:p>
          <a:endParaRPr lang="en-US"/>
        </a:p>
      </dgm:t>
    </dgm:pt>
    <dgm:pt modelId="{73F85F90-79F5-4B55-9081-D281F8605677}">
      <dgm:prSet/>
      <dgm:spPr/>
      <dgm:t>
        <a:bodyPr/>
        <a:lstStyle/>
        <a:p>
          <a:pPr>
            <a:lnSpc>
              <a:spcPct val="100000"/>
            </a:lnSpc>
          </a:pPr>
          <a:r>
            <a:rPr lang="en-US" u="sng" dirty="0"/>
            <a:t>TADS (Treatment for Adolescents with Depression Study): Higher response rate CBT + Prozac</a:t>
          </a:r>
          <a:endParaRPr lang="en-US" dirty="0"/>
        </a:p>
      </dgm:t>
    </dgm:pt>
    <dgm:pt modelId="{B346B58E-AFDC-482C-9C6D-B6A87C9BBBEE}" type="parTrans" cxnId="{B8991EE7-DE1B-41B4-8688-CADD4472CCA2}">
      <dgm:prSet/>
      <dgm:spPr/>
      <dgm:t>
        <a:bodyPr/>
        <a:lstStyle/>
        <a:p>
          <a:endParaRPr lang="en-US"/>
        </a:p>
      </dgm:t>
    </dgm:pt>
    <dgm:pt modelId="{666A94CF-56AB-4E96-90ED-0AEC7643F3B4}" type="sibTrans" cxnId="{B8991EE7-DE1B-41B4-8688-CADD4472CCA2}">
      <dgm:prSet/>
      <dgm:spPr/>
      <dgm:t>
        <a:bodyPr/>
        <a:lstStyle/>
        <a:p>
          <a:endParaRPr lang="en-US"/>
        </a:p>
      </dgm:t>
    </dgm:pt>
    <dgm:pt modelId="{DDA408DE-11C4-4A98-A63A-15E176ECC5A3}">
      <dgm:prSet/>
      <dgm:spPr/>
      <dgm:t>
        <a:bodyPr/>
        <a:lstStyle/>
        <a:p>
          <a:pPr>
            <a:lnSpc>
              <a:spcPct val="100000"/>
            </a:lnSpc>
          </a:pPr>
          <a:endParaRPr lang="en-US" dirty="0"/>
        </a:p>
      </dgm:t>
    </dgm:pt>
    <dgm:pt modelId="{32E6B195-BDCB-43BB-BC93-F3604D3D2EDB}" type="parTrans" cxnId="{DA54FA13-53B3-4338-AD21-7E1823E85529}">
      <dgm:prSet/>
      <dgm:spPr/>
      <dgm:t>
        <a:bodyPr/>
        <a:lstStyle/>
        <a:p>
          <a:endParaRPr lang="en-US"/>
        </a:p>
      </dgm:t>
    </dgm:pt>
    <dgm:pt modelId="{027464BC-BC05-4028-BD68-7D26AF5F9D3B}" type="sibTrans" cxnId="{DA54FA13-53B3-4338-AD21-7E1823E85529}">
      <dgm:prSet/>
      <dgm:spPr/>
      <dgm:t>
        <a:bodyPr/>
        <a:lstStyle/>
        <a:p>
          <a:endParaRPr lang="en-US"/>
        </a:p>
      </dgm:t>
    </dgm:pt>
    <dgm:pt modelId="{57942CA2-A88F-47DC-A6F2-14F391CB3A25}" type="pres">
      <dgm:prSet presAssocID="{04FA6B80-2E0A-44C7-917D-E1CD439CC964}" presName="linear" presStyleCnt="0">
        <dgm:presLayoutVars>
          <dgm:animLvl val="lvl"/>
          <dgm:resizeHandles val="exact"/>
        </dgm:presLayoutVars>
      </dgm:prSet>
      <dgm:spPr/>
    </dgm:pt>
    <dgm:pt modelId="{C2A96EF5-8EDB-465C-924A-BF6EC2085139}" type="pres">
      <dgm:prSet presAssocID="{A55945DA-B6B0-43FD-877F-7F3B1263FC7C}" presName="parentText" presStyleLbl="node1" presStyleIdx="0" presStyleCnt="3">
        <dgm:presLayoutVars>
          <dgm:chMax val="0"/>
          <dgm:bulletEnabled val="1"/>
        </dgm:presLayoutVars>
      </dgm:prSet>
      <dgm:spPr/>
    </dgm:pt>
    <dgm:pt modelId="{6E9E6A70-E4CA-48F1-A60F-8DF2852EC499}" type="pres">
      <dgm:prSet presAssocID="{8FB7ADEC-A1D3-426E-862C-DF4CC11916F5}" presName="spacer" presStyleCnt="0"/>
      <dgm:spPr/>
    </dgm:pt>
    <dgm:pt modelId="{AEA5CAF2-9F99-482E-833B-D12FA29BC95A}" type="pres">
      <dgm:prSet presAssocID="{3B719C2E-6B3D-457D-A144-7EF26B0DDB86}" presName="parentText" presStyleLbl="node1" presStyleIdx="1" presStyleCnt="3">
        <dgm:presLayoutVars>
          <dgm:chMax val="0"/>
          <dgm:bulletEnabled val="1"/>
        </dgm:presLayoutVars>
      </dgm:prSet>
      <dgm:spPr/>
    </dgm:pt>
    <dgm:pt modelId="{F7C08A5E-5255-4832-86D8-AD586F970AC3}" type="pres">
      <dgm:prSet presAssocID="{DB60D1F3-ADDB-4380-9B4D-4113F03D452A}" presName="spacer" presStyleCnt="0"/>
      <dgm:spPr/>
    </dgm:pt>
    <dgm:pt modelId="{650262F8-1A0E-4303-B725-50561AD29715}" type="pres">
      <dgm:prSet presAssocID="{73F85F90-79F5-4B55-9081-D281F8605677}" presName="parentText" presStyleLbl="node1" presStyleIdx="2" presStyleCnt="3" custScaleY="116524">
        <dgm:presLayoutVars>
          <dgm:chMax val="0"/>
          <dgm:bulletEnabled val="1"/>
        </dgm:presLayoutVars>
      </dgm:prSet>
      <dgm:spPr/>
    </dgm:pt>
    <dgm:pt modelId="{9659240C-5C93-4817-9277-0B21B67B595C}" type="pres">
      <dgm:prSet presAssocID="{73F85F90-79F5-4B55-9081-D281F8605677}" presName="childText" presStyleLbl="revTx" presStyleIdx="0" presStyleCnt="1">
        <dgm:presLayoutVars>
          <dgm:bulletEnabled val="1"/>
        </dgm:presLayoutVars>
      </dgm:prSet>
      <dgm:spPr/>
    </dgm:pt>
  </dgm:ptLst>
  <dgm:cxnLst>
    <dgm:cxn modelId="{DA54FA13-53B3-4338-AD21-7E1823E85529}" srcId="{73F85F90-79F5-4B55-9081-D281F8605677}" destId="{DDA408DE-11C4-4A98-A63A-15E176ECC5A3}" srcOrd="0" destOrd="0" parTransId="{32E6B195-BDCB-43BB-BC93-F3604D3D2EDB}" sibTransId="{027464BC-BC05-4028-BD68-7D26AF5F9D3B}"/>
    <dgm:cxn modelId="{1D4CFD5F-1D90-49F7-B44E-3F434A86B6A4}" srcId="{04FA6B80-2E0A-44C7-917D-E1CD439CC964}" destId="{A55945DA-B6B0-43FD-877F-7F3B1263FC7C}" srcOrd="0" destOrd="0" parTransId="{44D704F5-45B2-4029-AFC5-CA8584E53B45}" sibTransId="{8FB7ADEC-A1D3-426E-862C-DF4CC11916F5}"/>
    <dgm:cxn modelId="{E8D6AB4E-0037-4C0D-857D-D151915E8EA5}" type="presOf" srcId="{3B719C2E-6B3D-457D-A144-7EF26B0DDB86}" destId="{AEA5CAF2-9F99-482E-833B-D12FA29BC95A}" srcOrd="0" destOrd="0" presId="urn:microsoft.com/office/officeart/2005/8/layout/vList2"/>
    <dgm:cxn modelId="{25C4C678-BE9A-4B05-881D-D17E11C547CA}" type="presOf" srcId="{A55945DA-B6B0-43FD-877F-7F3B1263FC7C}" destId="{C2A96EF5-8EDB-465C-924A-BF6EC2085139}" srcOrd="0" destOrd="0" presId="urn:microsoft.com/office/officeart/2005/8/layout/vList2"/>
    <dgm:cxn modelId="{AB551D82-F3FB-4F65-A364-26841C091C9B}" srcId="{04FA6B80-2E0A-44C7-917D-E1CD439CC964}" destId="{3B719C2E-6B3D-457D-A144-7EF26B0DDB86}" srcOrd="1" destOrd="0" parTransId="{E142140B-FBDF-4F38-BABA-51D362978308}" sibTransId="{DB60D1F3-ADDB-4380-9B4D-4113F03D452A}"/>
    <dgm:cxn modelId="{8A37E79C-8946-4FD7-9865-AF675CCFC102}" type="presOf" srcId="{DDA408DE-11C4-4A98-A63A-15E176ECC5A3}" destId="{9659240C-5C93-4817-9277-0B21B67B595C}" srcOrd="0" destOrd="0" presId="urn:microsoft.com/office/officeart/2005/8/layout/vList2"/>
    <dgm:cxn modelId="{D027499D-4C44-4829-AA67-7A3668445D78}" type="presOf" srcId="{73F85F90-79F5-4B55-9081-D281F8605677}" destId="{650262F8-1A0E-4303-B725-50561AD29715}" srcOrd="0" destOrd="0" presId="urn:microsoft.com/office/officeart/2005/8/layout/vList2"/>
    <dgm:cxn modelId="{340795A3-E839-4CE0-8C57-A05FD7441818}" type="presOf" srcId="{04FA6B80-2E0A-44C7-917D-E1CD439CC964}" destId="{57942CA2-A88F-47DC-A6F2-14F391CB3A25}" srcOrd="0" destOrd="0" presId="urn:microsoft.com/office/officeart/2005/8/layout/vList2"/>
    <dgm:cxn modelId="{B8991EE7-DE1B-41B4-8688-CADD4472CCA2}" srcId="{04FA6B80-2E0A-44C7-917D-E1CD439CC964}" destId="{73F85F90-79F5-4B55-9081-D281F8605677}" srcOrd="2" destOrd="0" parTransId="{B346B58E-AFDC-482C-9C6D-B6A87C9BBBEE}" sibTransId="{666A94CF-56AB-4E96-90ED-0AEC7643F3B4}"/>
    <dgm:cxn modelId="{CF1EEAA4-F12D-4852-981E-B2D0DD53A5C6}" type="presParOf" srcId="{57942CA2-A88F-47DC-A6F2-14F391CB3A25}" destId="{C2A96EF5-8EDB-465C-924A-BF6EC2085139}" srcOrd="0" destOrd="0" presId="urn:microsoft.com/office/officeart/2005/8/layout/vList2"/>
    <dgm:cxn modelId="{084988CA-D3F5-4EFC-8108-EF38F3BCF9C3}" type="presParOf" srcId="{57942CA2-A88F-47DC-A6F2-14F391CB3A25}" destId="{6E9E6A70-E4CA-48F1-A60F-8DF2852EC499}" srcOrd="1" destOrd="0" presId="urn:microsoft.com/office/officeart/2005/8/layout/vList2"/>
    <dgm:cxn modelId="{57D0A842-0B15-4FAC-85B1-21283438776F}" type="presParOf" srcId="{57942CA2-A88F-47DC-A6F2-14F391CB3A25}" destId="{AEA5CAF2-9F99-482E-833B-D12FA29BC95A}" srcOrd="2" destOrd="0" presId="urn:microsoft.com/office/officeart/2005/8/layout/vList2"/>
    <dgm:cxn modelId="{0BBF2909-9E70-470E-A334-F00F69139117}" type="presParOf" srcId="{57942CA2-A88F-47DC-A6F2-14F391CB3A25}" destId="{F7C08A5E-5255-4832-86D8-AD586F970AC3}" srcOrd="3" destOrd="0" presId="urn:microsoft.com/office/officeart/2005/8/layout/vList2"/>
    <dgm:cxn modelId="{295E4134-E6F4-490F-931C-29E15D6D9DED}" type="presParOf" srcId="{57942CA2-A88F-47DC-A6F2-14F391CB3A25}" destId="{650262F8-1A0E-4303-B725-50561AD29715}" srcOrd="4" destOrd="0" presId="urn:microsoft.com/office/officeart/2005/8/layout/vList2"/>
    <dgm:cxn modelId="{2AD8ABA8-218C-4C85-A880-CEB40E337E56}" type="presParOf" srcId="{57942CA2-A88F-47DC-A6F2-14F391CB3A25}" destId="{9659240C-5C93-4817-9277-0B21B67B595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EDF037-4DCC-43E6-99C3-0FAC180430D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7684662-98F3-4CE5-A741-27C645933C69}">
      <dgm:prSet/>
      <dgm:spPr/>
      <dgm:t>
        <a:bodyPr/>
        <a:lstStyle/>
        <a:p>
          <a:r>
            <a:rPr lang="en-US"/>
            <a:t>Common Components:</a:t>
          </a:r>
        </a:p>
      </dgm:t>
    </dgm:pt>
    <dgm:pt modelId="{F03917C8-C036-45E7-9F1B-418A05A0FB2E}" type="parTrans" cxnId="{AB83D73F-FEA9-4E49-83CE-202809A98AB1}">
      <dgm:prSet/>
      <dgm:spPr/>
      <dgm:t>
        <a:bodyPr/>
        <a:lstStyle/>
        <a:p>
          <a:endParaRPr lang="en-US"/>
        </a:p>
      </dgm:t>
    </dgm:pt>
    <dgm:pt modelId="{6667980D-D2C1-4E88-8459-BACF55B489AC}" type="sibTrans" cxnId="{AB83D73F-FEA9-4E49-83CE-202809A98AB1}">
      <dgm:prSet/>
      <dgm:spPr/>
      <dgm:t>
        <a:bodyPr/>
        <a:lstStyle/>
        <a:p>
          <a:endParaRPr lang="en-US"/>
        </a:p>
      </dgm:t>
    </dgm:pt>
    <dgm:pt modelId="{A77E92CA-2BB2-4C4E-85CF-03A925D330E7}">
      <dgm:prSet/>
      <dgm:spPr/>
      <dgm:t>
        <a:bodyPr/>
        <a:lstStyle/>
        <a:p>
          <a:r>
            <a:rPr lang="en-US" dirty="0"/>
            <a:t>Behavioral Activation</a:t>
          </a:r>
        </a:p>
      </dgm:t>
    </dgm:pt>
    <dgm:pt modelId="{B9BCE906-EFA6-4DA3-86AA-21E1325430CB}" type="parTrans" cxnId="{8B6DEB51-4584-4024-8A44-F6B461DCA539}">
      <dgm:prSet/>
      <dgm:spPr/>
      <dgm:t>
        <a:bodyPr/>
        <a:lstStyle/>
        <a:p>
          <a:endParaRPr lang="en-US"/>
        </a:p>
      </dgm:t>
    </dgm:pt>
    <dgm:pt modelId="{46B60911-8A01-42CA-992B-F44DE252D985}" type="sibTrans" cxnId="{8B6DEB51-4584-4024-8A44-F6B461DCA539}">
      <dgm:prSet/>
      <dgm:spPr/>
      <dgm:t>
        <a:bodyPr/>
        <a:lstStyle/>
        <a:p>
          <a:endParaRPr lang="en-US"/>
        </a:p>
      </dgm:t>
    </dgm:pt>
    <dgm:pt modelId="{B4A331A7-6C38-4D45-8474-61E3620F20E6}">
      <dgm:prSet/>
      <dgm:spPr/>
      <dgm:t>
        <a:bodyPr/>
        <a:lstStyle/>
        <a:p>
          <a:r>
            <a:rPr lang="en-US" dirty="0"/>
            <a:t>Problem-solving</a:t>
          </a:r>
        </a:p>
      </dgm:t>
    </dgm:pt>
    <dgm:pt modelId="{D503A43C-5346-4872-BFA8-4E8070B3F40F}" type="parTrans" cxnId="{C19DE649-3E98-42C2-8EFD-609D3BA83FE6}">
      <dgm:prSet/>
      <dgm:spPr/>
      <dgm:t>
        <a:bodyPr/>
        <a:lstStyle/>
        <a:p>
          <a:endParaRPr lang="en-US"/>
        </a:p>
      </dgm:t>
    </dgm:pt>
    <dgm:pt modelId="{367C0D9D-9886-49EF-A791-9EA1A8A8421D}" type="sibTrans" cxnId="{C19DE649-3E98-42C2-8EFD-609D3BA83FE6}">
      <dgm:prSet/>
      <dgm:spPr/>
      <dgm:t>
        <a:bodyPr/>
        <a:lstStyle/>
        <a:p>
          <a:endParaRPr lang="en-US"/>
        </a:p>
      </dgm:t>
    </dgm:pt>
    <dgm:pt modelId="{B56E2EAE-CF06-4C21-8C8E-6F2CB04CF110}">
      <dgm:prSet/>
      <dgm:spPr/>
      <dgm:t>
        <a:bodyPr/>
        <a:lstStyle/>
        <a:p>
          <a:r>
            <a:rPr lang="en-US" dirty="0"/>
            <a:t>Cognitive Restructuring</a:t>
          </a:r>
        </a:p>
      </dgm:t>
    </dgm:pt>
    <dgm:pt modelId="{76D51583-1E91-492E-9868-2BFA043EA028}" type="parTrans" cxnId="{8E33D88E-DD40-46BF-A814-F0F0460B3F00}">
      <dgm:prSet/>
      <dgm:spPr/>
      <dgm:t>
        <a:bodyPr/>
        <a:lstStyle/>
        <a:p>
          <a:endParaRPr lang="en-US"/>
        </a:p>
      </dgm:t>
    </dgm:pt>
    <dgm:pt modelId="{15760143-DF31-4991-9EDB-0AF39C648240}" type="sibTrans" cxnId="{8E33D88E-DD40-46BF-A814-F0F0460B3F00}">
      <dgm:prSet/>
      <dgm:spPr/>
      <dgm:t>
        <a:bodyPr/>
        <a:lstStyle/>
        <a:p>
          <a:endParaRPr lang="en-US"/>
        </a:p>
      </dgm:t>
    </dgm:pt>
    <dgm:pt modelId="{15E100B4-76FD-4F10-9CDB-1FA763565386}">
      <dgm:prSet/>
      <dgm:spPr/>
      <dgm:t>
        <a:bodyPr/>
        <a:lstStyle/>
        <a:p>
          <a:r>
            <a:rPr lang="en-US" dirty="0"/>
            <a:t>Homework Assignments</a:t>
          </a:r>
        </a:p>
      </dgm:t>
    </dgm:pt>
    <dgm:pt modelId="{C0FCDD56-F895-4470-8B3A-4E49AE013585}" type="parTrans" cxnId="{EB8473C8-217B-4AF7-88EA-3D94151380B7}">
      <dgm:prSet/>
      <dgm:spPr/>
      <dgm:t>
        <a:bodyPr/>
        <a:lstStyle/>
        <a:p>
          <a:endParaRPr lang="en-US"/>
        </a:p>
      </dgm:t>
    </dgm:pt>
    <dgm:pt modelId="{7F7CC23C-3BC9-4061-867E-5F31F0DF4C67}" type="sibTrans" cxnId="{EB8473C8-217B-4AF7-88EA-3D94151380B7}">
      <dgm:prSet/>
      <dgm:spPr/>
      <dgm:t>
        <a:bodyPr/>
        <a:lstStyle/>
        <a:p>
          <a:endParaRPr lang="en-US"/>
        </a:p>
      </dgm:t>
    </dgm:pt>
    <dgm:pt modelId="{FDF22667-6CB5-49E3-8E33-0D4D12919305}" type="pres">
      <dgm:prSet presAssocID="{FCEDF037-4DCC-43E6-99C3-0FAC180430D9}" presName="vert0" presStyleCnt="0">
        <dgm:presLayoutVars>
          <dgm:dir/>
          <dgm:animOne val="branch"/>
          <dgm:animLvl val="lvl"/>
        </dgm:presLayoutVars>
      </dgm:prSet>
      <dgm:spPr/>
    </dgm:pt>
    <dgm:pt modelId="{4B052BFF-25A5-4FA4-8504-F7696D4D4C43}" type="pres">
      <dgm:prSet presAssocID="{67684662-98F3-4CE5-A741-27C645933C69}" presName="thickLine" presStyleLbl="alignNode1" presStyleIdx="0" presStyleCnt="1"/>
      <dgm:spPr/>
    </dgm:pt>
    <dgm:pt modelId="{AA05C6F9-3D35-4F0D-809C-92422912C98C}" type="pres">
      <dgm:prSet presAssocID="{67684662-98F3-4CE5-A741-27C645933C69}" presName="horz1" presStyleCnt="0"/>
      <dgm:spPr/>
    </dgm:pt>
    <dgm:pt modelId="{70523A48-29BB-4815-A3C6-C8C8125B2AB1}" type="pres">
      <dgm:prSet presAssocID="{67684662-98F3-4CE5-A741-27C645933C69}" presName="tx1" presStyleLbl="revTx" presStyleIdx="0" presStyleCnt="5"/>
      <dgm:spPr/>
    </dgm:pt>
    <dgm:pt modelId="{63DF2D9D-96C1-40C6-80D7-1BD768B838D9}" type="pres">
      <dgm:prSet presAssocID="{67684662-98F3-4CE5-A741-27C645933C69}" presName="vert1" presStyleCnt="0"/>
      <dgm:spPr/>
    </dgm:pt>
    <dgm:pt modelId="{B258C7A2-04A5-494D-99B0-7627542CDE20}" type="pres">
      <dgm:prSet presAssocID="{A77E92CA-2BB2-4C4E-85CF-03A925D330E7}" presName="vertSpace2a" presStyleCnt="0"/>
      <dgm:spPr/>
    </dgm:pt>
    <dgm:pt modelId="{B5965645-865B-49CD-B56B-EC289DFCC07C}" type="pres">
      <dgm:prSet presAssocID="{A77E92CA-2BB2-4C4E-85CF-03A925D330E7}" presName="horz2" presStyleCnt="0"/>
      <dgm:spPr/>
    </dgm:pt>
    <dgm:pt modelId="{96E26AC2-113E-4C4B-9ED9-E32EAEA481D2}" type="pres">
      <dgm:prSet presAssocID="{A77E92CA-2BB2-4C4E-85CF-03A925D330E7}" presName="horzSpace2" presStyleCnt="0"/>
      <dgm:spPr/>
    </dgm:pt>
    <dgm:pt modelId="{A0B4D99D-9760-414D-8E6F-5958223B22E1}" type="pres">
      <dgm:prSet presAssocID="{A77E92CA-2BB2-4C4E-85CF-03A925D330E7}" presName="tx2" presStyleLbl="revTx" presStyleIdx="1" presStyleCnt="5"/>
      <dgm:spPr/>
    </dgm:pt>
    <dgm:pt modelId="{B8DC960A-E2BD-4F2B-A4FE-F5971923F31F}" type="pres">
      <dgm:prSet presAssocID="{A77E92CA-2BB2-4C4E-85CF-03A925D330E7}" presName="vert2" presStyleCnt="0"/>
      <dgm:spPr/>
    </dgm:pt>
    <dgm:pt modelId="{02819721-20E6-42AE-85E4-112D2672561A}" type="pres">
      <dgm:prSet presAssocID="{A77E92CA-2BB2-4C4E-85CF-03A925D330E7}" presName="thinLine2b" presStyleLbl="callout" presStyleIdx="0" presStyleCnt="4"/>
      <dgm:spPr/>
    </dgm:pt>
    <dgm:pt modelId="{F77D4B64-E188-4317-B2F9-7D4D225AA549}" type="pres">
      <dgm:prSet presAssocID="{A77E92CA-2BB2-4C4E-85CF-03A925D330E7}" presName="vertSpace2b" presStyleCnt="0"/>
      <dgm:spPr/>
    </dgm:pt>
    <dgm:pt modelId="{1966B0A9-C2FA-40D4-AAD6-975D00388D17}" type="pres">
      <dgm:prSet presAssocID="{B4A331A7-6C38-4D45-8474-61E3620F20E6}" presName="horz2" presStyleCnt="0"/>
      <dgm:spPr/>
    </dgm:pt>
    <dgm:pt modelId="{FB235039-F9EA-45DE-B239-E14EF9698502}" type="pres">
      <dgm:prSet presAssocID="{B4A331A7-6C38-4D45-8474-61E3620F20E6}" presName="horzSpace2" presStyleCnt="0"/>
      <dgm:spPr/>
    </dgm:pt>
    <dgm:pt modelId="{6C07173E-5361-4182-9966-F40446DE94B0}" type="pres">
      <dgm:prSet presAssocID="{B4A331A7-6C38-4D45-8474-61E3620F20E6}" presName="tx2" presStyleLbl="revTx" presStyleIdx="2" presStyleCnt="5"/>
      <dgm:spPr/>
    </dgm:pt>
    <dgm:pt modelId="{E892D2B9-AFA7-4765-A726-6C29C11486E9}" type="pres">
      <dgm:prSet presAssocID="{B4A331A7-6C38-4D45-8474-61E3620F20E6}" presName="vert2" presStyleCnt="0"/>
      <dgm:spPr/>
    </dgm:pt>
    <dgm:pt modelId="{A820166B-B6A0-4684-88AB-D529902A4236}" type="pres">
      <dgm:prSet presAssocID="{B4A331A7-6C38-4D45-8474-61E3620F20E6}" presName="thinLine2b" presStyleLbl="callout" presStyleIdx="1" presStyleCnt="4"/>
      <dgm:spPr/>
    </dgm:pt>
    <dgm:pt modelId="{7676483A-B021-46EA-9A80-46706113D36C}" type="pres">
      <dgm:prSet presAssocID="{B4A331A7-6C38-4D45-8474-61E3620F20E6}" presName="vertSpace2b" presStyleCnt="0"/>
      <dgm:spPr/>
    </dgm:pt>
    <dgm:pt modelId="{FEC12DB1-1952-49FB-9DC6-9E13C0713F84}" type="pres">
      <dgm:prSet presAssocID="{B56E2EAE-CF06-4C21-8C8E-6F2CB04CF110}" presName="horz2" presStyleCnt="0"/>
      <dgm:spPr/>
    </dgm:pt>
    <dgm:pt modelId="{AAA3B454-F7B2-4D3D-96D6-1C661BB5EA27}" type="pres">
      <dgm:prSet presAssocID="{B56E2EAE-CF06-4C21-8C8E-6F2CB04CF110}" presName="horzSpace2" presStyleCnt="0"/>
      <dgm:spPr/>
    </dgm:pt>
    <dgm:pt modelId="{A6ABA645-98B1-4B0C-A0F9-4BBE58D57762}" type="pres">
      <dgm:prSet presAssocID="{B56E2EAE-CF06-4C21-8C8E-6F2CB04CF110}" presName="tx2" presStyleLbl="revTx" presStyleIdx="3" presStyleCnt="5"/>
      <dgm:spPr/>
    </dgm:pt>
    <dgm:pt modelId="{22231B29-CADB-421B-BD16-CC607A8BEF3A}" type="pres">
      <dgm:prSet presAssocID="{B56E2EAE-CF06-4C21-8C8E-6F2CB04CF110}" presName="vert2" presStyleCnt="0"/>
      <dgm:spPr/>
    </dgm:pt>
    <dgm:pt modelId="{8796AA0F-789A-4163-9AE4-D12357A110BE}" type="pres">
      <dgm:prSet presAssocID="{B56E2EAE-CF06-4C21-8C8E-6F2CB04CF110}" presName="thinLine2b" presStyleLbl="callout" presStyleIdx="2" presStyleCnt="4"/>
      <dgm:spPr/>
    </dgm:pt>
    <dgm:pt modelId="{511BCBAC-45AE-44A2-ABC6-A2FC138BC43E}" type="pres">
      <dgm:prSet presAssocID="{B56E2EAE-CF06-4C21-8C8E-6F2CB04CF110}" presName="vertSpace2b" presStyleCnt="0"/>
      <dgm:spPr/>
    </dgm:pt>
    <dgm:pt modelId="{E3C13629-E220-4285-9154-40E4B9E30DE1}" type="pres">
      <dgm:prSet presAssocID="{15E100B4-76FD-4F10-9CDB-1FA763565386}" presName="horz2" presStyleCnt="0"/>
      <dgm:spPr/>
    </dgm:pt>
    <dgm:pt modelId="{01038498-F3E9-4DD8-9D4F-5A1241CE406E}" type="pres">
      <dgm:prSet presAssocID="{15E100B4-76FD-4F10-9CDB-1FA763565386}" presName="horzSpace2" presStyleCnt="0"/>
      <dgm:spPr/>
    </dgm:pt>
    <dgm:pt modelId="{22E51784-AD25-4D54-872A-755643791646}" type="pres">
      <dgm:prSet presAssocID="{15E100B4-76FD-4F10-9CDB-1FA763565386}" presName="tx2" presStyleLbl="revTx" presStyleIdx="4" presStyleCnt="5"/>
      <dgm:spPr/>
    </dgm:pt>
    <dgm:pt modelId="{F0DB363B-6D75-48CD-93FF-210F29DB0968}" type="pres">
      <dgm:prSet presAssocID="{15E100B4-76FD-4F10-9CDB-1FA763565386}" presName="vert2" presStyleCnt="0"/>
      <dgm:spPr/>
    </dgm:pt>
    <dgm:pt modelId="{0A37711C-7357-45A4-BB59-CEC9CF3C9202}" type="pres">
      <dgm:prSet presAssocID="{15E100B4-76FD-4F10-9CDB-1FA763565386}" presName="thinLine2b" presStyleLbl="callout" presStyleIdx="3" presStyleCnt="4"/>
      <dgm:spPr/>
    </dgm:pt>
    <dgm:pt modelId="{67BD6043-A2F8-4CB6-B238-215D585BE8EE}" type="pres">
      <dgm:prSet presAssocID="{15E100B4-76FD-4F10-9CDB-1FA763565386}" presName="vertSpace2b" presStyleCnt="0"/>
      <dgm:spPr/>
    </dgm:pt>
  </dgm:ptLst>
  <dgm:cxnLst>
    <dgm:cxn modelId="{8A52960A-5F49-45EE-BCBE-311B19C7E7C0}" type="presOf" srcId="{A77E92CA-2BB2-4C4E-85CF-03A925D330E7}" destId="{A0B4D99D-9760-414D-8E6F-5958223B22E1}" srcOrd="0" destOrd="0" presId="urn:microsoft.com/office/officeart/2008/layout/LinedList"/>
    <dgm:cxn modelId="{AB83D73F-FEA9-4E49-83CE-202809A98AB1}" srcId="{FCEDF037-4DCC-43E6-99C3-0FAC180430D9}" destId="{67684662-98F3-4CE5-A741-27C645933C69}" srcOrd="0" destOrd="0" parTransId="{F03917C8-C036-45E7-9F1B-418A05A0FB2E}" sibTransId="{6667980D-D2C1-4E88-8459-BACF55B489AC}"/>
    <dgm:cxn modelId="{AC9C7A40-538C-402B-9DF1-B9268499A859}" type="presOf" srcId="{FCEDF037-4DCC-43E6-99C3-0FAC180430D9}" destId="{FDF22667-6CB5-49E3-8E33-0D4D12919305}" srcOrd="0" destOrd="0" presId="urn:microsoft.com/office/officeart/2008/layout/LinedList"/>
    <dgm:cxn modelId="{C19DE649-3E98-42C2-8EFD-609D3BA83FE6}" srcId="{67684662-98F3-4CE5-A741-27C645933C69}" destId="{B4A331A7-6C38-4D45-8474-61E3620F20E6}" srcOrd="1" destOrd="0" parTransId="{D503A43C-5346-4872-BFA8-4E8070B3F40F}" sibTransId="{367C0D9D-9886-49EF-A791-9EA1A8A8421D}"/>
    <dgm:cxn modelId="{8B6DEB51-4584-4024-8A44-F6B461DCA539}" srcId="{67684662-98F3-4CE5-A741-27C645933C69}" destId="{A77E92CA-2BB2-4C4E-85CF-03A925D330E7}" srcOrd="0" destOrd="0" parTransId="{B9BCE906-EFA6-4DA3-86AA-21E1325430CB}" sibTransId="{46B60911-8A01-42CA-992B-F44DE252D985}"/>
    <dgm:cxn modelId="{8E33D88E-DD40-46BF-A814-F0F0460B3F00}" srcId="{67684662-98F3-4CE5-A741-27C645933C69}" destId="{B56E2EAE-CF06-4C21-8C8E-6F2CB04CF110}" srcOrd="2" destOrd="0" parTransId="{76D51583-1E91-492E-9868-2BFA043EA028}" sibTransId="{15760143-DF31-4991-9EDB-0AF39C648240}"/>
    <dgm:cxn modelId="{DC9369A1-B26D-40F3-BA8D-E0DF452D3701}" type="presOf" srcId="{B56E2EAE-CF06-4C21-8C8E-6F2CB04CF110}" destId="{A6ABA645-98B1-4B0C-A0F9-4BBE58D57762}" srcOrd="0" destOrd="0" presId="urn:microsoft.com/office/officeart/2008/layout/LinedList"/>
    <dgm:cxn modelId="{EB8473C8-217B-4AF7-88EA-3D94151380B7}" srcId="{67684662-98F3-4CE5-A741-27C645933C69}" destId="{15E100B4-76FD-4F10-9CDB-1FA763565386}" srcOrd="3" destOrd="0" parTransId="{C0FCDD56-F895-4470-8B3A-4E49AE013585}" sibTransId="{7F7CC23C-3BC9-4061-867E-5F31F0DF4C67}"/>
    <dgm:cxn modelId="{AE571CD2-B94E-480E-B181-9030AD03CD65}" type="presOf" srcId="{67684662-98F3-4CE5-A741-27C645933C69}" destId="{70523A48-29BB-4815-A3C6-C8C8125B2AB1}" srcOrd="0" destOrd="0" presId="urn:microsoft.com/office/officeart/2008/layout/LinedList"/>
    <dgm:cxn modelId="{35943DDA-DCA2-49F2-8FAC-50B07CEE2342}" type="presOf" srcId="{B4A331A7-6C38-4D45-8474-61E3620F20E6}" destId="{6C07173E-5361-4182-9966-F40446DE94B0}" srcOrd="0" destOrd="0" presId="urn:microsoft.com/office/officeart/2008/layout/LinedList"/>
    <dgm:cxn modelId="{1E223FDA-BA7E-4A2C-B4A5-39B7BEF1A298}" type="presOf" srcId="{15E100B4-76FD-4F10-9CDB-1FA763565386}" destId="{22E51784-AD25-4D54-872A-755643791646}" srcOrd="0" destOrd="0" presId="urn:microsoft.com/office/officeart/2008/layout/LinedList"/>
    <dgm:cxn modelId="{1B7A1A7B-FBAF-4F28-A229-25F80A3E4C0E}" type="presParOf" srcId="{FDF22667-6CB5-49E3-8E33-0D4D12919305}" destId="{4B052BFF-25A5-4FA4-8504-F7696D4D4C43}" srcOrd="0" destOrd="0" presId="urn:microsoft.com/office/officeart/2008/layout/LinedList"/>
    <dgm:cxn modelId="{254E889C-6085-43D8-A03C-73B4A2B08E53}" type="presParOf" srcId="{FDF22667-6CB5-49E3-8E33-0D4D12919305}" destId="{AA05C6F9-3D35-4F0D-809C-92422912C98C}" srcOrd="1" destOrd="0" presId="urn:microsoft.com/office/officeart/2008/layout/LinedList"/>
    <dgm:cxn modelId="{8809A6A8-1BEF-4D6E-8A5A-D9CC4408C7E8}" type="presParOf" srcId="{AA05C6F9-3D35-4F0D-809C-92422912C98C}" destId="{70523A48-29BB-4815-A3C6-C8C8125B2AB1}" srcOrd="0" destOrd="0" presId="urn:microsoft.com/office/officeart/2008/layout/LinedList"/>
    <dgm:cxn modelId="{DE92CF46-5333-4ACC-AA36-C0DB8C484512}" type="presParOf" srcId="{AA05C6F9-3D35-4F0D-809C-92422912C98C}" destId="{63DF2D9D-96C1-40C6-80D7-1BD768B838D9}" srcOrd="1" destOrd="0" presId="urn:microsoft.com/office/officeart/2008/layout/LinedList"/>
    <dgm:cxn modelId="{5124C5F0-3CF5-429E-9A5F-11CCB40A94C6}" type="presParOf" srcId="{63DF2D9D-96C1-40C6-80D7-1BD768B838D9}" destId="{B258C7A2-04A5-494D-99B0-7627542CDE20}" srcOrd="0" destOrd="0" presId="urn:microsoft.com/office/officeart/2008/layout/LinedList"/>
    <dgm:cxn modelId="{B042B6A1-C0C0-4493-95BA-FDE836AC55C3}" type="presParOf" srcId="{63DF2D9D-96C1-40C6-80D7-1BD768B838D9}" destId="{B5965645-865B-49CD-B56B-EC289DFCC07C}" srcOrd="1" destOrd="0" presId="urn:microsoft.com/office/officeart/2008/layout/LinedList"/>
    <dgm:cxn modelId="{850DDE8E-548B-4A31-BA40-389D08356F37}" type="presParOf" srcId="{B5965645-865B-49CD-B56B-EC289DFCC07C}" destId="{96E26AC2-113E-4C4B-9ED9-E32EAEA481D2}" srcOrd="0" destOrd="0" presId="urn:microsoft.com/office/officeart/2008/layout/LinedList"/>
    <dgm:cxn modelId="{0F98F775-165D-45EE-85DD-2C8F6271589E}" type="presParOf" srcId="{B5965645-865B-49CD-B56B-EC289DFCC07C}" destId="{A0B4D99D-9760-414D-8E6F-5958223B22E1}" srcOrd="1" destOrd="0" presId="urn:microsoft.com/office/officeart/2008/layout/LinedList"/>
    <dgm:cxn modelId="{AF95E699-8CFD-445B-8D5F-F83D298CC575}" type="presParOf" srcId="{B5965645-865B-49CD-B56B-EC289DFCC07C}" destId="{B8DC960A-E2BD-4F2B-A4FE-F5971923F31F}" srcOrd="2" destOrd="0" presId="urn:microsoft.com/office/officeart/2008/layout/LinedList"/>
    <dgm:cxn modelId="{F8C4F1E7-B554-4D95-B695-0627C6B6B3C7}" type="presParOf" srcId="{63DF2D9D-96C1-40C6-80D7-1BD768B838D9}" destId="{02819721-20E6-42AE-85E4-112D2672561A}" srcOrd="2" destOrd="0" presId="urn:microsoft.com/office/officeart/2008/layout/LinedList"/>
    <dgm:cxn modelId="{904A34AF-D8E3-4D6E-9B02-6EE9360392FC}" type="presParOf" srcId="{63DF2D9D-96C1-40C6-80D7-1BD768B838D9}" destId="{F77D4B64-E188-4317-B2F9-7D4D225AA549}" srcOrd="3" destOrd="0" presId="urn:microsoft.com/office/officeart/2008/layout/LinedList"/>
    <dgm:cxn modelId="{E32ADCDA-7CE5-49B6-95BD-CCC841C1298B}" type="presParOf" srcId="{63DF2D9D-96C1-40C6-80D7-1BD768B838D9}" destId="{1966B0A9-C2FA-40D4-AAD6-975D00388D17}" srcOrd="4" destOrd="0" presId="urn:microsoft.com/office/officeart/2008/layout/LinedList"/>
    <dgm:cxn modelId="{EDADFAB0-64DC-4967-9048-A644419520E6}" type="presParOf" srcId="{1966B0A9-C2FA-40D4-AAD6-975D00388D17}" destId="{FB235039-F9EA-45DE-B239-E14EF9698502}" srcOrd="0" destOrd="0" presId="urn:microsoft.com/office/officeart/2008/layout/LinedList"/>
    <dgm:cxn modelId="{A7B601F6-EB43-4331-AF44-2EB6CD049F63}" type="presParOf" srcId="{1966B0A9-C2FA-40D4-AAD6-975D00388D17}" destId="{6C07173E-5361-4182-9966-F40446DE94B0}" srcOrd="1" destOrd="0" presId="urn:microsoft.com/office/officeart/2008/layout/LinedList"/>
    <dgm:cxn modelId="{15DA14B3-AE2E-425D-B4B1-1F38B424BB09}" type="presParOf" srcId="{1966B0A9-C2FA-40D4-AAD6-975D00388D17}" destId="{E892D2B9-AFA7-4765-A726-6C29C11486E9}" srcOrd="2" destOrd="0" presId="urn:microsoft.com/office/officeart/2008/layout/LinedList"/>
    <dgm:cxn modelId="{FF798764-1417-43FE-8543-F3EA8F270818}" type="presParOf" srcId="{63DF2D9D-96C1-40C6-80D7-1BD768B838D9}" destId="{A820166B-B6A0-4684-88AB-D529902A4236}" srcOrd="5" destOrd="0" presId="urn:microsoft.com/office/officeart/2008/layout/LinedList"/>
    <dgm:cxn modelId="{742FAD13-BA0A-4B0D-8378-8E352290DCA8}" type="presParOf" srcId="{63DF2D9D-96C1-40C6-80D7-1BD768B838D9}" destId="{7676483A-B021-46EA-9A80-46706113D36C}" srcOrd="6" destOrd="0" presId="urn:microsoft.com/office/officeart/2008/layout/LinedList"/>
    <dgm:cxn modelId="{9748117C-1EC3-45C1-9771-8C391D1F6E1D}" type="presParOf" srcId="{63DF2D9D-96C1-40C6-80D7-1BD768B838D9}" destId="{FEC12DB1-1952-49FB-9DC6-9E13C0713F84}" srcOrd="7" destOrd="0" presId="urn:microsoft.com/office/officeart/2008/layout/LinedList"/>
    <dgm:cxn modelId="{71E4D2D9-0115-4B1E-811D-CB8F23F3DAEB}" type="presParOf" srcId="{FEC12DB1-1952-49FB-9DC6-9E13C0713F84}" destId="{AAA3B454-F7B2-4D3D-96D6-1C661BB5EA27}" srcOrd="0" destOrd="0" presId="urn:microsoft.com/office/officeart/2008/layout/LinedList"/>
    <dgm:cxn modelId="{17A90242-CF25-4867-B14C-0A608C91F976}" type="presParOf" srcId="{FEC12DB1-1952-49FB-9DC6-9E13C0713F84}" destId="{A6ABA645-98B1-4B0C-A0F9-4BBE58D57762}" srcOrd="1" destOrd="0" presId="urn:microsoft.com/office/officeart/2008/layout/LinedList"/>
    <dgm:cxn modelId="{620424E4-7CF8-4B60-A59E-771C3F43EEC7}" type="presParOf" srcId="{FEC12DB1-1952-49FB-9DC6-9E13C0713F84}" destId="{22231B29-CADB-421B-BD16-CC607A8BEF3A}" srcOrd="2" destOrd="0" presId="urn:microsoft.com/office/officeart/2008/layout/LinedList"/>
    <dgm:cxn modelId="{84743D8E-8337-4E4D-8CDD-D4B356EF0B52}" type="presParOf" srcId="{63DF2D9D-96C1-40C6-80D7-1BD768B838D9}" destId="{8796AA0F-789A-4163-9AE4-D12357A110BE}" srcOrd="8" destOrd="0" presId="urn:microsoft.com/office/officeart/2008/layout/LinedList"/>
    <dgm:cxn modelId="{10354388-A1C8-4154-B480-5872803BDA50}" type="presParOf" srcId="{63DF2D9D-96C1-40C6-80D7-1BD768B838D9}" destId="{511BCBAC-45AE-44A2-ABC6-A2FC138BC43E}" srcOrd="9" destOrd="0" presId="urn:microsoft.com/office/officeart/2008/layout/LinedList"/>
    <dgm:cxn modelId="{9FA57C52-BAD8-4FA0-9DBE-C778F9DBE19E}" type="presParOf" srcId="{63DF2D9D-96C1-40C6-80D7-1BD768B838D9}" destId="{E3C13629-E220-4285-9154-40E4B9E30DE1}" srcOrd="10" destOrd="0" presId="urn:microsoft.com/office/officeart/2008/layout/LinedList"/>
    <dgm:cxn modelId="{74D78F0A-624A-4366-9D78-54B5A8E7D21A}" type="presParOf" srcId="{E3C13629-E220-4285-9154-40E4B9E30DE1}" destId="{01038498-F3E9-4DD8-9D4F-5A1241CE406E}" srcOrd="0" destOrd="0" presId="urn:microsoft.com/office/officeart/2008/layout/LinedList"/>
    <dgm:cxn modelId="{FA6ED003-3158-422F-A69A-6DDC056D5E09}" type="presParOf" srcId="{E3C13629-E220-4285-9154-40E4B9E30DE1}" destId="{22E51784-AD25-4D54-872A-755643791646}" srcOrd="1" destOrd="0" presId="urn:microsoft.com/office/officeart/2008/layout/LinedList"/>
    <dgm:cxn modelId="{3B5CB167-10A6-4629-B478-67934029E39C}" type="presParOf" srcId="{E3C13629-E220-4285-9154-40E4B9E30DE1}" destId="{F0DB363B-6D75-48CD-93FF-210F29DB0968}" srcOrd="2" destOrd="0" presId="urn:microsoft.com/office/officeart/2008/layout/LinedList"/>
    <dgm:cxn modelId="{DC1BA1AE-A3D9-4168-906B-2406184841FA}" type="presParOf" srcId="{63DF2D9D-96C1-40C6-80D7-1BD768B838D9}" destId="{0A37711C-7357-45A4-BB59-CEC9CF3C9202}" srcOrd="11" destOrd="0" presId="urn:microsoft.com/office/officeart/2008/layout/LinedList"/>
    <dgm:cxn modelId="{BBAECBC1-1FF1-4CEF-B30A-FD4CAEB2609C}" type="presParOf" srcId="{63DF2D9D-96C1-40C6-80D7-1BD768B838D9}" destId="{67BD6043-A2F8-4CB6-B238-215D585BE8EE}"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7478F5-C184-40CF-A2E0-D11AEE80C74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E972C16-7A47-4329-8348-BE2FC07C508E}">
      <dgm:prSet/>
      <dgm:spPr/>
      <dgm:t>
        <a:bodyPr/>
        <a:lstStyle/>
        <a:p>
          <a:r>
            <a:rPr lang="en-US" dirty="0"/>
            <a:t>Psychotropic medications should be prescribed concomitantly with, following inadequate response to, evidence-based therapy</a:t>
          </a:r>
        </a:p>
      </dgm:t>
    </dgm:pt>
    <dgm:pt modelId="{7B5BCD05-3B05-4209-A53C-22B6B8FD0756}" type="parTrans" cxnId="{EC5D6881-77E0-4243-A1B9-61CF041FC975}">
      <dgm:prSet/>
      <dgm:spPr/>
      <dgm:t>
        <a:bodyPr/>
        <a:lstStyle/>
        <a:p>
          <a:endParaRPr lang="en-US"/>
        </a:p>
      </dgm:t>
    </dgm:pt>
    <dgm:pt modelId="{C4491821-BD4B-4246-A70C-5F96273CF687}" type="sibTrans" cxnId="{EC5D6881-77E0-4243-A1B9-61CF041FC975}">
      <dgm:prSet/>
      <dgm:spPr/>
      <dgm:t>
        <a:bodyPr/>
        <a:lstStyle/>
        <a:p>
          <a:endParaRPr lang="en-US"/>
        </a:p>
      </dgm:t>
    </dgm:pt>
    <dgm:pt modelId="{A709EE4E-2887-4F21-9ACF-28F9DDFFD0F2}">
      <dgm:prSet/>
      <dgm:spPr/>
      <dgm:t>
        <a:bodyPr/>
        <a:lstStyle/>
        <a:p>
          <a:r>
            <a:rPr lang="en-US"/>
            <a:t>Use FDA approved when possible </a:t>
          </a:r>
        </a:p>
      </dgm:t>
    </dgm:pt>
    <dgm:pt modelId="{4CED1180-39DE-4F6E-9BE9-BC5EF0502EDD}" type="parTrans" cxnId="{C5F22A6E-859B-4B8F-A602-F06C343D2265}">
      <dgm:prSet/>
      <dgm:spPr/>
      <dgm:t>
        <a:bodyPr/>
        <a:lstStyle/>
        <a:p>
          <a:endParaRPr lang="en-US"/>
        </a:p>
      </dgm:t>
    </dgm:pt>
    <dgm:pt modelId="{4AEA91B8-9C42-45E3-BD0D-B69498A3A20B}" type="sibTrans" cxnId="{C5F22A6E-859B-4B8F-A602-F06C343D2265}">
      <dgm:prSet/>
      <dgm:spPr/>
      <dgm:t>
        <a:bodyPr/>
        <a:lstStyle/>
        <a:p>
          <a:endParaRPr lang="en-US"/>
        </a:p>
      </dgm:t>
    </dgm:pt>
    <dgm:pt modelId="{5E93AB7C-5CCB-48D8-A738-0920ACA3D945}">
      <dgm:prSet/>
      <dgm:spPr/>
      <dgm:t>
        <a:bodyPr/>
        <a:lstStyle/>
        <a:p>
          <a:r>
            <a:rPr lang="en-US"/>
            <a:t>Prescribe as few medications as possible simplifies monitoring efficacy and side effects</a:t>
          </a:r>
        </a:p>
      </dgm:t>
    </dgm:pt>
    <dgm:pt modelId="{ABFB61C0-5973-4E3A-9FE3-0A6051C57D1F}" type="parTrans" cxnId="{F85FF3CC-6C34-4875-B38F-F311414A87F4}">
      <dgm:prSet/>
      <dgm:spPr/>
      <dgm:t>
        <a:bodyPr/>
        <a:lstStyle/>
        <a:p>
          <a:endParaRPr lang="en-US"/>
        </a:p>
      </dgm:t>
    </dgm:pt>
    <dgm:pt modelId="{F2F563B8-0589-40D1-BE00-5567FC9B5F21}" type="sibTrans" cxnId="{F85FF3CC-6C34-4875-B38F-F311414A87F4}">
      <dgm:prSet/>
      <dgm:spPr/>
      <dgm:t>
        <a:bodyPr/>
        <a:lstStyle/>
        <a:p>
          <a:endParaRPr lang="en-US"/>
        </a:p>
      </dgm:t>
    </dgm:pt>
    <dgm:pt modelId="{9BFAC4B9-A035-4BCA-BC47-DF02C7258856}">
      <dgm:prSet/>
      <dgm:spPr/>
      <dgm:t>
        <a:bodyPr/>
        <a:lstStyle/>
        <a:p>
          <a:r>
            <a:rPr lang="en-US" dirty="0"/>
            <a:t>Sequential changes in medications</a:t>
          </a:r>
        </a:p>
      </dgm:t>
    </dgm:pt>
    <dgm:pt modelId="{57164CDA-276C-45EE-B6B6-237C6A5B5C4E}" type="parTrans" cxnId="{A660C928-BC25-4A87-A4A3-4BE89ABC9ABE}">
      <dgm:prSet/>
      <dgm:spPr/>
      <dgm:t>
        <a:bodyPr/>
        <a:lstStyle/>
        <a:p>
          <a:endParaRPr lang="en-US"/>
        </a:p>
      </dgm:t>
    </dgm:pt>
    <dgm:pt modelId="{A1D14480-688E-4FF9-8348-4E24F960F406}" type="sibTrans" cxnId="{A660C928-BC25-4A87-A4A3-4BE89ABC9ABE}">
      <dgm:prSet/>
      <dgm:spPr/>
      <dgm:t>
        <a:bodyPr/>
        <a:lstStyle/>
        <a:p>
          <a:endParaRPr lang="en-US"/>
        </a:p>
      </dgm:t>
    </dgm:pt>
    <dgm:pt modelId="{C6C66F83-61EE-4AE7-9AC9-84D7531E202D}">
      <dgm:prSet/>
      <dgm:spPr/>
      <dgm:t>
        <a:bodyPr/>
        <a:lstStyle/>
        <a:p>
          <a:r>
            <a:rPr lang="en-US"/>
            <a:t>Monitoring for safety is just as important as efficacy</a:t>
          </a:r>
        </a:p>
      </dgm:t>
    </dgm:pt>
    <dgm:pt modelId="{12BBB176-0E56-4597-856F-CBD55A13930C}" type="parTrans" cxnId="{34418096-7800-42B4-83FB-EBCEEFBEC03F}">
      <dgm:prSet/>
      <dgm:spPr/>
      <dgm:t>
        <a:bodyPr/>
        <a:lstStyle/>
        <a:p>
          <a:endParaRPr lang="en-US"/>
        </a:p>
      </dgm:t>
    </dgm:pt>
    <dgm:pt modelId="{A68E1195-4EE0-4D64-9FC4-B4F9DC0A07FF}" type="sibTrans" cxnId="{34418096-7800-42B4-83FB-EBCEEFBEC03F}">
      <dgm:prSet/>
      <dgm:spPr/>
      <dgm:t>
        <a:bodyPr/>
        <a:lstStyle/>
        <a:p>
          <a:endParaRPr lang="en-US"/>
        </a:p>
      </dgm:t>
    </dgm:pt>
    <dgm:pt modelId="{7B26594D-7DF4-4FEA-A522-12E800EB6DF4}">
      <dgm:prSet/>
      <dgm:spPr/>
      <dgm:t>
        <a:bodyPr/>
        <a:lstStyle/>
        <a:p>
          <a:r>
            <a:rPr lang="en-US"/>
            <a:t>Start low, go slow</a:t>
          </a:r>
        </a:p>
      </dgm:t>
    </dgm:pt>
    <dgm:pt modelId="{27B45B8B-95ED-47A9-8032-B656ADAF2405}" type="parTrans" cxnId="{987079F0-2289-4254-A1B1-C9EB61621832}">
      <dgm:prSet/>
      <dgm:spPr/>
      <dgm:t>
        <a:bodyPr/>
        <a:lstStyle/>
        <a:p>
          <a:endParaRPr lang="en-US"/>
        </a:p>
      </dgm:t>
    </dgm:pt>
    <dgm:pt modelId="{3010B835-09DA-4BF2-92BF-C431E61210F0}" type="sibTrans" cxnId="{987079F0-2289-4254-A1B1-C9EB61621832}">
      <dgm:prSet/>
      <dgm:spPr/>
      <dgm:t>
        <a:bodyPr/>
        <a:lstStyle/>
        <a:p>
          <a:endParaRPr lang="en-US"/>
        </a:p>
      </dgm:t>
    </dgm:pt>
    <dgm:pt modelId="{ED417CF1-E29D-4355-910C-F786B3320D2F}" type="pres">
      <dgm:prSet presAssocID="{0D7478F5-C184-40CF-A2E0-D11AEE80C74A}" presName="linear" presStyleCnt="0">
        <dgm:presLayoutVars>
          <dgm:animLvl val="lvl"/>
          <dgm:resizeHandles val="exact"/>
        </dgm:presLayoutVars>
      </dgm:prSet>
      <dgm:spPr/>
    </dgm:pt>
    <dgm:pt modelId="{953F2FDD-A241-4ACE-B072-D7D431DEE402}" type="pres">
      <dgm:prSet presAssocID="{BE972C16-7A47-4329-8348-BE2FC07C508E}" presName="parentText" presStyleLbl="node1" presStyleIdx="0" presStyleCnt="6">
        <dgm:presLayoutVars>
          <dgm:chMax val="0"/>
          <dgm:bulletEnabled val="1"/>
        </dgm:presLayoutVars>
      </dgm:prSet>
      <dgm:spPr/>
    </dgm:pt>
    <dgm:pt modelId="{AFA40172-DEA8-4D26-B45C-BEDA34A3058A}" type="pres">
      <dgm:prSet presAssocID="{C4491821-BD4B-4246-A70C-5F96273CF687}" presName="spacer" presStyleCnt="0"/>
      <dgm:spPr/>
    </dgm:pt>
    <dgm:pt modelId="{CBA3EE7F-3861-4266-B983-C3DBBAB1364B}" type="pres">
      <dgm:prSet presAssocID="{A709EE4E-2887-4F21-9ACF-28F9DDFFD0F2}" presName="parentText" presStyleLbl="node1" presStyleIdx="1" presStyleCnt="6">
        <dgm:presLayoutVars>
          <dgm:chMax val="0"/>
          <dgm:bulletEnabled val="1"/>
        </dgm:presLayoutVars>
      </dgm:prSet>
      <dgm:spPr/>
    </dgm:pt>
    <dgm:pt modelId="{037BF013-A77D-4F65-AF03-C57A04482161}" type="pres">
      <dgm:prSet presAssocID="{4AEA91B8-9C42-45E3-BD0D-B69498A3A20B}" presName="spacer" presStyleCnt="0"/>
      <dgm:spPr/>
    </dgm:pt>
    <dgm:pt modelId="{F386AA03-5347-42B2-AB7D-6D656731EE9F}" type="pres">
      <dgm:prSet presAssocID="{5E93AB7C-5CCB-48D8-A738-0920ACA3D945}" presName="parentText" presStyleLbl="node1" presStyleIdx="2" presStyleCnt="6">
        <dgm:presLayoutVars>
          <dgm:chMax val="0"/>
          <dgm:bulletEnabled val="1"/>
        </dgm:presLayoutVars>
      </dgm:prSet>
      <dgm:spPr/>
    </dgm:pt>
    <dgm:pt modelId="{A7528DA6-AF75-4E9B-8A46-84ED4283E90E}" type="pres">
      <dgm:prSet presAssocID="{F2F563B8-0589-40D1-BE00-5567FC9B5F21}" presName="spacer" presStyleCnt="0"/>
      <dgm:spPr/>
    </dgm:pt>
    <dgm:pt modelId="{7C82AB9C-01AA-4C56-A00C-E59974CBB493}" type="pres">
      <dgm:prSet presAssocID="{9BFAC4B9-A035-4BCA-BC47-DF02C7258856}" presName="parentText" presStyleLbl="node1" presStyleIdx="3" presStyleCnt="6">
        <dgm:presLayoutVars>
          <dgm:chMax val="0"/>
          <dgm:bulletEnabled val="1"/>
        </dgm:presLayoutVars>
      </dgm:prSet>
      <dgm:spPr/>
    </dgm:pt>
    <dgm:pt modelId="{DF496D8E-009B-4C50-BDE7-E526D6BB2433}" type="pres">
      <dgm:prSet presAssocID="{A1D14480-688E-4FF9-8348-4E24F960F406}" presName="spacer" presStyleCnt="0"/>
      <dgm:spPr/>
    </dgm:pt>
    <dgm:pt modelId="{38EC05CD-8869-4709-AD86-EF50642AA4FB}" type="pres">
      <dgm:prSet presAssocID="{C6C66F83-61EE-4AE7-9AC9-84D7531E202D}" presName="parentText" presStyleLbl="node1" presStyleIdx="4" presStyleCnt="6">
        <dgm:presLayoutVars>
          <dgm:chMax val="0"/>
          <dgm:bulletEnabled val="1"/>
        </dgm:presLayoutVars>
      </dgm:prSet>
      <dgm:spPr/>
    </dgm:pt>
    <dgm:pt modelId="{11913115-5CA5-4DCA-8807-AB4548698BCC}" type="pres">
      <dgm:prSet presAssocID="{A68E1195-4EE0-4D64-9FC4-B4F9DC0A07FF}" presName="spacer" presStyleCnt="0"/>
      <dgm:spPr/>
    </dgm:pt>
    <dgm:pt modelId="{F1D8153D-1611-47C9-9FC3-A52ED055F948}" type="pres">
      <dgm:prSet presAssocID="{7B26594D-7DF4-4FEA-A522-12E800EB6DF4}" presName="parentText" presStyleLbl="node1" presStyleIdx="5" presStyleCnt="6">
        <dgm:presLayoutVars>
          <dgm:chMax val="0"/>
          <dgm:bulletEnabled val="1"/>
        </dgm:presLayoutVars>
      </dgm:prSet>
      <dgm:spPr/>
    </dgm:pt>
  </dgm:ptLst>
  <dgm:cxnLst>
    <dgm:cxn modelId="{9FE4280A-E853-4BF6-8560-0EC5B2EDEE04}" type="presOf" srcId="{5E93AB7C-5CCB-48D8-A738-0920ACA3D945}" destId="{F386AA03-5347-42B2-AB7D-6D656731EE9F}" srcOrd="0" destOrd="0" presId="urn:microsoft.com/office/officeart/2005/8/layout/vList2"/>
    <dgm:cxn modelId="{A660C928-BC25-4A87-A4A3-4BE89ABC9ABE}" srcId="{0D7478F5-C184-40CF-A2E0-D11AEE80C74A}" destId="{9BFAC4B9-A035-4BCA-BC47-DF02C7258856}" srcOrd="3" destOrd="0" parTransId="{57164CDA-276C-45EE-B6B6-237C6A5B5C4E}" sibTransId="{A1D14480-688E-4FF9-8348-4E24F960F406}"/>
    <dgm:cxn modelId="{7D9CC867-B0BA-46C4-81F4-3AE5A6D1D811}" type="presOf" srcId="{A709EE4E-2887-4F21-9ACF-28F9DDFFD0F2}" destId="{CBA3EE7F-3861-4266-B983-C3DBBAB1364B}" srcOrd="0" destOrd="0" presId="urn:microsoft.com/office/officeart/2005/8/layout/vList2"/>
    <dgm:cxn modelId="{1A65D649-487A-4525-8411-DBCCA67A2AFA}" type="presOf" srcId="{7B26594D-7DF4-4FEA-A522-12E800EB6DF4}" destId="{F1D8153D-1611-47C9-9FC3-A52ED055F948}" srcOrd="0" destOrd="0" presId="urn:microsoft.com/office/officeart/2005/8/layout/vList2"/>
    <dgm:cxn modelId="{DF3DBA6C-3639-4FF1-8794-8C1940FDB8B0}" type="presOf" srcId="{0D7478F5-C184-40CF-A2E0-D11AEE80C74A}" destId="{ED417CF1-E29D-4355-910C-F786B3320D2F}" srcOrd="0" destOrd="0" presId="urn:microsoft.com/office/officeart/2005/8/layout/vList2"/>
    <dgm:cxn modelId="{C5F22A6E-859B-4B8F-A602-F06C343D2265}" srcId="{0D7478F5-C184-40CF-A2E0-D11AEE80C74A}" destId="{A709EE4E-2887-4F21-9ACF-28F9DDFFD0F2}" srcOrd="1" destOrd="0" parTransId="{4CED1180-39DE-4F6E-9BE9-BC5EF0502EDD}" sibTransId="{4AEA91B8-9C42-45E3-BD0D-B69498A3A20B}"/>
    <dgm:cxn modelId="{05C5E84F-2090-4735-800C-59FE62A5B14A}" type="presOf" srcId="{9BFAC4B9-A035-4BCA-BC47-DF02C7258856}" destId="{7C82AB9C-01AA-4C56-A00C-E59974CBB493}" srcOrd="0" destOrd="0" presId="urn:microsoft.com/office/officeart/2005/8/layout/vList2"/>
    <dgm:cxn modelId="{EC5D6881-77E0-4243-A1B9-61CF041FC975}" srcId="{0D7478F5-C184-40CF-A2E0-D11AEE80C74A}" destId="{BE972C16-7A47-4329-8348-BE2FC07C508E}" srcOrd="0" destOrd="0" parTransId="{7B5BCD05-3B05-4209-A53C-22B6B8FD0756}" sibTransId="{C4491821-BD4B-4246-A70C-5F96273CF687}"/>
    <dgm:cxn modelId="{34418096-7800-42B4-83FB-EBCEEFBEC03F}" srcId="{0D7478F5-C184-40CF-A2E0-D11AEE80C74A}" destId="{C6C66F83-61EE-4AE7-9AC9-84D7531E202D}" srcOrd="4" destOrd="0" parTransId="{12BBB176-0E56-4597-856F-CBD55A13930C}" sibTransId="{A68E1195-4EE0-4D64-9FC4-B4F9DC0A07FF}"/>
    <dgm:cxn modelId="{F85FF3CC-6C34-4875-B38F-F311414A87F4}" srcId="{0D7478F5-C184-40CF-A2E0-D11AEE80C74A}" destId="{5E93AB7C-5CCB-48D8-A738-0920ACA3D945}" srcOrd="2" destOrd="0" parTransId="{ABFB61C0-5973-4E3A-9FE3-0A6051C57D1F}" sibTransId="{F2F563B8-0589-40D1-BE00-5567FC9B5F21}"/>
    <dgm:cxn modelId="{02E51DE0-64FD-4A42-A7EA-76DB03ACA7C1}" type="presOf" srcId="{BE972C16-7A47-4329-8348-BE2FC07C508E}" destId="{953F2FDD-A241-4ACE-B072-D7D431DEE402}" srcOrd="0" destOrd="0" presId="urn:microsoft.com/office/officeart/2005/8/layout/vList2"/>
    <dgm:cxn modelId="{987079F0-2289-4254-A1B1-C9EB61621832}" srcId="{0D7478F5-C184-40CF-A2E0-D11AEE80C74A}" destId="{7B26594D-7DF4-4FEA-A522-12E800EB6DF4}" srcOrd="5" destOrd="0" parTransId="{27B45B8B-95ED-47A9-8032-B656ADAF2405}" sibTransId="{3010B835-09DA-4BF2-92BF-C431E61210F0}"/>
    <dgm:cxn modelId="{38D4CBF5-B43B-4F6C-B569-FE1B6A428641}" type="presOf" srcId="{C6C66F83-61EE-4AE7-9AC9-84D7531E202D}" destId="{38EC05CD-8869-4709-AD86-EF50642AA4FB}" srcOrd="0" destOrd="0" presId="urn:microsoft.com/office/officeart/2005/8/layout/vList2"/>
    <dgm:cxn modelId="{3AC49616-40C5-4E39-87B0-7B8F3DD81916}" type="presParOf" srcId="{ED417CF1-E29D-4355-910C-F786B3320D2F}" destId="{953F2FDD-A241-4ACE-B072-D7D431DEE402}" srcOrd="0" destOrd="0" presId="urn:microsoft.com/office/officeart/2005/8/layout/vList2"/>
    <dgm:cxn modelId="{A2D11C90-475F-4E6F-8964-6211D240C6D5}" type="presParOf" srcId="{ED417CF1-E29D-4355-910C-F786B3320D2F}" destId="{AFA40172-DEA8-4D26-B45C-BEDA34A3058A}" srcOrd="1" destOrd="0" presId="urn:microsoft.com/office/officeart/2005/8/layout/vList2"/>
    <dgm:cxn modelId="{56768B7E-F761-47C8-86BA-9346BFCABAB2}" type="presParOf" srcId="{ED417CF1-E29D-4355-910C-F786B3320D2F}" destId="{CBA3EE7F-3861-4266-B983-C3DBBAB1364B}" srcOrd="2" destOrd="0" presId="urn:microsoft.com/office/officeart/2005/8/layout/vList2"/>
    <dgm:cxn modelId="{AC91ABE0-D5E5-4082-BFDC-4F87B7E8587D}" type="presParOf" srcId="{ED417CF1-E29D-4355-910C-F786B3320D2F}" destId="{037BF013-A77D-4F65-AF03-C57A04482161}" srcOrd="3" destOrd="0" presId="urn:microsoft.com/office/officeart/2005/8/layout/vList2"/>
    <dgm:cxn modelId="{281C9A99-4930-437A-A68B-E5BDD17CBBBB}" type="presParOf" srcId="{ED417CF1-E29D-4355-910C-F786B3320D2F}" destId="{F386AA03-5347-42B2-AB7D-6D656731EE9F}" srcOrd="4" destOrd="0" presId="urn:microsoft.com/office/officeart/2005/8/layout/vList2"/>
    <dgm:cxn modelId="{40483C68-97A8-4423-9669-E9A35F4AE3A0}" type="presParOf" srcId="{ED417CF1-E29D-4355-910C-F786B3320D2F}" destId="{A7528DA6-AF75-4E9B-8A46-84ED4283E90E}" srcOrd="5" destOrd="0" presId="urn:microsoft.com/office/officeart/2005/8/layout/vList2"/>
    <dgm:cxn modelId="{4F38277B-1775-450F-BA42-1EF054EA0435}" type="presParOf" srcId="{ED417CF1-E29D-4355-910C-F786B3320D2F}" destId="{7C82AB9C-01AA-4C56-A00C-E59974CBB493}" srcOrd="6" destOrd="0" presId="urn:microsoft.com/office/officeart/2005/8/layout/vList2"/>
    <dgm:cxn modelId="{66F5801C-C49C-4FF8-B6F4-11438845F34B}" type="presParOf" srcId="{ED417CF1-E29D-4355-910C-F786B3320D2F}" destId="{DF496D8E-009B-4C50-BDE7-E526D6BB2433}" srcOrd="7" destOrd="0" presId="urn:microsoft.com/office/officeart/2005/8/layout/vList2"/>
    <dgm:cxn modelId="{994869D7-97B5-45B9-98FC-E14D8594DB28}" type="presParOf" srcId="{ED417CF1-E29D-4355-910C-F786B3320D2F}" destId="{38EC05CD-8869-4709-AD86-EF50642AA4FB}" srcOrd="8" destOrd="0" presId="urn:microsoft.com/office/officeart/2005/8/layout/vList2"/>
    <dgm:cxn modelId="{D82D8E5D-9DA3-49CE-AAF2-B9D83752E9D3}" type="presParOf" srcId="{ED417CF1-E29D-4355-910C-F786B3320D2F}" destId="{11913115-5CA5-4DCA-8807-AB4548698BCC}" srcOrd="9" destOrd="0" presId="urn:microsoft.com/office/officeart/2005/8/layout/vList2"/>
    <dgm:cxn modelId="{9C9E12C2-93D6-474D-8855-63DBC8B8100A}" type="presParOf" srcId="{ED417CF1-E29D-4355-910C-F786B3320D2F}" destId="{F1D8153D-1611-47C9-9FC3-A52ED055F94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8CFE1-5395-4A23-8DA4-95DBD1449462}">
      <dsp:nvSpPr>
        <dsp:cNvPr id="0" name=""/>
        <dsp:cNvSpPr/>
      </dsp:nvSpPr>
      <dsp:spPr>
        <a:xfrm>
          <a:off x="0" y="2795"/>
          <a:ext cx="7886700" cy="12734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6325F0-04EF-4BDF-B4A4-F7249213B71F}">
      <dsp:nvSpPr>
        <dsp:cNvPr id="0" name=""/>
        <dsp:cNvSpPr/>
      </dsp:nvSpPr>
      <dsp:spPr>
        <a:xfrm>
          <a:off x="385211" y="289316"/>
          <a:ext cx="701068" cy="700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188C22-FFCB-4A41-B20D-7EA2282E576E}">
      <dsp:nvSpPr>
        <dsp:cNvPr id="0" name=""/>
        <dsp:cNvSpPr/>
      </dsp:nvSpPr>
      <dsp:spPr>
        <a:xfrm>
          <a:off x="1471491" y="2795"/>
          <a:ext cx="6239501" cy="127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03" tIns="134903" rIns="134903" bIns="134903" numCol="1" spcCol="1270" anchor="ctr" anchorCtr="0">
          <a:noAutofit/>
        </a:bodyPr>
        <a:lstStyle/>
        <a:p>
          <a:pPr marL="0" lvl="0" indent="0" algn="l" defTabSz="1066800">
            <a:lnSpc>
              <a:spcPct val="90000"/>
            </a:lnSpc>
            <a:spcBef>
              <a:spcPct val="0"/>
            </a:spcBef>
            <a:spcAft>
              <a:spcPct val="35000"/>
            </a:spcAft>
            <a:buNone/>
          </a:pPr>
          <a:r>
            <a:rPr lang="en-US" sz="2400" kern="1200" dirty="0"/>
            <a:t>Understand how to screen and diagnose depression in primary care.</a:t>
          </a:r>
        </a:p>
      </dsp:txBody>
      <dsp:txXfrm>
        <a:off x="1471491" y="2795"/>
        <a:ext cx="6239501" cy="1274670"/>
      </dsp:txXfrm>
    </dsp:sp>
    <dsp:sp modelId="{3B64B6F6-79FE-4D53-825E-9314E6A23D1C}">
      <dsp:nvSpPr>
        <dsp:cNvPr id="0" name=""/>
        <dsp:cNvSpPr/>
      </dsp:nvSpPr>
      <dsp:spPr>
        <a:xfrm>
          <a:off x="0" y="1507559"/>
          <a:ext cx="7886700" cy="12734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7D934D-2B54-4E74-83A5-B22E63EAC511}">
      <dsp:nvSpPr>
        <dsp:cNvPr id="0" name=""/>
        <dsp:cNvSpPr/>
      </dsp:nvSpPr>
      <dsp:spPr>
        <a:xfrm>
          <a:off x="385211" y="1825457"/>
          <a:ext cx="701068" cy="700384"/>
        </a:xfrm>
        <a:prstGeom prst="rect">
          <a:avLst/>
        </a:prstGeom>
        <a:blipFill rotWithShape="1">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BD7EBD-ADB9-4E14-8BBF-72B9BF558049}">
      <dsp:nvSpPr>
        <dsp:cNvPr id="0" name=""/>
        <dsp:cNvSpPr/>
      </dsp:nvSpPr>
      <dsp:spPr>
        <a:xfrm>
          <a:off x="1471491" y="1538936"/>
          <a:ext cx="6239501" cy="127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03" tIns="134903" rIns="134903" bIns="134903" numCol="1" spcCol="1270" anchor="ctr" anchorCtr="0">
          <a:noAutofit/>
        </a:bodyPr>
        <a:lstStyle/>
        <a:p>
          <a:pPr marL="0" lvl="0" indent="0" algn="l" defTabSz="1111250">
            <a:lnSpc>
              <a:spcPct val="90000"/>
            </a:lnSpc>
            <a:spcBef>
              <a:spcPct val="0"/>
            </a:spcBef>
            <a:spcAft>
              <a:spcPct val="35000"/>
            </a:spcAft>
            <a:buNone/>
          </a:pPr>
          <a:endParaRPr lang="en-US" sz="2500" kern="1200" dirty="0"/>
        </a:p>
      </dsp:txBody>
      <dsp:txXfrm>
        <a:off x="1471491" y="1538936"/>
        <a:ext cx="6239501" cy="1274670"/>
      </dsp:txXfrm>
    </dsp:sp>
    <dsp:sp modelId="{9AF328E0-9144-4F01-A9EF-AC1D97460079}">
      <dsp:nvSpPr>
        <dsp:cNvPr id="0" name=""/>
        <dsp:cNvSpPr/>
      </dsp:nvSpPr>
      <dsp:spPr>
        <a:xfrm>
          <a:off x="0" y="3079118"/>
          <a:ext cx="7886700" cy="127342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3006E6-3C9A-4C5A-9A28-7014DF797D26}">
      <dsp:nvSpPr>
        <dsp:cNvPr id="0" name=""/>
        <dsp:cNvSpPr/>
      </dsp:nvSpPr>
      <dsp:spPr>
        <a:xfrm>
          <a:off x="385587" y="3361598"/>
          <a:ext cx="701068" cy="700384"/>
        </a:xfrm>
        <a:prstGeom prst="rect">
          <a:avLst/>
        </a:prstGeom>
        <a:blipFill rotWithShape="1">
          <a:blip xmlns:r="http://schemas.openxmlformats.org/officeDocument/2006/relationships" r:embed="rId4"/>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CAFBB3-FF42-48E3-9FC5-A06CAF601E2E}">
      <dsp:nvSpPr>
        <dsp:cNvPr id="0" name=""/>
        <dsp:cNvSpPr/>
      </dsp:nvSpPr>
      <dsp:spPr>
        <a:xfrm>
          <a:off x="1472244" y="3075078"/>
          <a:ext cx="6239501" cy="127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903" tIns="134903" rIns="134903" bIns="134903" numCol="1" spcCol="1270" anchor="ctr" anchorCtr="0">
          <a:noAutofit/>
        </a:bodyPr>
        <a:lstStyle/>
        <a:p>
          <a:pPr marL="0" lvl="0" indent="0" algn="l" defTabSz="977900">
            <a:lnSpc>
              <a:spcPct val="90000"/>
            </a:lnSpc>
            <a:spcBef>
              <a:spcPct val="0"/>
            </a:spcBef>
            <a:spcAft>
              <a:spcPct val="35000"/>
            </a:spcAft>
            <a:buNone/>
          </a:pPr>
          <a:r>
            <a:rPr lang="en-US" sz="2200" kern="1200" dirty="0"/>
            <a:t>Understand the role of SSRI medication for the treatment of pediatric depression: learn typical dosages, how to initiate, titrate, and taper off antidepressants.</a:t>
          </a:r>
        </a:p>
      </dsp:txBody>
      <dsp:txXfrm>
        <a:off x="1472244" y="3075078"/>
        <a:ext cx="6239501" cy="12746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F4BD7-C28E-470B-82F5-DD7225B6EC52}">
      <dsp:nvSpPr>
        <dsp:cNvPr id="0" name=""/>
        <dsp:cNvSpPr/>
      </dsp:nvSpPr>
      <dsp:spPr>
        <a:xfrm>
          <a:off x="38" y="70781"/>
          <a:ext cx="3685337" cy="83996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Onset of Effect: 3-4 weeks at effective dose</a:t>
          </a:r>
        </a:p>
      </dsp:txBody>
      <dsp:txXfrm>
        <a:off x="38" y="70781"/>
        <a:ext cx="3685337" cy="839967"/>
      </dsp:txXfrm>
    </dsp:sp>
    <dsp:sp modelId="{2F9ED820-D772-4844-856F-A722808B2D9C}">
      <dsp:nvSpPr>
        <dsp:cNvPr id="0" name=""/>
        <dsp:cNvSpPr/>
      </dsp:nvSpPr>
      <dsp:spPr>
        <a:xfrm>
          <a:off x="38" y="910749"/>
          <a:ext cx="3685337" cy="296734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Onset of adverse effects (abd pain, etc.) can occur within days of initial dose</a:t>
          </a:r>
        </a:p>
        <a:p>
          <a:pPr marL="228600" lvl="1" indent="-228600" algn="l" defTabSz="1022350">
            <a:lnSpc>
              <a:spcPct val="90000"/>
            </a:lnSpc>
            <a:spcBef>
              <a:spcPct val="0"/>
            </a:spcBef>
            <a:spcAft>
              <a:spcPct val="15000"/>
            </a:spcAft>
            <a:buChar char="•"/>
          </a:pPr>
          <a:r>
            <a:rPr lang="en-US" sz="2300" kern="1200" dirty="0"/>
            <a:t>Therapeutic effects (improved sleep) may occur before more global improvement in anxiety or mood</a:t>
          </a:r>
        </a:p>
      </dsp:txBody>
      <dsp:txXfrm>
        <a:off x="38" y="910749"/>
        <a:ext cx="3685337" cy="2967344"/>
      </dsp:txXfrm>
    </dsp:sp>
    <dsp:sp modelId="{8788CA58-CC01-4D06-95DA-58993A5E5E89}">
      <dsp:nvSpPr>
        <dsp:cNvPr id="0" name=""/>
        <dsp:cNvSpPr/>
      </dsp:nvSpPr>
      <dsp:spPr>
        <a:xfrm>
          <a:off x="4201323" y="70781"/>
          <a:ext cx="3685337" cy="83996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Duration of Effect</a:t>
          </a:r>
        </a:p>
      </dsp:txBody>
      <dsp:txXfrm>
        <a:off x="4201323" y="70781"/>
        <a:ext cx="3685337" cy="839967"/>
      </dsp:txXfrm>
    </dsp:sp>
    <dsp:sp modelId="{132C4BAA-9C8C-43CE-8AAA-C28DFBB18EDE}">
      <dsp:nvSpPr>
        <dsp:cNvPr id="0" name=""/>
        <dsp:cNvSpPr/>
      </dsp:nvSpPr>
      <dsp:spPr>
        <a:xfrm>
          <a:off x="4201323" y="910749"/>
          <a:ext cx="3685337" cy="296734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Continuous as long as medication is taken</a:t>
          </a:r>
        </a:p>
      </dsp:txBody>
      <dsp:txXfrm>
        <a:off x="4201323" y="910749"/>
        <a:ext cx="3685337" cy="29673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7D357-296E-40F6-B0AD-DECF41BD896F}">
      <dsp:nvSpPr>
        <dsp:cNvPr id="0" name=""/>
        <dsp:cNvSpPr/>
      </dsp:nvSpPr>
      <dsp:spPr>
        <a:xfrm>
          <a:off x="0" y="289259"/>
          <a:ext cx="5418971"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1. Contraindications: know hypersensitivity, Serotonin syndrome and MAOIs</a:t>
          </a:r>
        </a:p>
      </dsp:txBody>
      <dsp:txXfrm>
        <a:off x="42722" y="331981"/>
        <a:ext cx="5333527" cy="789716"/>
      </dsp:txXfrm>
    </dsp:sp>
    <dsp:sp modelId="{44A4CE37-1A83-4BE7-B105-898ED666DB25}">
      <dsp:nvSpPr>
        <dsp:cNvPr id="0" name=""/>
        <dsp:cNvSpPr/>
      </dsp:nvSpPr>
      <dsp:spPr>
        <a:xfrm>
          <a:off x="0" y="1164419"/>
          <a:ext cx="5418971"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5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Do not use concomitantly</a:t>
          </a:r>
        </a:p>
        <a:p>
          <a:pPr marL="171450" lvl="1" indent="-171450" algn="l" defTabSz="755650">
            <a:lnSpc>
              <a:spcPct val="90000"/>
            </a:lnSpc>
            <a:spcBef>
              <a:spcPct val="0"/>
            </a:spcBef>
            <a:spcAft>
              <a:spcPct val="20000"/>
            </a:spcAft>
            <a:buChar char="•"/>
          </a:pPr>
          <a:r>
            <a:rPr lang="en-US" sz="1700" kern="1200"/>
            <a:t>Do not start SSRI within 14 days of stopping MAOI</a:t>
          </a:r>
        </a:p>
        <a:p>
          <a:pPr marL="171450" lvl="1" indent="-171450" algn="l" defTabSz="755650">
            <a:lnSpc>
              <a:spcPct val="90000"/>
            </a:lnSpc>
            <a:spcBef>
              <a:spcPct val="0"/>
            </a:spcBef>
            <a:spcAft>
              <a:spcPct val="20000"/>
            </a:spcAft>
            <a:buChar char="•"/>
          </a:pPr>
          <a:r>
            <a:rPr lang="en-US" sz="1700" kern="1200"/>
            <a:t>Do not start Prozac within 5 weeks of stopping MAOI </a:t>
          </a:r>
        </a:p>
        <a:p>
          <a:pPr marL="171450" lvl="1" indent="-171450" algn="l" defTabSz="755650">
            <a:lnSpc>
              <a:spcPct val="90000"/>
            </a:lnSpc>
            <a:spcBef>
              <a:spcPct val="0"/>
            </a:spcBef>
            <a:spcAft>
              <a:spcPct val="20000"/>
            </a:spcAft>
            <a:buChar char="•"/>
          </a:pPr>
          <a:r>
            <a:rPr lang="en-US" sz="1700" kern="1200"/>
            <a:t>Do not use concomitantly with Pimozide, Thioridazine</a:t>
          </a:r>
        </a:p>
      </dsp:txBody>
      <dsp:txXfrm>
        <a:off x="0" y="1164419"/>
        <a:ext cx="5418971" cy="1184040"/>
      </dsp:txXfrm>
    </dsp:sp>
    <dsp:sp modelId="{A049D695-2CFF-42D2-AD3E-6607822DF9A7}">
      <dsp:nvSpPr>
        <dsp:cNvPr id="0" name=""/>
        <dsp:cNvSpPr/>
      </dsp:nvSpPr>
      <dsp:spPr>
        <a:xfrm>
          <a:off x="0" y="2348459"/>
          <a:ext cx="5418971" cy="875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2. Boxed Warning</a:t>
          </a:r>
        </a:p>
      </dsp:txBody>
      <dsp:txXfrm>
        <a:off x="42722" y="2391181"/>
        <a:ext cx="5333527" cy="789716"/>
      </dsp:txXfrm>
    </dsp:sp>
    <dsp:sp modelId="{9D303809-791F-43A5-A41B-DFA0791DC5A7}">
      <dsp:nvSpPr>
        <dsp:cNvPr id="0" name=""/>
        <dsp:cNvSpPr/>
      </dsp:nvSpPr>
      <dsp:spPr>
        <a:xfrm>
          <a:off x="0" y="3223620"/>
          <a:ext cx="5418971"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5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Suicidal thoughts and behaviors</a:t>
          </a:r>
        </a:p>
      </dsp:txBody>
      <dsp:txXfrm>
        <a:off x="0" y="3223620"/>
        <a:ext cx="5418971" cy="364320"/>
      </dsp:txXfrm>
    </dsp:sp>
    <dsp:sp modelId="{D47957D3-5A8B-4785-A004-546698919A2C}">
      <dsp:nvSpPr>
        <dsp:cNvPr id="0" name=""/>
        <dsp:cNvSpPr/>
      </dsp:nvSpPr>
      <dsp:spPr>
        <a:xfrm>
          <a:off x="0" y="3587940"/>
          <a:ext cx="5418971" cy="875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3. Warning and Precautions:</a:t>
          </a:r>
        </a:p>
      </dsp:txBody>
      <dsp:txXfrm>
        <a:off x="42722" y="3630662"/>
        <a:ext cx="5333527" cy="789716"/>
      </dsp:txXfrm>
    </dsp:sp>
    <dsp:sp modelId="{6B8348B6-3B88-4005-BB74-959F63E7072A}">
      <dsp:nvSpPr>
        <dsp:cNvPr id="0" name=""/>
        <dsp:cNvSpPr/>
      </dsp:nvSpPr>
      <dsp:spPr>
        <a:xfrm>
          <a:off x="0" y="4526460"/>
          <a:ext cx="5418971"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Serotoninc</a:t>
          </a:r>
          <a:r>
            <a:rPr lang="en-US" sz="2200" kern="1200" dirty="0"/>
            <a:t> </a:t>
          </a:r>
          <a:r>
            <a:rPr lang="en-US" sz="2200" kern="1200" dirty="0" err="1"/>
            <a:t>syndroms</a:t>
          </a:r>
          <a:r>
            <a:rPr lang="en-US" sz="2200" kern="1200" dirty="0"/>
            <a:t>, Activation of mania, Abnormal bleeding</a:t>
          </a:r>
        </a:p>
      </dsp:txBody>
      <dsp:txXfrm>
        <a:off x="42722" y="4569182"/>
        <a:ext cx="5333527" cy="789716"/>
      </dsp:txXfrm>
    </dsp:sp>
    <dsp:sp modelId="{034206E9-5ECC-4622-9FA2-DB6E694D9CD7}">
      <dsp:nvSpPr>
        <dsp:cNvPr id="0" name=""/>
        <dsp:cNvSpPr/>
      </dsp:nvSpPr>
      <dsp:spPr>
        <a:xfrm>
          <a:off x="0" y="5464980"/>
          <a:ext cx="5418971" cy="8751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Hyponatremia, Changes in appetite and weight</a:t>
          </a:r>
        </a:p>
      </dsp:txBody>
      <dsp:txXfrm>
        <a:off x="42722" y="5507702"/>
        <a:ext cx="5333527" cy="7897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D5864-D6CB-499F-BAA1-0B6E13654F97}">
      <dsp:nvSpPr>
        <dsp:cNvPr id="0" name=""/>
        <dsp:cNvSpPr/>
      </dsp:nvSpPr>
      <dsp:spPr>
        <a:xfrm>
          <a:off x="0" y="162549"/>
          <a:ext cx="7886700"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Chorpita, B. F. (2007). Modular Cognitive-Behavioral Therapy for Childhood Anxiety Disorders. NY: Guilford.  </a:t>
          </a:r>
        </a:p>
      </dsp:txBody>
      <dsp:txXfrm>
        <a:off x="46606" y="209155"/>
        <a:ext cx="7793488" cy="861507"/>
      </dsp:txXfrm>
    </dsp:sp>
    <dsp:sp modelId="{FA819501-74B4-4B0C-839A-F86859BA9836}">
      <dsp:nvSpPr>
        <dsp:cNvPr id="0" name=""/>
        <dsp:cNvSpPr/>
      </dsp:nvSpPr>
      <dsp:spPr>
        <a:xfrm>
          <a:off x="0" y="1186389"/>
          <a:ext cx="7886700" cy="9547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DuPont Spencer, E. DuPont, R., &amp; DuPont, C.  (2003). The Anxiety Cure for Kids. New Jersey: Wiley.</a:t>
          </a:r>
        </a:p>
      </dsp:txBody>
      <dsp:txXfrm>
        <a:off x="46606" y="1232995"/>
        <a:ext cx="7793488" cy="861507"/>
      </dsp:txXfrm>
    </dsp:sp>
    <dsp:sp modelId="{9A12934B-2392-4710-8CC3-5F15A9D44A33}">
      <dsp:nvSpPr>
        <dsp:cNvPr id="0" name=""/>
        <dsp:cNvSpPr/>
      </dsp:nvSpPr>
      <dsp:spPr>
        <a:xfrm>
          <a:off x="0" y="2210229"/>
          <a:ext cx="7886700" cy="9547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Manassis, K. (1996). Keys to Parenting Your Anxious Child. Hauppauge, NY: Barron’s Education Series.</a:t>
          </a:r>
        </a:p>
      </dsp:txBody>
      <dsp:txXfrm>
        <a:off x="46606" y="2256835"/>
        <a:ext cx="7793488" cy="861507"/>
      </dsp:txXfrm>
    </dsp:sp>
    <dsp:sp modelId="{D34ED26D-6ED2-4D4F-BFDD-8A33A7F0033E}">
      <dsp:nvSpPr>
        <dsp:cNvPr id="0" name=""/>
        <dsp:cNvSpPr/>
      </dsp:nvSpPr>
      <dsp:spPr>
        <a:xfrm>
          <a:off x="0" y="3234069"/>
          <a:ext cx="7886700"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Rapee, R. M., Spence, S. H., Cobham, V., &amp; Wignall, A. (2000). Helping Your Anxious Child.  Oakland: New Harbinger Press.</a:t>
          </a:r>
        </a:p>
      </dsp:txBody>
      <dsp:txXfrm>
        <a:off x="46606" y="3280675"/>
        <a:ext cx="7793488" cy="86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5015E-F2B2-4373-B7C6-3C0E968FBC63}">
      <dsp:nvSpPr>
        <dsp:cNvPr id="0" name=""/>
        <dsp:cNvSpPr/>
      </dsp:nvSpPr>
      <dsp:spPr>
        <a:xfrm>
          <a:off x="0" y="5744"/>
          <a:ext cx="4885203" cy="124699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2716C-7950-4DAD-BC01-A934A4177C59}">
      <dsp:nvSpPr>
        <dsp:cNvPr id="0" name=""/>
        <dsp:cNvSpPr/>
      </dsp:nvSpPr>
      <dsp:spPr>
        <a:xfrm>
          <a:off x="377215" y="286318"/>
          <a:ext cx="686516" cy="685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49A83-C5E9-4267-AC18-36A5AC2FEEAD}">
      <dsp:nvSpPr>
        <dsp:cNvPr id="0" name=""/>
        <dsp:cNvSpPr/>
      </dsp:nvSpPr>
      <dsp:spPr>
        <a:xfrm>
          <a:off x="1440946" y="5744"/>
          <a:ext cx="3097508" cy="1248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02" tIns="132102" rIns="132102" bIns="132102" numCol="1" spcCol="1270" anchor="ctr" anchorCtr="0">
          <a:noAutofit/>
        </a:bodyPr>
        <a:lstStyle/>
        <a:p>
          <a:pPr marL="0" lvl="0" indent="0" algn="l" defTabSz="755650">
            <a:lnSpc>
              <a:spcPct val="90000"/>
            </a:lnSpc>
            <a:spcBef>
              <a:spcPct val="0"/>
            </a:spcBef>
            <a:spcAft>
              <a:spcPct val="35000"/>
            </a:spcAft>
            <a:buNone/>
          </a:pPr>
          <a:r>
            <a:rPr lang="en-US" sz="1700" kern="1200" dirty="0"/>
            <a:t>≈5% of children and adolescents in general population suffer from depression at any given time (2% children, 4-8</a:t>
          </a:r>
          <a:r>
            <a:rPr lang="en-US" sz="1800" kern="1200" dirty="0"/>
            <a:t>% adolescents)</a:t>
          </a:r>
        </a:p>
      </dsp:txBody>
      <dsp:txXfrm>
        <a:off x="1440946" y="5744"/>
        <a:ext cx="3097508" cy="1248211"/>
      </dsp:txXfrm>
    </dsp:sp>
    <dsp:sp modelId="{B9FC5337-F8EF-4663-954D-DAAC4BCA42D7}">
      <dsp:nvSpPr>
        <dsp:cNvPr id="0" name=""/>
        <dsp:cNvSpPr/>
      </dsp:nvSpPr>
      <dsp:spPr>
        <a:xfrm>
          <a:off x="0" y="1547653"/>
          <a:ext cx="4885203" cy="124699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F3B1C1-12ED-4BAF-A896-30A9E97E4DCC}">
      <dsp:nvSpPr>
        <dsp:cNvPr id="0" name=""/>
        <dsp:cNvSpPr/>
      </dsp:nvSpPr>
      <dsp:spPr>
        <a:xfrm>
          <a:off x="377215" y="1828226"/>
          <a:ext cx="686516" cy="685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4CF809-0CB2-4491-8D70-F8BA3DB71C58}">
      <dsp:nvSpPr>
        <dsp:cNvPr id="0" name=""/>
        <dsp:cNvSpPr/>
      </dsp:nvSpPr>
      <dsp:spPr>
        <a:xfrm>
          <a:off x="1440946" y="1547653"/>
          <a:ext cx="3097508" cy="1248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02" tIns="132102" rIns="132102" bIns="132102" numCol="1" spcCol="1270" anchor="ctr" anchorCtr="0">
          <a:noAutofit/>
        </a:bodyPr>
        <a:lstStyle/>
        <a:p>
          <a:pPr marL="0" lvl="0" indent="0" algn="l" defTabSz="933450">
            <a:lnSpc>
              <a:spcPct val="90000"/>
            </a:lnSpc>
            <a:spcBef>
              <a:spcPct val="0"/>
            </a:spcBef>
            <a:spcAft>
              <a:spcPct val="35000"/>
            </a:spcAft>
            <a:buNone/>
          </a:pPr>
          <a:r>
            <a:rPr lang="en-US" sz="2100" kern="1200" dirty="0" err="1"/>
            <a:t>Male:Female</a:t>
          </a:r>
          <a:r>
            <a:rPr lang="en-US" sz="2100" kern="1200" dirty="0"/>
            <a:t> ratio 1:1 during childhood, 1:2 in adolescents</a:t>
          </a:r>
        </a:p>
      </dsp:txBody>
      <dsp:txXfrm>
        <a:off x="1440946" y="1547653"/>
        <a:ext cx="3097508" cy="1248211"/>
      </dsp:txXfrm>
    </dsp:sp>
    <dsp:sp modelId="{DF1B9A04-0776-43CF-A4AB-099102BF0436}">
      <dsp:nvSpPr>
        <dsp:cNvPr id="0" name=""/>
        <dsp:cNvSpPr/>
      </dsp:nvSpPr>
      <dsp:spPr>
        <a:xfrm>
          <a:off x="0" y="3089561"/>
          <a:ext cx="4885203" cy="124699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DF0D7A-96F0-46A7-89E8-F9DBB59E811E}">
      <dsp:nvSpPr>
        <dsp:cNvPr id="0" name=""/>
        <dsp:cNvSpPr/>
      </dsp:nvSpPr>
      <dsp:spPr>
        <a:xfrm>
          <a:off x="377215" y="3370134"/>
          <a:ext cx="686516" cy="685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C4996B-06F4-4B83-9FA4-15590724AD61}">
      <dsp:nvSpPr>
        <dsp:cNvPr id="0" name=""/>
        <dsp:cNvSpPr/>
      </dsp:nvSpPr>
      <dsp:spPr>
        <a:xfrm>
          <a:off x="1440946" y="3089561"/>
          <a:ext cx="3097508" cy="1248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02" tIns="132102" rIns="132102" bIns="132102" numCol="1" spcCol="1270" anchor="ctr" anchorCtr="0">
          <a:noAutofit/>
        </a:bodyPr>
        <a:lstStyle/>
        <a:p>
          <a:pPr marL="0" lvl="0" indent="0" algn="l" defTabSz="933450">
            <a:lnSpc>
              <a:spcPct val="90000"/>
            </a:lnSpc>
            <a:spcBef>
              <a:spcPct val="0"/>
            </a:spcBef>
            <a:spcAft>
              <a:spcPct val="35000"/>
            </a:spcAft>
            <a:buNone/>
          </a:pPr>
          <a:r>
            <a:rPr lang="en-US" sz="2100" kern="1200"/>
            <a:t>1.7% of children suffer from dysthymia (1.6-8% in adolescents)</a:t>
          </a:r>
        </a:p>
      </dsp:txBody>
      <dsp:txXfrm>
        <a:off x="1440946" y="3089561"/>
        <a:ext cx="3097508" cy="1248211"/>
      </dsp:txXfrm>
    </dsp:sp>
    <dsp:sp modelId="{ED04D990-E945-44E0-B2AB-7E9F315C15DF}">
      <dsp:nvSpPr>
        <dsp:cNvPr id="0" name=""/>
        <dsp:cNvSpPr/>
      </dsp:nvSpPr>
      <dsp:spPr>
        <a:xfrm>
          <a:off x="0" y="4631469"/>
          <a:ext cx="4885203" cy="124699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E5A11-FE6D-4A8F-A14C-5B8023F99177}">
      <dsp:nvSpPr>
        <dsp:cNvPr id="0" name=""/>
        <dsp:cNvSpPr/>
      </dsp:nvSpPr>
      <dsp:spPr>
        <a:xfrm>
          <a:off x="377215" y="4912043"/>
          <a:ext cx="686516" cy="685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EF0288-61D9-4DD4-B1B7-2248DEF51F14}">
      <dsp:nvSpPr>
        <dsp:cNvPr id="0" name=""/>
        <dsp:cNvSpPr/>
      </dsp:nvSpPr>
      <dsp:spPr>
        <a:xfrm>
          <a:off x="1440946" y="4631469"/>
          <a:ext cx="3097508" cy="1248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102" tIns="132102" rIns="132102" bIns="132102" numCol="1" spcCol="1270" anchor="ctr" anchorCtr="0">
          <a:noAutofit/>
        </a:bodyPr>
        <a:lstStyle/>
        <a:p>
          <a:pPr marL="0" lvl="0" indent="0" algn="l" defTabSz="933450">
            <a:lnSpc>
              <a:spcPct val="90000"/>
            </a:lnSpc>
            <a:spcBef>
              <a:spcPct val="0"/>
            </a:spcBef>
            <a:spcAft>
              <a:spcPct val="35000"/>
            </a:spcAft>
            <a:buNone/>
          </a:pPr>
          <a:r>
            <a:rPr lang="en-US" sz="2100" kern="1200" dirty="0"/>
            <a:t>Depressive disorders are appearing at a younger age of onset</a:t>
          </a:r>
        </a:p>
      </dsp:txBody>
      <dsp:txXfrm>
        <a:off x="1440946" y="4631469"/>
        <a:ext cx="3097508" cy="1248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BFF6B-0D37-4DBE-869D-1AAEDE9FFB8C}">
      <dsp:nvSpPr>
        <dsp:cNvPr id="0" name=""/>
        <dsp:cNvSpPr/>
      </dsp:nvSpPr>
      <dsp:spPr>
        <a:xfrm>
          <a:off x="0" y="1007002"/>
          <a:ext cx="5181600"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Mood: </a:t>
          </a:r>
          <a:r>
            <a:rPr lang="en-US" sz="1900" u="sng" kern="1200"/>
            <a:t>irritable</a:t>
          </a:r>
          <a:r>
            <a:rPr lang="en-US" sz="1900" kern="1200"/>
            <a:t> or depressed +</a:t>
          </a:r>
        </a:p>
      </dsp:txBody>
      <dsp:txXfrm>
        <a:off x="22246" y="1029248"/>
        <a:ext cx="5137108" cy="411223"/>
      </dsp:txXfrm>
    </dsp:sp>
    <dsp:sp modelId="{A947FF01-4B63-4DFD-B53C-33879063AA80}">
      <dsp:nvSpPr>
        <dsp:cNvPr id="0" name=""/>
        <dsp:cNvSpPr/>
      </dsp:nvSpPr>
      <dsp:spPr>
        <a:xfrm>
          <a:off x="0" y="1517437"/>
          <a:ext cx="5181600" cy="4557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Sleep: increased or insomnia</a:t>
          </a:r>
        </a:p>
      </dsp:txBody>
      <dsp:txXfrm>
        <a:off x="22246" y="1539683"/>
        <a:ext cx="5137108" cy="411223"/>
      </dsp:txXfrm>
    </dsp:sp>
    <dsp:sp modelId="{4EA15091-AAAD-4FA8-B028-1B470DD789A2}">
      <dsp:nvSpPr>
        <dsp:cNvPr id="0" name=""/>
        <dsp:cNvSpPr/>
      </dsp:nvSpPr>
      <dsp:spPr>
        <a:xfrm>
          <a:off x="0" y="2027872"/>
          <a:ext cx="5181600" cy="4557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Interest: markedly decreased in activities</a:t>
          </a:r>
        </a:p>
      </dsp:txBody>
      <dsp:txXfrm>
        <a:off x="22246" y="2050118"/>
        <a:ext cx="5137108" cy="411223"/>
      </dsp:txXfrm>
    </dsp:sp>
    <dsp:sp modelId="{23469BE0-737B-4F99-93A9-B923AC31BD95}">
      <dsp:nvSpPr>
        <dsp:cNvPr id="0" name=""/>
        <dsp:cNvSpPr/>
      </dsp:nvSpPr>
      <dsp:spPr>
        <a:xfrm>
          <a:off x="0" y="2538307"/>
          <a:ext cx="5181600"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Guilt: feeling worthless, inappropriate guilt</a:t>
          </a:r>
        </a:p>
      </dsp:txBody>
      <dsp:txXfrm>
        <a:off x="22246" y="2560553"/>
        <a:ext cx="5137108" cy="411223"/>
      </dsp:txXfrm>
    </dsp:sp>
    <dsp:sp modelId="{CE2CF64E-D2B9-40E6-8CF4-91396C6E2F87}">
      <dsp:nvSpPr>
        <dsp:cNvPr id="0" name=""/>
        <dsp:cNvSpPr/>
      </dsp:nvSpPr>
      <dsp:spPr>
        <a:xfrm>
          <a:off x="0" y="3048742"/>
          <a:ext cx="5181600" cy="4557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Energy: fatigue or loss of energy</a:t>
          </a:r>
        </a:p>
      </dsp:txBody>
      <dsp:txXfrm>
        <a:off x="22246" y="3070988"/>
        <a:ext cx="5137108" cy="411223"/>
      </dsp:txXfrm>
    </dsp:sp>
    <dsp:sp modelId="{6CA8AC75-E2EC-4DDE-8360-6FC657375079}">
      <dsp:nvSpPr>
        <dsp:cNvPr id="0" name=""/>
        <dsp:cNvSpPr/>
      </dsp:nvSpPr>
      <dsp:spPr>
        <a:xfrm>
          <a:off x="0" y="3559177"/>
          <a:ext cx="5181600"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Concentration: hard to think/concentrate</a:t>
          </a:r>
        </a:p>
      </dsp:txBody>
      <dsp:txXfrm>
        <a:off x="22246" y="3581423"/>
        <a:ext cx="5137108" cy="411223"/>
      </dsp:txXfrm>
    </dsp:sp>
    <dsp:sp modelId="{21B2CA2C-823C-400D-A970-5DBACD20D613}">
      <dsp:nvSpPr>
        <dsp:cNvPr id="0" name=""/>
        <dsp:cNvSpPr/>
      </dsp:nvSpPr>
      <dsp:spPr>
        <a:xfrm>
          <a:off x="0" y="4069612"/>
          <a:ext cx="5181600" cy="4557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Appetite: significant </a:t>
          </a:r>
          <a:r>
            <a:rPr lang="en-US" sz="1900" kern="1200" dirty="0" err="1"/>
            <a:t>wt</a:t>
          </a:r>
          <a:r>
            <a:rPr lang="en-US" sz="1900" kern="1200" dirty="0"/>
            <a:t> loss / gain (~ 5% change)</a:t>
          </a:r>
        </a:p>
      </dsp:txBody>
      <dsp:txXfrm>
        <a:off x="22246" y="4091858"/>
        <a:ext cx="5137108" cy="411223"/>
      </dsp:txXfrm>
    </dsp:sp>
    <dsp:sp modelId="{8BFF0120-04DE-4640-8AEE-B6DBED213A5D}">
      <dsp:nvSpPr>
        <dsp:cNvPr id="0" name=""/>
        <dsp:cNvSpPr/>
      </dsp:nvSpPr>
      <dsp:spPr>
        <a:xfrm>
          <a:off x="0" y="4580047"/>
          <a:ext cx="5181600" cy="4557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Psychomotor activity: physically slowed or agitated</a:t>
          </a:r>
        </a:p>
      </dsp:txBody>
      <dsp:txXfrm>
        <a:off x="22246" y="4602293"/>
        <a:ext cx="5137108" cy="411223"/>
      </dsp:txXfrm>
    </dsp:sp>
    <dsp:sp modelId="{BF0E83DB-46BA-49B8-9A14-624029E302DA}">
      <dsp:nvSpPr>
        <dsp:cNvPr id="0" name=""/>
        <dsp:cNvSpPr/>
      </dsp:nvSpPr>
      <dsp:spPr>
        <a:xfrm>
          <a:off x="0" y="5090482"/>
          <a:ext cx="5181600"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Suicide: thoughts, attempts, death thoughts</a:t>
          </a:r>
        </a:p>
      </dsp:txBody>
      <dsp:txXfrm>
        <a:off x="22246" y="5112728"/>
        <a:ext cx="5137108" cy="411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58101-B58A-4F16-B48C-B28FE1EA8EEF}">
      <dsp:nvSpPr>
        <dsp:cNvPr id="0" name=""/>
        <dsp:cNvSpPr/>
      </dsp:nvSpPr>
      <dsp:spPr>
        <a:xfrm>
          <a:off x="0" y="292043"/>
          <a:ext cx="5095875" cy="15590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u="sng" kern="1200" dirty="0"/>
            <a:t>Depression</a:t>
          </a:r>
          <a:endParaRPr lang="en-US" sz="6500" kern="1200" dirty="0"/>
        </a:p>
      </dsp:txBody>
      <dsp:txXfrm>
        <a:off x="76105" y="368148"/>
        <a:ext cx="4943665" cy="1406815"/>
      </dsp:txXfrm>
    </dsp:sp>
    <dsp:sp modelId="{9EA033AB-0CF0-4D1A-A6D9-BE13FE522316}">
      <dsp:nvSpPr>
        <dsp:cNvPr id="0" name=""/>
        <dsp:cNvSpPr/>
      </dsp:nvSpPr>
      <dsp:spPr>
        <a:xfrm>
          <a:off x="0" y="2696281"/>
          <a:ext cx="5095875"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794" tIns="38100" rIns="213360" bIns="38100" numCol="1" spcCol="1270" anchor="t" anchorCtr="0">
          <a:noAutofit/>
        </a:bodyPr>
        <a:lstStyle/>
        <a:p>
          <a:pPr marL="285750" lvl="1" indent="-285750" algn="l" defTabSz="1333500">
            <a:lnSpc>
              <a:spcPct val="90000"/>
            </a:lnSpc>
            <a:spcBef>
              <a:spcPct val="0"/>
            </a:spcBef>
            <a:spcAft>
              <a:spcPct val="20000"/>
            </a:spcAft>
            <a:buNone/>
          </a:pPr>
          <a:r>
            <a:rPr lang="en-US" sz="3000" kern="1200" dirty="0"/>
            <a:t>1. PHQ 9 for Teens</a:t>
          </a:r>
        </a:p>
        <a:p>
          <a:pPr marL="285750" lvl="1" indent="-285750" algn="l" defTabSz="1333500">
            <a:lnSpc>
              <a:spcPct val="90000"/>
            </a:lnSpc>
            <a:spcBef>
              <a:spcPct val="0"/>
            </a:spcBef>
            <a:spcAft>
              <a:spcPct val="20000"/>
            </a:spcAft>
            <a:buNone/>
          </a:pPr>
          <a:r>
            <a:rPr lang="en-US" sz="3000" kern="1200" dirty="0"/>
            <a:t>PHQ 9 + 2 ?’s about suicidality</a:t>
          </a:r>
        </a:p>
        <a:p>
          <a:pPr marL="285750" lvl="1" indent="-285750" algn="l" defTabSz="1333500">
            <a:lnSpc>
              <a:spcPct val="90000"/>
            </a:lnSpc>
            <a:spcBef>
              <a:spcPct val="0"/>
            </a:spcBef>
            <a:spcAft>
              <a:spcPct val="20000"/>
            </a:spcAft>
            <a:buNone/>
          </a:pPr>
          <a:endParaRPr lang="en-US" sz="3000" kern="1200" dirty="0"/>
        </a:p>
        <a:p>
          <a:pPr marL="285750" lvl="1" indent="-285750" algn="l" defTabSz="1333500">
            <a:lnSpc>
              <a:spcPct val="90000"/>
            </a:lnSpc>
            <a:spcBef>
              <a:spcPct val="0"/>
            </a:spcBef>
            <a:spcAft>
              <a:spcPct val="20000"/>
            </a:spcAft>
            <a:buNone/>
          </a:pPr>
          <a:r>
            <a:rPr lang="en-US" sz="3000" kern="1200" dirty="0"/>
            <a:t>2. CES-DC</a:t>
          </a:r>
        </a:p>
      </dsp:txBody>
      <dsp:txXfrm>
        <a:off x="0" y="2696281"/>
        <a:ext cx="5095875" cy="2051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5AEB6-368E-4E61-B5F9-5E5B1C3EEB2B}">
      <dsp:nvSpPr>
        <dsp:cNvPr id="0" name=""/>
        <dsp:cNvSpPr/>
      </dsp:nvSpPr>
      <dsp:spPr>
        <a:xfrm>
          <a:off x="0" y="2165"/>
          <a:ext cx="85556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8DBD81-C2F0-4EFA-ABBC-1E530D3A45D8}">
      <dsp:nvSpPr>
        <dsp:cNvPr id="0" name=""/>
        <dsp:cNvSpPr/>
      </dsp:nvSpPr>
      <dsp:spPr>
        <a:xfrm>
          <a:off x="0" y="2165"/>
          <a:ext cx="8555615" cy="76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u="sng" kern="1200" dirty="0"/>
            <a:t>Mild</a:t>
          </a:r>
          <a:r>
            <a:rPr lang="en-US" sz="2100" b="1" kern="1200" dirty="0"/>
            <a:t>: </a:t>
          </a:r>
          <a:r>
            <a:rPr lang="en-US" sz="2100" kern="1200" dirty="0"/>
            <a:t>5-6 </a:t>
          </a:r>
          <a:r>
            <a:rPr lang="en-US" sz="2100" kern="1200" dirty="0" err="1"/>
            <a:t>sx</a:t>
          </a:r>
          <a:r>
            <a:rPr lang="en-US" sz="2100" kern="1200" dirty="0"/>
            <a:t> of mild severity (including mood) + function mildly impaired or normal but w/ substantial and unusual effort </a:t>
          </a:r>
        </a:p>
      </dsp:txBody>
      <dsp:txXfrm>
        <a:off x="0" y="2165"/>
        <a:ext cx="8555615" cy="763988"/>
      </dsp:txXfrm>
    </dsp:sp>
    <dsp:sp modelId="{8C954FC8-2842-4DCE-930F-A2E5243A7CE1}">
      <dsp:nvSpPr>
        <dsp:cNvPr id="0" name=""/>
        <dsp:cNvSpPr/>
      </dsp:nvSpPr>
      <dsp:spPr>
        <a:xfrm>
          <a:off x="0" y="1444596"/>
          <a:ext cx="855561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0834CE-D1F7-448C-860A-348AA584D5DB}">
      <dsp:nvSpPr>
        <dsp:cNvPr id="0" name=""/>
        <dsp:cNvSpPr/>
      </dsp:nvSpPr>
      <dsp:spPr>
        <a:xfrm>
          <a:off x="0" y="766153"/>
          <a:ext cx="5332714" cy="67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kern="1200" dirty="0"/>
        </a:p>
      </dsp:txBody>
      <dsp:txXfrm>
        <a:off x="0" y="766153"/>
        <a:ext cx="5332714" cy="678421"/>
      </dsp:txXfrm>
    </dsp:sp>
    <dsp:sp modelId="{FADC3E2A-95E9-4186-8AA3-13795C99A54B}">
      <dsp:nvSpPr>
        <dsp:cNvPr id="0" name=""/>
        <dsp:cNvSpPr/>
      </dsp:nvSpPr>
      <dsp:spPr>
        <a:xfrm>
          <a:off x="0" y="1444575"/>
          <a:ext cx="855561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4ADF5-BED4-48FD-A59B-AD8EA8224D2E}">
      <dsp:nvSpPr>
        <dsp:cNvPr id="0" name=""/>
        <dsp:cNvSpPr/>
      </dsp:nvSpPr>
      <dsp:spPr>
        <a:xfrm>
          <a:off x="0" y="1444575"/>
          <a:ext cx="8555615" cy="76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kern="1200" dirty="0"/>
        </a:p>
      </dsp:txBody>
      <dsp:txXfrm>
        <a:off x="0" y="1444575"/>
        <a:ext cx="8555615" cy="763988"/>
      </dsp:txXfrm>
    </dsp:sp>
    <dsp:sp modelId="{FCFA5C76-4FE8-42F3-A9E9-4F8FE69B0332}">
      <dsp:nvSpPr>
        <dsp:cNvPr id="0" name=""/>
        <dsp:cNvSpPr/>
      </dsp:nvSpPr>
      <dsp:spPr>
        <a:xfrm>
          <a:off x="0" y="1444591"/>
          <a:ext cx="855561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305A1B-A4BD-4392-880F-A0AF7DA49E71}">
      <dsp:nvSpPr>
        <dsp:cNvPr id="0" name=""/>
        <dsp:cNvSpPr/>
      </dsp:nvSpPr>
      <dsp:spPr>
        <a:xfrm>
          <a:off x="0" y="1444591"/>
          <a:ext cx="8555615" cy="76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u="sng" kern="1200" dirty="0"/>
            <a:t>Moderate</a:t>
          </a:r>
          <a:r>
            <a:rPr lang="en-US" sz="2100" b="1" kern="1200" dirty="0"/>
            <a:t>:</a:t>
          </a:r>
          <a:r>
            <a:rPr lang="en-US" sz="2100" kern="1200" dirty="0"/>
            <a:t> in between mild and severe</a:t>
          </a:r>
        </a:p>
      </dsp:txBody>
      <dsp:txXfrm>
        <a:off x="0" y="1444591"/>
        <a:ext cx="8555615" cy="763988"/>
      </dsp:txXfrm>
    </dsp:sp>
    <dsp:sp modelId="{325B4942-C2E6-4D70-9EAE-6456826759BF}">
      <dsp:nvSpPr>
        <dsp:cNvPr id="0" name=""/>
        <dsp:cNvSpPr/>
      </dsp:nvSpPr>
      <dsp:spPr>
        <a:xfrm>
          <a:off x="0" y="2972553"/>
          <a:ext cx="855561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32B72-707B-441E-8871-8446235CF647}">
      <dsp:nvSpPr>
        <dsp:cNvPr id="0" name=""/>
        <dsp:cNvSpPr/>
      </dsp:nvSpPr>
      <dsp:spPr>
        <a:xfrm>
          <a:off x="0" y="2295727"/>
          <a:ext cx="8555615" cy="76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u="sng" kern="1200" dirty="0"/>
            <a:t>Severe: </a:t>
          </a:r>
          <a:r>
            <a:rPr lang="en-US" sz="2100" kern="1200" dirty="0"/>
            <a:t>most </a:t>
          </a:r>
          <a:r>
            <a:rPr lang="en-US" sz="2100" kern="1200" dirty="0" err="1"/>
            <a:t>sx</a:t>
          </a:r>
          <a:r>
            <a:rPr lang="en-US" sz="2100" kern="1200" dirty="0"/>
            <a:t> present and severe + function is disabled, clearly observable or psychotic features are present </a:t>
          </a:r>
        </a:p>
      </dsp:txBody>
      <dsp:txXfrm>
        <a:off x="0" y="2295727"/>
        <a:ext cx="8555615" cy="763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8B39F-3418-4EE4-B866-28EEE7F80DAD}">
      <dsp:nvSpPr>
        <dsp:cNvPr id="0" name=""/>
        <dsp:cNvSpPr/>
      </dsp:nvSpPr>
      <dsp:spPr>
        <a:xfrm>
          <a:off x="0" y="5314"/>
          <a:ext cx="4885203" cy="12367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54055-AAEC-4AC0-AA66-7CA0FE8D2C89}">
      <dsp:nvSpPr>
        <dsp:cNvPr id="0" name=""/>
        <dsp:cNvSpPr/>
      </dsp:nvSpPr>
      <dsp:spPr>
        <a:xfrm>
          <a:off x="374131" y="283593"/>
          <a:ext cx="680239" cy="680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6A5FC0-77EC-4D77-B952-F4E4FFD8A76D}">
      <dsp:nvSpPr>
        <dsp:cNvPr id="0" name=""/>
        <dsp:cNvSpPr/>
      </dsp:nvSpPr>
      <dsp:spPr>
        <a:xfrm>
          <a:off x="1428503" y="5314"/>
          <a:ext cx="3455303"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977900">
            <a:lnSpc>
              <a:spcPct val="90000"/>
            </a:lnSpc>
            <a:spcBef>
              <a:spcPct val="0"/>
            </a:spcBef>
            <a:spcAft>
              <a:spcPct val="35000"/>
            </a:spcAft>
            <a:buNone/>
          </a:pPr>
          <a:r>
            <a:rPr lang="en-US" sz="2200" b="1" kern="1200" dirty="0"/>
            <a:t>Physical illness: targeted review of systems, labs</a:t>
          </a:r>
        </a:p>
      </dsp:txBody>
      <dsp:txXfrm>
        <a:off x="1428503" y="5314"/>
        <a:ext cx="3455303" cy="1236799"/>
      </dsp:txXfrm>
    </dsp:sp>
    <dsp:sp modelId="{9162FF57-FD98-4D54-B5FE-1620D0E6E374}">
      <dsp:nvSpPr>
        <dsp:cNvPr id="0" name=""/>
        <dsp:cNvSpPr/>
      </dsp:nvSpPr>
      <dsp:spPr>
        <a:xfrm>
          <a:off x="0" y="1551313"/>
          <a:ext cx="4885203" cy="12367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9302B-1E85-410D-AF93-7C9289AE61FA}">
      <dsp:nvSpPr>
        <dsp:cNvPr id="0" name=""/>
        <dsp:cNvSpPr/>
      </dsp:nvSpPr>
      <dsp:spPr>
        <a:xfrm>
          <a:off x="374131" y="1829593"/>
          <a:ext cx="680239" cy="680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1C45B9-5CAC-4DA3-9D44-480325471B81}">
      <dsp:nvSpPr>
        <dsp:cNvPr id="0" name=""/>
        <dsp:cNvSpPr/>
      </dsp:nvSpPr>
      <dsp:spPr>
        <a:xfrm>
          <a:off x="1428503" y="1551313"/>
          <a:ext cx="2198341"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977900">
            <a:lnSpc>
              <a:spcPct val="90000"/>
            </a:lnSpc>
            <a:spcBef>
              <a:spcPct val="0"/>
            </a:spcBef>
            <a:spcAft>
              <a:spcPct val="35000"/>
            </a:spcAft>
            <a:buNone/>
          </a:pPr>
          <a:r>
            <a:rPr lang="en-US" sz="2200" b="1" kern="1200" dirty="0"/>
            <a:t>Substance / alcohol use, 20 – 30%</a:t>
          </a:r>
        </a:p>
      </dsp:txBody>
      <dsp:txXfrm>
        <a:off x="1428503" y="1551313"/>
        <a:ext cx="2198341" cy="1236799"/>
      </dsp:txXfrm>
    </dsp:sp>
    <dsp:sp modelId="{161D3D2A-A62C-454F-8078-98292D9FB933}">
      <dsp:nvSpPr>
        <dsp:cNvPr id="0" name=""/>
        <dsp:cNvSpPr/>
      </dsp:nvSpPr>
      <dsp:spPr>
        <a:xfrm>
          <a:off x="3626844" y="1551313"/>
          <a:ext cx="1256961"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622300">
            <a:lnSpc>
              <a:spcPct val="90000"/>
            </a:lnSpc>
            <a:spcBef>
              <a:spcPct val="0"/>
            </a:spcBef>
            <a:spcAft>
              <a:spcPct val="35000"/>
            </a:spcAft>
            <a:buNone/>
          </a:pPr>
          <a:r>
            <a:rPr lang="en-US" sz="1400" b="1" kern="1200" dirty="0"/>
            <a:t>usually follows depression onset by ~ 5 years</a:t>
          </a:r>
        </a:p>
      </dsp:txBody>
      <dsp:txXfrm>
        <a:off x="3626844" y="1551313"/>
        <a:ext cx="1256961" cy="1236799"/>
      </dsp:txXfrm>
    </dsp:sp>
    <dsp:sp modelId="{289F4D71-4E90-403F-81A4-70FACA22DC6B}">
      <dsp:nvSpPr>
        <dsp:cNvPr id="0" name=""/>
        <dsp:cNvSpPr/>
      </dsp:nvSpPr>
      <dsp:spPr>
        <a:xfrm>
          <a:off x="0" y="3097312"/>
          <a:ext cx="4885203" cy="12367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24C0A4-1F7C-4B32-9797-3FFA32A30563}">
      <dsp:nvSpPr>
        <dsp:cNvPr id="0" name=""/>
        <dsp:cNvSpPr/>
      </dsp:nvSpPr>
      <dsp:spPr>
        <a:xfrm>
          <a:off x="374131" y="3375592"/>
          <a:ext cx="680239" cy="680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E0A9AC-07F5-4818-86BA-4B89389DF720}">
      <dsp:nvSpPr>
        <dsp:cNvPr id="0" name=""/>
        <dsp:cNvSpPr/>
      </dsp:nvSpPr>
      <dsp:spPr>
        <a:xfrm>
          <a:off x="1428503" y="3097312"/>
          <a:ext cx="2198341"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977900">
            <a:lnSpc>
              <a:spcPct val="90000"/>
            </a:lnSpc>
            <a:spcBef>
              <a:spcPct val="0"/>
            </a:spcBef>
            <a:spcAft>
              <a:spcPct val="35000"/>
            </a:spcAft>
            <a:buNone/>
          </a:pPr>
          <a:r>
            <a:rPr lang="en-US" sz="2200" b="1" kern="1200" dirty="0"/>
            <a:t>Other mood and psychiatric disorders: </a:t>
          </a:r>
        </a:p>
      </dsp:txBody>
      <dsp:txXfrm>
        <a:off x="1428503" y="3097312"/>
        <a:ext cx="2198341" cy="1236799"/>
      </dsp:txXfrm>
    </dsp:sp>
    <dsp:sp modelId="{F4E062AC-E35B-454B-ABF6-FE351383C22B}">
      <dsp:nvSpPr>
        <dsp:cNvPr id="0" name=""/>
        <dsp:cNvSpPr/>
      </dsp:nvSpPr>
      <dsp:spPr>
        <a:xfrm>
          <a:off x="3626844" y="3097312"/>
          <a:ext cx="1256961"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488950">
            <a:lnSpc>
              <a:spcPct val="90000"/>
            </a:lnSpc>
            <a:spcBef>
              <a:spcPct val="0"/>
            </a:spcBef>
            <a:spcAft>
              <a:spcPct val="35000"/>
            </a:spcAft>
            <a:buNone/>
          </a:pPr>
          <a:r>
            <a:rPr lang="en-US" sz="1100" kern="1200" dirty="0"/>
            <a:t>Dysthymia, </a:t>
          </a:r>
          <a:r>
            <a:rPr lang="en-US" sz="1100" b="1" kern="1200" dirty="0"/>
            <a:t>Bipolar Disorder, Anxiety, ADD, PDD, ODD or Conduct Disorders, Psychotic disorders (hallucinations</a:t>
          </a:r>
          <a:r>
            <a:rPr lang="en-US" sz="1100" kern="1200" dirty="0"/>
            <a:t>, paranoia)</a:t>
          </a:r>
        </a:p>
      </dsp:txBody>
      <dsp:txXfrm>
        <a:off x="3626844" y="3097312"/>
        <a:ext cx="1256961" cy="1236799"/>
      </dsp:txXfrm>
    </dsp:sp>
    <dsp:sp modelId="{8D518334-37DF-486D-A578-48C7782F3AE1}">
      <dsp:nvSpPr>
        <dsp:cNvPr id="0" name=""/>
        <dsp:cNvSpPr/>
      </dsp:nvSpPr>
      <dsp:spPr>
        <a:xfrm>
          <a:off x="0" y="4643312"/>
          <a:ext cx="4885203" cy="123679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A25BC-120B-4475-950B-2DE836D960F5}">
      <dsp:nvSpPr>
        <dsp:cNvPr id="0" name=""/>
        <dsp:cNvSpPr/>
      </dsp:nvSpPr>
      <dsp:spPr>
        <a:xfrm>
          <a:off x="374131" y="4921592"/>
          <a:ext cx="680239" cy="6802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25084-F178-4584-8F31-6DF8EAD8BF7F}">
      <dsp:nvSpPr>
        <dsp:cNvPr id="0" name=""/>
        <dsp:cNvSpPr/>
      </dsp:nvSpPr>
      <dsp:spPr>
        <a:xfrm>
          <a:off x="1428503" y="4643312"/>
          <a:ext cx="3455303" cy="123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95" tIns="130895" rIns="130895" bIns="130895" numCol="1" spcCol="1270" anchor="ctr" anchorCtr="0">
          <a:noAutofit/>
        </a:bodyPr>
        <a:lstStyle/>
        <a:p>
          <a:pPr marL="0" lvl="0" indent="0" algn="l" defTabSz="977900">
            <a:lnSpc>
              <a:spcPct val="90000"/>
            </a:lnSpc>
            <a:spcBef>
              <a:spcPct val="0"/>
            </a:spcBef>
            <a:spcAft>
              <a:spcPct val="35000"/>
            </a:spcAft>
            <a:buNone/>
          </a:pPr>
          <a:r>
            <a:rPr lang="en-US" sz="2200" b="1" kern="1200" dirty="0"/>
            <a:t>Abuse: physical / emotional / sexual</a:t>
          </a:r>
        </a:p>
      </dsp:txBody>
      <dsp:txXfrm>
        <a:off x="1428503" y="4643312"/>
        <a:ext cx="3455303" cy="1236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96EF5-8EDB-465C-924A-BF6EC2085139}">
      <dsp:nvSpPr>
        <dsp:cNvPr id="0" name=""/>
        <dsp:cNvSpPr/>
      </dsp:nvSpPr>
      <dsp:spPr>
        <a:xfrm>
          <a:off x="0" y="30460"/>
          <a:ext cx="8534400" cy="13465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kern="1200" dirty="0"/>
            <a:t>Consider starting antidepressant </a:t>
          </a:r>
          <a:r>
            <a:rPr lang="en-US" sz="3100" b="1" u="sng" kern="1200" dirty="0"/>
            <a:t>and</a:t>
          </a:r>
          <a:r>
            <a:rPr lang="en-US" sz="3100" kern="1200" dirty="0"/>
            <a:t> recommend</a:t>
          </a:r>
        </a:p>
      </dsp:txBody>
      <dsp:txXfrm>
        <a:off x="65732" y="96192"/>
        <a:ext cx="8402936" cy="1215059"/>
      </dsp:txXfrm>
    </dsp:sp>
    <dsp:sp modelId="{AEA5CAF2-9F99-482E-833B-D12FA29BC95A}">
      <dsp:nvSpPr>
        <dsp:cNvPr id="0" name=""/>
        <dsp:cNvSpPr/>
      </dsp:nvSpPr>
      <dsp:spPr>
        <a:xfrm>
          <a:off x="0" y="1466264"/>
          <a:ext cx="8534400" cy="134652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kern="1200" dirty="0"/>
            <a:t>Psychotherapy </a:t>
          </a:r>
          <a:r>
            <a:rPr lang="en-US" sz="3100" b="1" u="sng" kern="1200" dirty="0"/>
            <a:t>or</a:t>
          </a:r>
          <a:r>
            <a:rPr lang="en-US" sz="3100" b="1" kern="1200" dirty="0"/>
            <a:t> </a:t>
          </a:r>
          <a:r>
            <a:rPr lang="en-US" sz="3100" kern="1200" dirty="0"/>
            <a:t>refer to Psychiatrist</a:t>
          </a:r>
        </a:p>
      </dsp:txBody>
      <dsp:txXfrm>
        <a:off x="65732" y="1531996"/>
        <a:ext cx="8402936" cy="1215059"/>
      </dsp:txXfrm>
    </dsp:sp>
    <dsp:sp modelId="{650262F8-1A0E-4303-B725-50561AD29715}">
      <dsp:nvSpPr>
        <dsp:cNvPr id="0" name=""/>
        <dsp:cNvSpPr/>
      </dsp:nvSpPr>
      <dsp:spPr>
        <a:xfrm>
          <a:off x="0" y="2902068"/>
          <a:ext cx="8534400" cy="156902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u="sng" kern="1200" dirty="0"/>
            <a:t>TADS (Treatment for Adolescents with Depression Study): Higher response rate CBT + Prozac</a:t>
          </a:r>
          <a:endParaRPr lang="en-US" sz="3100" kern="1200" dirty="0"/>
        </a:p>
      </dsp:txBody>
      <dsp:txXfrm>
        <a:off x="76593" y="2978661"/>
        <a:ext cx="8381214" cy="1415837"/>
      </dsp:txXfrm>
    </dsp:sp>
    <dsp:sp modelId="{9659240C-5C93-4817-9277-0B21B67B595C}">
      <dsp:nvSpPr>
        <dsp:cNvPr id="0" name=""/>
        <dsp:cNvSpPr/>
      </dsp:nvSpPr>
      <dsp:spPr>
        <a:xfrm>
          <a:off x="0" y="4471091"/>
          <a:ext cx="85344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9370" rIns="220472" bIns="39370" numCol="1" spcCol="1270" anchor="t" anchorCtr="0">
          <a:noAutofit/>
        </a:bodyPr>
        <a:lstStyle/>
        <a:p>
          <a:pPr marL="228600" lvl="1" indent="-228600" algn="l" defTabSz="1066800">
            <a:lnSpc>
              <a:spcPct val="100000"/>
            </a:lnSpc>
            <a:spcBef>
              <a:spcPct val="0"/>
            </a:spcBef>
            <a:spcAft>
              <a:spcPct val="20000"/>
            </a:spcAft>
            <a:buChar char="•"/>
          </a:pPr>
          <a:endParaRPr lang="en-US" sz="2400" kern="1200" dirty="0"/>
        </a:p>
      </dsp:txBody>
      <dsp:txXfrm>
        <a:off x="0" y="4471091"/>
        <a:ext cx="8534400" cy="513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52BFF-25A5-4FA4-8504-F7696D4D4C43}">
      <dsp:nvSpPr>
        <dsp:cNvPr id="0" name=""/>
        <dsp:cNvSpPr/>
      </dsp:nvSpPr>
      <dsp:spPr>
        <a:xfrm>
          <a:off x="0" y="0"/>
          <a:ext cx="38469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23A48-29BB-4815-A3C6-C8C8125B2AB1}">
      <dsp:nvSpPr>
        <dsp:cNvPr id="0" name=""/>
        <dsp:cNvSpPr/>
      </dsp:nvSpPr>
      <dsp:spPr>
        <a:xfrm>
          <a:off x="0" y="0"/>
          <a:ext cx="769395" cy="3939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Common Components:</a:t>
          </a:r>
        </a:p>
      </dsp:txBody>
      <dsp:txXfrm>
        <a:off x="0" y="0"/>
        <a:ext cx="769395" cy="3939737"/>
      </dsp:txXfrm>
    </dsp:sp>
    <dsp:sp modelId="{A0B4D99D-9760-414D-8E6F-5958223B22E1}">
      <dsp:nvSpPr>
        <dsp:cNvPr id="0" name=""/>
        <dsp:cNvSpPr/>
      </dsp:nvSpPr>
      <dsp:spPr>
        <a:xfrm>
          <a:off x="827099" y="46313"/>
          <a:ext cx="3019876" cy="92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Behavioral Activation</a:t>
          </a:r>
        </a:p>
      </dsp:txBody>
      <dsp:txXfrm>
        <a:off x="827099" y="46313"/>
        <a:ext cx="3019876" cy="926261"/>
      </dsp:txXfrm>
    </dsp:sp>
    <dsp:sp modelId="{02819721-20E6-42AE-85E4-112D2672561A}">
      <dsp:nvSpPr>
        <dsp:cNvPr id="0" name=""/>
        <dsp:cNvSpPr/>
      </dsp:nvSpPr>
      <dsp:spPr>
        <a:xfrm>
          <a:off x="769395" y="972574"/>
          <a:ext cx="30775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07173E-5361-4182-9966-F40446DE94B0}">
      <dsp:nvSpPr>
        <dsp:cNvPr id="0" name=""/>
        <dsp:cNvSpPr/>
      </dsp:nvSpPr>
      <dsp:spPr>
        <a:xfrm>
          <a:off x="827099" y="1018887"/>
          <a:ext cx="3019876" cy="92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Problem-solving</a:t>
          </a:r>
        </a:p>
      </dsp:txBody>
      <dsp:txXfrm>
        <a:off x="827099" y="1018887"/>
        <a:ext cx="3019876" cy="926261"/>
      </dsp:txXfrm>
    </dsp:sp>
    <dsp:sp modelId="{A820166B-B6A0-4684-88AB-D529902A4236}">
      <dsp:nvSpPr>
        <dsp:cNvPr id="0" name=""/>
        <dsp:cNvSpPr/>
      </dsp:nvSpPr>
      <dsp:spPr>
        <a:xfrm>
          <a:off x="769395" y="1945148"/>
          <a:ext cx="30775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BA645-98B1-4B0C-A0F9-4BBE58D57762}">
      <dsp:nvSpPr>
        <dsp:cNvPr id="0" name=""/>
        <dsp:cNvSpPr/>
      </dsp:nvSpPr>
      <dsp:spPr>
        <a:xfrm>
          <a:off x="827099" y="1991462"/>
          <a:ext cx="3019876" cy="92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Cognitive Restructuring</a:t>
          </a:r>
        </a:p>
      </dsp:txBody>
      <dsp:txXfrm>
        <a:off x="827099" y="1991462"/>
        <a:ext cx="3019876" cy="926261"/>
      </dsp:txXfrm>
    </dsp:sp>
    <dsp:sp modelId="{8796AA0F-789A-4163-9AE4-D12357A110BE}">
      <dsp:nvSpPr>
        <dsp:cNvPr id="0" name=""/>
        <dsp:cNvSpPr/>
      </dsp:nvSpPr>
      <dsp:spPr>
        <a:xfrm>
          <a:off x="769395" y="2917723"/>
          <a:ext cx="30775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E51784-AD25-4D54-872A-755643791646}">
      <dsp:nvSpPr>
        <dsp:cNvPr id="0" name=""/>
        <dsp:cNvSpPr/>
      </dsp:nvSpPr>
      <dsp:spPr>
        <a:xfrm>
          <a:off x="827099" y="2964036"/>
          <a:ext cx="3019876" cy="926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Homework Assignments</a:t>
          </a:r>
        </a:p>
      </dsp:txBody>
      <dsp:txXfrm>
        <a:off x="827099" y="2964036"/>
        <a:ext cx="3019876" cy="926261"/>
      </dsp:txXfrm>
    </dsp:sp>
    <dsp:sp modelId="{0A37711C-7357-45A4-BB59-CEC9CF3C9202}">
      <dsp:nvSpPr>
        <dsp:cNvPr id="0" name=""/>
        <dsp:cNvSpPr/>
      </dsp:nvSpPr>
      <dsp:spPr>
        <a:xfrm>
          <a:off x="769395" y="3890297"/>
          <a:ext cx="30775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F2FDD-A241-4ACE-B072-D7D431DEE402}">
      <dsp:nvSpPr>
        <dsp:cNvPr id="0" name=""/>
        <dsp:cNvSpPr/>
      </dsp:nvSpPr>
      <dsp:spPr>
        <a:xfrm>
          <a:off x="0" y="81569"/>
          <a:ext cx="525780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Psychotropic medications should be prescribed concomitantly with, following inadequate response to, evidence-based therapy</a:t>
          </a:r>
        </a:p>
      </dsp:txBody>
      <dsp:txXfrm>
        <a:off x="51003" y="132572"/>
        <a:ext cx="5155794" cy="942803"/>
      </dsp:txXfrm>
    </dsp:sp>
    <dsp:sp modelId="{CBA3EE7F-3861-4266-B983-C3DBBAB1364B}">
      <dsp:nvSpPr>
        <dsp:cNvPr id="0" name=""/>
        <dsp:cNvSpPr/>
      </dsp:nvSpPr>
      <dsp:spPr>
        <a:xfrm>
          <a:off x="0" y="1181099"/>
          <a:ext cx="5257800" cy="10448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Use FDA approved when possible </a:t>
          </a:r>
        </a:p>
      </dsp:txBody>
      <dsp:txXfrm>
        <a:off x="51003" y="1232102"/>
        <a:ext cx="5155794" cy="942803"/>
      </dsp:txXfrm>
    </dsp:sp>
    <dsp:sp modelId="{F386AA03-5347-42B2-AB7D-6D656731EE9F}">
      <dsp:nvSpPr>
        <dsp:cNvPr id="0" name=""/>
        <dsp:cNvSpPr/>
      </dsp:nvSpPr>
      <dsp:spPr>
        <a:xfrm>
          <a:off x="0" y="2280630"/>
          <a:ext cx="5257800" cy="104480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Prescribe as few medications as possible simplifies monitoring efficacy and side effects</a:t>
          </a:r>
        </a:p>
      </dsp:txBody>
      <dsp:txXfrm>
        <a:off x="51003" y="2331633"/>
        <a:ext cx="5155794" cy="942803"/>
      </dsp:txXfrm>
    </dsp:sp>
    <dsp:sp modelId="{7C82AB9C-01AA-4C56-A00C-E59974CBB493}">
      <dsp:nvSpPr>
        <dsp:cNvPr id="0" name=""/>
        <dsp:cNvSpPr/>
      </dsp:nvSpPr>
      <dsp:spPr>
        <a:xfrm>
          <a:off x="0" y="3380160"/>
          <a:ext cx="5257800" cy="10448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Sequential changes in medications</a:t>
          </a:r>
        </a:p>
      </dsp:txBody>
      <dsp:txXfrm>
        <a:off x="51003" y="3431163"/>
        <a:ext cx="5155794" cy="942803"/>
      </dsp:txXfrm>
    </dsp:sp>
    <dsp:sp modelId="{38EC05CD-8869-4709-AD86-EF50642AA4FB}">
      <dsp:nvSpPr>
        <dsp:cNvPr id="0" name=""/>
        <dsp:cNvSpPr/>
      </dsp:nvSpPr>
      <dsp:spPr>
        <a:xfrm>
          <a:off x="0" y="4479689"/>
          <a:ext cx="5257800" cy="104480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Monitoring for safety is just as important as efficacy</a:t>
          </a:r>
        </a:p>
      </dsp:txBody>
      <dsp:txXfrm>
        <a:off x="51003" y="4530692"/>
        <a:ext cx="5155794" cy="942803"/>
      </dsp:txXfrm>
    </dsp:sp>
    <dsp:sp modelId="{F1D8153D-1611-47C9-9FC3-A52ED055F948}">
      <dsp:nvSpPr>
        <dsp:cNvPr id="0" name=""/>
        <dsp:cNvSpPr/>
      </dsp:nvSpPr>
      <dsp:spPr>
        <a:xfrm>
          <a:off x="0" y="5579220"/>
          <a:ext cx="525780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Start low, go slow</a:t>
          </a:r>
        </a:p>
      </dsp:txBody>
      <dsp:txXfrm>
        <a:off x="51003" y="5630223"/>
        <a:ext cx="5155794" cy="9428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B4AA0162-38B5-40F5-8EBE-7A7F1CAB11E7}" type="datetimeFigureOut">
              <a:rPr lang="en-US" smtClean="0"/>
              <a:t>10/18/2021</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F80785C8-4DB5-4A6E-B8CE-3ED3B1C6918E}" type="slidenum">
              <a:rPr lang="en-US" smtClean="0"/>
              <a:t>‹#›</a:t>
            </a:fld>
            <a:endParaRPr lang="en-US"/>
          </a:p>
        </p:txBody>
      </p:sp>
    </p:spTree>
    <p:extLst>
      <p:ext uri="{BB962C8B-B14F-4D97-AF65-F5344CB8AC3E}">
        <p14:creationId xmlns:p14="http://schemas.microsoft.com/office/powerpoint/2010/main" val="168999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7EB71A4-20DE-4BDC-B9F3-FE9C6EF4F631}" type="datetimeFigureOut">
              <a:rPr lang="en-US" smtClean="0"/>
              <a:t>10/18/2021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DCAC318-0279-474A-A271-1373870C7410}" type="slidenum">
              <a:rPr lang="en-US" smtClean="0"/>
              <a:t>‹#›</a:t>
            </a:fld>
            <a:endParaRPr lang="en-US"/>
          </a:p>
        </p:txBody>
      </p:sp>
    </p:spTree>
    <p:extLst>
      <p:ext uri="{BB962C8B-B14F-4D97-AF65-F5344CB8AC3E}">
        <p14:creationId xmlns:p14="http://schemas.microsoft.com/office/powerpoint/2010/main" val="271189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cbi.nlm.nih.gov/pmc/articles/PMC3744276/#CR13"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ncbi.nlm.nih.gov/pmc/articles/PMC3744276/#CR22"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cbi.nlm.nih.gov/pmc/articles/PMC3744276/#CR1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80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12</a:t>
            </a:fld>
            <a:endParaRPr lang="en-US"/>
          </a:p>
        </p:txBody>
      </p:sp>
    </p:spTree>
    <p:extLst>
      <p:ext uri="{BB962C8B-B14F-4D97-AF65-F5344CB8AC3E}">
        <p14:creationId xmlns:p14="http://schemas.microsoft.com/office/powerpoint/2010/main" val="92792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14</a:t>
            </a:fld>
            <a:endParaRPr lang="en-US"/>
          </a:p>
        </p:txBody>
      </p:sp>
    </p:spTree>
    <p:extLst>
      <p:ext uri="{BB962C8B-B14F-4D97-AF65-F5344CB8AC3E}">
        <p14:creationId xmlns:p14="http://schemas.microsoft.com/office/powerpoint/2010/main" val="3436526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15</a:t>
            </a:fld>
            <a:endParaRPr lang="en-US"/>
          </a:p>
        </p:txBody>
      </p:sp>
    </p:spTree>
    <p:extLst>
      <p:ext uri="{BB962C8B-B14F-4D97-AF65-F5344CB8AC3E}">
        <p14:creationId xmlns:p14="http://schemas.microsoft.com/office/powerpoint/2010/main" val="4249573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b="1" dirty="0">
                <a:latin typeface="Times" panose="02020603050405020304" pitchFamily="18" charset="0"/>
                <a:ea typeface="ＭＳ Ｐゴシック" panose="020B0600070205080204" pitchFamily="34" charset="-128"/>
              </a:rPr>
              <a:t>“</a:t>
            </a:r>
            <a:r>
              <a:rPr lang="en-US" dirty="0"/>
              <a:t>a period of active support and monitoring (6–8 weeks) using short validated scales before recommending treatment with antidepressants or psychotherapy in cases of mild depression [</a:t>
            </a:r>
            <a:r>
              <a:rPr lang="en-US" dirty="0">
                <a:hlinkClick r:id="rId3"/>
              </a:rPr>
              <a:t>13</a:t>
            </a:r>
            <a:r>
              <a:rPr lang="en-US" dirty="0"/>
              <a:t>]. Evidence from randomized controlled trials (RCTs) show that up to 20 % of depressive youth respond to non-directive supportive therapy, routine specialist care, and/or regular symptom monitoring [</a:t>
            </a:r>
            <a:r>
              <a:rPr lang="en-US" dirty="0">
                <a:hlinkClick r:id="rId3"/>
              </a:rPr>
              <a:t>13</a:t>
            </a:r>
            <a:r>
              <a:rPr lang="en-US" dirty="0"/>
              <a:t>, </a:t>
            </a:r>
            <a:r>
              <a:rPr lang="en-US" dirty="0">
                <a:hlinkClick r:id="rId4"/>
              </a:rPr>
              <a:t>22</a:t>
            </a:r>
            <a:r>
              <a:rPr lang="en-US" dirty="0"/>
              <a:t>•]. Furthermore, expert opinion and patient/family preferences indicate that active support and monitoring from family physicians is an important therapeutic strategy </a:t>
            </a:r>
            <a:endParaRPr lang="en-US" altLang="en-US" dirty="0">
              <a:latin typeface="Times" panose="02020603050405020304" pitchFamily="18" charset="0"/>
              <a:ea typeface="ＭＳ Ｐゴシック" panose="020B0600070205080204" pitchFamily="34" charset="-128"/>
            </a:endParaRPr>
          </a:p>
        </p:txBody>
      </p:sp>
      <p:sp>
        <p:nvSpPr>
          <p:cNvPr id="51204"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B2E491C-132B-43FB-9A2D-CC897D3C1888}" type="slidenum">
              <a:rPr lang="en-US" altLang="en-US" sz="1200">
                <a:latin typeface="Calibri" panose="020F0502020204030204" pitchFamily="34" charset="0"/>
              </a:rPr>
              <a:pPr algn="r" eaLnBrk="1" hangingPunct="1"/>
              <a:t>17</a:t>
            </a:fld>
            <a:endParaRPr lang="en-US" altLang="en-US" sz="1200">
              <a:latin typeface="Calibri" panose="020F0502020204030204" pitchFamily="34" charset="0"/>
            </a:endParaRPr>
          </a:p>
        </p:txBody>
      </p:sp>
    </p:spTree>
    <p:extLst>
      <p:ext uri="{BB962C8B-B14F-4D97-AF65-F5344CB8AC3E}">
        <p14:creationId xmlns:p14="http://schemas.microsoft.com/office/powerpoint/2010/main" val="7068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support and monitoring may include scheduling frequent follow-up visits, encouraging participation in favorite extra-curricular and school activities, referring to a peer support group, setting self-management goals with patients and families, and providing them with educational materials [</a:t>
            </a:r>
            <a:r>
              <a:rPr lang="en-US" dirty="0">
                <a:hlinkClick r:id="rId3"/>
              </a:rPr>
              <a:t>13</a:t>
            </a:r>
            <a:r>
              <a:rPr lang="en-US" dirty="0"/>
              <a:t>]. Other resources for active monitoring can be found in the GLAD-PC toolkit. In addition to its evidence in early mild depression, active support and monitoring in primary care is also essential in cases when adolescents refuse active treatment [</a:t>
            </a:r>
            <a:r>
              <a:rPr lang="en-US" dirty="0">
                <a:hlinkClick r:id="rId3"/>
              </a:rPr>
              <a:t>13</a:t>
            </a:r>
            <a:r>
              <a:rPr lang="en-US" dirty="0"/>
              <a:t>]. More specific psychosocial interventions in primary care can improve depressive symptoms in adolescents, as well as treatment adherence</a:t>
            </a:r>
          </a:p>
        </p:txBody>
      </p:sp>
      <p:sp>
        <p:nvSpPr>
          <p:cNvPr id="4" name="Slide Number Placeholder 3"/>
          <p:cNvSpPr>
            <a:spLocks noGrp="1"/>
          </p:cNvSpPr>
          <p:nvPr>
            <p:ph type="sldNum" sz="quarter" idx="10"/>
          </p:nvPr>
        </p:nvSpPr>
        <p:spPr/>
        <p:txBody>
          <a:bodyPr/>
          <a:lstStyle/>
          <a:p>
            <a:fld id="{FDCAC318-0279-474A-A271-1373870C7410}" type="slidenum">
              <a:rPr lang="en-US" smtClean="0"/>
              <a:t>18</a:t>
            </a:fld>
            <a:endParaRPr lang="en-US"/>
          </a:p>
        </p:txBody>
      </p:sp>
    </p:spTree>
    <p:extLst>
      <p:ext uri="{BB962C8B-B14F-4D97-AF65-F5344CB8AC3E}">
        <p14:creationId xmlns:p14="http://schemas.microsoft.com/office/powerpoint/2010/main" val="1435160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20</a:t>
            </a:fld>
            <a:endParaRPr lang="en-US"/>
          </a:p>
        </p:txBody>
      </p:sp>
    </p:spTree>
    <p:extLst>
      <p:ext uri="{BB962C8B-B14F-4D97-AF65-F5344CB8AC3E}">
        <p14:creationId xmlns:p14="http://schemas.microsoft.com/office/powerpoint/2010/main" val="777895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also know that sleep can be majorly disrupted in youth with depression. There are treatments that have shown some promise (mostly evidence of feasibility and acceptability) but more research is needed to understand their impacts on adolescents</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21</a:t>
            </a:fld>
            <a:endParaRPr lang="en-US"/>
          </a:p>
        </p:txBody>
      </p:sp>
    </p:spTree>
    <p:extLst>
      <p:ext uri="{BB962C8B-B14F-4D97-AF65-F5344CB8AC3E}">
        <p14:creationId xmlns:p14="http://schemas.microsoft.com/office/powerpoint/2010/main" val="262601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22</a:t>
            </a:fld>
            <a:endParaRPr lang="en-US"/>
          </a:p>
        </p:txBody>
      </p:sp>
    </p:spTree>
    <p:extLst>
      <p:ext uri="{BB962C8B-B14F-4D97-AF65-F5344CB8AC3E}">
        <p14:creationId xmlns:p14="http://schemas.microsoft.com/office/powerpoint/2010/main" val="1962248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23</a:t>
            </a:fld>
            <a:endParaRPr lang="en-US"/>
          </a:p>
        </p:txBody>
      </p:sp>
    </p:spTree>
    <p:extLst>
      <p:ext uri="{BB962C8B-B14F-4D97-AF65-F5344CB8AC3E}">
        <p14:creationId xmlns:p14="http://schemas.microsoft.com/office/powerpoint/2010/main" val="2050991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24</a:t>
            </a:fld>
            <a:endParaRPr lang="en-US"/>
          </a:p>
        </p:txBody>
      </p:sp>
    </p:spTree>
    <p:extLst>
      <p:ext uri="{BB962C8B-B14F-4D97-AF65-F5344CB8AC3E}">
        <p14:creationId xmlns:p14="http://schemas.microsoft.com/office/powerpoint/2010/main" val="285985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2</a:t>
            </a:fld>
            <a:endParaRPr lang="en-US"/>
          </a:p>
        </p:txBody>
      </p:sp>
    </p:spTree>
    <p:extLst>
      <p:ext uri="{BB962C8B-B14F-4D97-AF65-F5344CB8AC3E}">
        <p14:creationId xmlns:p14="http://schemas.microsoft.com/office/powerpoint/2010/main" val="3291464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439 teens 13 - 17 y/o with moderate to  severe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Higher first response rate CBT+ Fluoxetine combined </a:t>
            </a:r>
            <a:r>
              <a:rPr lang="en-US" dirty="0"/>
              <a:t>- Improved @ 12 </a:t>
            </a:r>
            <a:r>
              <a:rPr lang="en-US" dirty="0" err="1"/>
              <a:t>wks</a:t>
            </a:r>
            <a:r>
              <a:rPr lang="en-US" dirty="0"/>
              <a:t>: 71% Combo (v. 61% SSRI v. 44% Talk; @ 36 </a:t>
            </a:r>
            <a:r>
              <a:rPr lang="en-US" dirty="0" err="1"/>
              <a:t>wks</a:t>
            </a:r>
            <a:r>
              <a:rPr lang="en-US" dirty="0"/>
              <a:t>: similar outcomes for all groups</a:t>
            </a:r>
          </a:p>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25</a:t>
            </a:fld>
            <a:endParaRPr lang="en-US"/>
          </a:p>
        </p:txBody>
      </p:sp>
    </p:spTree>
    <p:extLst>
      <p:ext uri="{BB962C8B-B14F-4D97-AF65-F5344CB8AC3E}">
        <p14:creationId xmlns:p14="http://schemas.microsoft.com/office/powerpoint/2010/main" val="2259129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Psychological Association guidelines recommend the use of cognitive-behavioral therapy (CBT) or interpersonal therapy for the initial treatment of depression in adolescents. CBT works by giving youth skills to cope with symptoms like depressed mood, negative or anxious thoughts, or somatic responses. A core point of CBT is helping youth to understand that their thoughts, feelings and behaviors are interrelated and so if we change one we can change all three</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26</a:t>
            </a:fld>
            <a:endParaRPr lang="en-US"/>
          </a:p>
        </p:txBody>
      </p:sp>
    </p:spTree>
    <p:extLst>
      <p:ext uri="{BB962C8B-B14F-4D97-AF65-F5344CB8AC3E}">
        <p14:creationId xmlns:p14="http://schemas.microsoft.com/office/powerpoint/2010/main" val="1989097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Behavioral activation involves youth participating in activities and then observing the effect it has on mood. </a:t>
            </a:r>
            <a:r>
              <a:rPr lang="en-US" sz="1200" b="0" i="0" kern="1200" dirty="0">
                <a:solidFill>
                  <a:schemeClr val="tx1"/>
                </a:solidFill>
                <a:effectLst/>
                <a:latin typeface="+mn-lt"/>
                <a:ea typeface="+mn-ea"/>
                <a:cs typeface="+mn-cs"/>
              </a:rPr>
              <a:t>The idea is to get moving and active, so you not only get that physical momentum, but you also start to experience more positive thoughts from having success and interacting more with others.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Behavioral activation helps counter the isolation that people with depression often experience, which can reinforce their depressed mood.</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27</a:t>
            </a:fld>
            <a:endParaRPr lang="en-US"/>
          </a:p>
        </p:txBody>
      </p:sp>
    </p:spTree>
    <p:extLst>
      <p:ext uri="{BB962C8B-B14F-4D97-AF65-F5344CB8AC3E}">
        <p14:creationId xmlns:p14="http://schemas.microsoft.com/office/powerpoint/2010/main" val="4082012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component is Problem-solving skills based on the notion that solving problems can improve mood and doing nothing about ongoing problems can lower mood. The STEPS is just one example of a problem-solving model that can be introduced in therapy.</a:t>
            </a:r>
          </a:p>
        </p:txBody>
      </p:sp>
      <p:sp>
        <p:nvSpPr>
          <p:cNvPr id="4" name="Slide Number Placeholder 3"/>
          <p:cNvSpPr>
            <a:spLocks noGrp="1"/>
          </p:cNvSpPr>
          <p:nvPr>
            <p:ph type="sldNum" sz="quarter" idx="5"/>
          </p:nvPr>
        </p:nvSpPr>
        <p:spPr/>
        <p:txBody>
          <a:bodyPr/>
          <a:lstStyle/>
          <a:p>
            <a:fld id="{84F27713-1F29-4EDB-A872-FD4C7AE3C741}" type="slidenum">
              <a:rPr lang="en-US" smtClean="0"/>
              <a:t>28</a:t>
            </a:fld>
            <a:endParaRPr lang="en-US"/>
          </a:p>
        </p:txBody>
      </p:sp>
    </p:spTree>
    <p:extLst>
      <p:ext uri="{BB962C8B-B14F-4D97-AF65-F5344CB8AC3E}">
        <p14:creationId xmlns:p14="http://schemas.microsoft.com/office/powerpoint/2010/main" val="1666171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main component of CBT for depression is cognitive restructuring. When youth are in a bad mood they are more likely to have negative thoughts and negative thoughts can also put us in a bad mood so a therapist can help youth to first identify negative thoughts, then challenge them by asking questions like “what’s the evidence, is there another way to look at the situation”</a:t>
            </a:r>
          </a:p>
          <a:p>
            <a:endParaRPr lang="en-US" dirty="0"/>
          </a:p>
          <a:p>
            <a:r>
              <a:rPr lang="en-US" dirty="0"/>
              <a:t>Part of this work is introducing youth to the common negative thinking patterns. Here is one example from John Weisz’s Primary and Secondary Control Enhancement training intervention of common types of negative thoughts:</a:t>
            </a:r>
          </a:p>
          <a:p>
            <a:r>
              <a:rPr lang="en-US" dirty="0"/>
              <a:t>Blaming myself: Taking too much personal responsibility for negative events (e.g., Its all my fault that we lost the soccer game)</a:t>
            </a:r>
          </a:p>
          <a:p>
            <a:r>
              <a:rPr lang="en-US" dirty="0"/>
              <a:t>Looking for the bad news: paying attention only to the negative info and ignoring positive info (e.g., focusing on one bad event in a day that was generally fine)</a:t>
            </a:r>
          </a:p>
          <a:p>
            <a:r>
              <a:rPr lang="en-US" dirty="0"/>
              <a:t>Unhappy guessing: expecting bad outcomes when we don’t really know how things will turn out (“I’m definitely going to fail the test,” “no one will come to my birthday party”)</a:t>
            </a:r>
          </a:p>
          <a:p>
            <a:r>
              <a:rPr lang="en-US" dirty="0"/>
              <a:t>Exaggerating: Making things seem worse than they really are (I’m not allowed to see my friends today. My life is horrible)</a:t>
            </a:r>
          </a:p>
        </p:txBody>
      </p:sp>
      <p:sp>
        <p:nvSpPr>
          <p:cNvPr id="4" name="Slide Number Placeholder 3"/>
          <p:cNvSpPr>
            <a:spLocks noGrp="1"/>
          </p:cNvSpPr>
          <p:nvPr>
            <p:ph type="sldNum" sz="quarter" idx="5"/>
          </p:nvPr>
        </p:nvSpPr>
        <p:spPr/>
        <p:txBody>
          <a:bodyPr/>
          <a:lstStyle/>
          <a:p>
            <a:fld id="{84F27713-1F29-4EDB-A872-FD4C7AE3C741}" type="slidenum">
              <a:rPr lang="en-US" smtClean="0"/>
              <a:t>29</a:t>
            </a:fld>
            <a:endParaRPr lang="en-US"/>
          </a:p>
        </p:txBody>
      </p:sp>
    </p:spTree>
    <p:extLst>
      <p:ext uri="{BB962C8B-B14F-4D97-AF65-F5344CB8AC3E}">
        <p14:creationId xmlns:p14="http://schemas.microsoft.com/office/powerpoint/2010/main" val="2658115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30</a:t>
            </a:fld>
            <a:endParaRPr lang="en-US"/>
          </a:p>
        </p:txBody>
      </p:sp>
    </p:spTree>
    <p:extLst>
      <p:ext uri="{BB962C8B-B14F-4D97-AF65-F5344CB8AC3E}">
        <p14:creationId xmlns:p14="http://schemas.microsoft.com/office/powerpoint/2010/main" val="4169278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a:t>
            </a:r>
            <a:r>
              <a:rPr lang="en-US" baseline="0" dirty="0"/>
              <a:t> 2 meds: </a:t>
            </a:r>
            <a:r>
              <a:rPr lang="en-US" baseline="0" dirty="0" err="1"/>
              <a:t>Fluvoxaime</a:t>
            </a:r>
            <a:r>
              <a:rPr lang="en-US" baseline="0" dirty="0"/>
              <a:t>, Citalopram, </a:t>
            </a:r>
            <a:r>
              <a:rPr lang="en-US" baseline="0" dirty="0" err="1"/>
              <a:t>Paroxtine</a:t>
            </a:r>
            <a:r>
              <a:rPr lang="en-US" baseline="0" dirty="0"/>
              <a:t>, Venlafaxine, </a:t>
            </a:r>
            <a:r>
              <a:rPr lang="en-US" baseline="0" dirty="0" err="1"/>
              <a:t>Buspiron</a:t>
            </a:r>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31</a:t>
            </a:fld>
            <a:endParaRPr lang="en-US"/>
          </a:p>
        </p:txBody>
      </p:sp>
    </p:spTree>
    <p:extLst>
      <p:ext uri="{BB962C8B-B14F-4D97-AF65-F5344CB8AC3E}">
        <p14:creationId xmlns:p14="http://schemas.microsoft.com/office/powerpoint/2010/main" val="4348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32</a:t>
            </a:fld>
            <a:endParaRPr lang="en-US"/>
          </a:p>
        </p:txBody>
      </p:sp>
    </p:spTree>
    <p:extLst>
      <p:ext uri="{BB962C8B-B14F-4D97-AF65-F5344CB8AC3E}">
        <p14:creationId xmlns:p14="http://schemas.microsoft.com/office/powerpoint/2010/main" val="3258609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FDA-approved pediatric indications for anxiety disorder because of a discrepancy between FDS rules regarding anxiety disorder indications and efficacy studies that have been conducted in C&amp;A with anxiety.  FDA requires that studies support an application for indication with one focus on a single anxiety disorder.  Children anxiety disorders co-occur and change over time.  Participants in NIH sponsored studies met criteria for 2 or 3 disorders. Therefore FDA did not use data to support just one indication</a:t>
            </a:r>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33</a:t>
            </a:fld>
            <a:endParaRPr lang="en-US"/>
          </a:p>
        </p:txBody>
      </p:sp>
    </p:spTree>
    <p:extLst>
      <p:ext uri="{BB962C8B-B14F-4D97-AF65-F5344CB8AC3E}">
        <p14:creationId xmlns:p14="http://schemas.microsoft.com/office/powerpoint/2010/main" val="561955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34</a:t>
            </a:fld>
            <a:endParaRPr lang="en-US"/>
          </a:p>
        </p:txBody>
      </p:sp>
    </p:spTree>
    <p:extLst>
      <p:ext uri="{BB962C8B-B14F-4D97-AF65-F5344CB8AC3E}">
        <p14:creationId xmlns:p14="http://schemas.microsoft.com/office/powerpoint/2010/main" val="149318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40512A0-97D2-48B4-A720-4DD0732DCF91}" type="slidenum">
              <a:rPr lang="en-US" altLang="en-US" sz="1200">
                <a:latin typeface="Calibri" panose="020F0502020204030204" pitchFamily="34" charset="0"/>
              </a:rPr>
              <a:pPr eaLnBrk="1" hangingPunct="1"/>
              <a:t>3</a:t>
            </a:fld>
            <a:endParaRPr lang="en-US" altLang="en-US" sz="1200" dirty="0">
              <a:latin typeface="Calibri" panose="020F0502020204030204" pitchFamily="34" charset="0"/>
            </a:endParaRPr>
          </a:p>
        </p:txBody>
      </p:sp>
      <p:sp>
        <p:nvSpPr>
          <p:cNvPr id="450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914400" y="4415790"/>
            <a:ext cx="5029200" cy="4183380"/>
          </a:xfrm>
          <a:solidFill>
            <a:srgbClr val="FFFFFF"/>
          </a:solidFill>
          <a:ln>
            <a:solidFill>
              <a:srgbClr val="000000"/>
            </a:solidFill>
            <a:miter lim="800000"/>
            <a:headEnd/>
            <a:tailEnd/>
          </a:ln>
        </p:spPr>
        <p:txBody>
          <a:bodyPr wrap="square" numCol="1" anchor="t" anchorCtr="0" compatLnSpc="1">
            <a:prstTxWarp prst="textNoShape">
              <a:avLst/>
            </a:prstTxWarp>
            <a:normAutofit lnSpcReduction="10000"/>
          </a:bodyPr>
          <a:lstStyle/>
          <a:p>
            <a:pPr marL="342900" indent="-342900" eaLnBrk="1" hangingPunct="1">
              <a:spcBef>
                <a:spcPct val="0"/>
              </a:spcBef>
              <a:buFont typeface="Arial" panose="020B0604020202020204" pitchFamily="34" charset="0"/>
              <a:buChar char="•"/>
              <a:defRPr/>
            </a:pPr>
            <a:r>
              <a:rPr lang="en-US" dirty="0">
                <a:solidFill>
                  <a:srgbClr val="FFFFFF"/>
                </a:solidFill>
                <a:cs typeface="Tahoma" charset="0"/>
              </a:rPr>
              <a:t>&lt;8,000</a:t>
            </a:r>
            <a:r>
              <a:rPr lang="en-US" baseline="0" dirty="0">
                <a:solidFill>
                  <a:srgbClr val="FFFFFF"/>
                </a:solidFill>
                <a:cs typeface="Tahoma" charset="0"/>
              </a:rPr>
              <a:t> vs 170,000 Pediatric PCCs</a:t>
            </a:r>
            <a:endParaRPr lang="en-US" dirty="0">
              <a:solidFill>
                <a:srgbClr val="FFFFFF"/>
              </a:solidFill>
              <a:cs typeface="Tahoma" charset="0"/>
            </a:endParaRPr>
          </a:p>
          <a:p>
            <a:pPr marL="342900" indent="-342900" eaLnBrk="1" hangingPunct="1">
              <a:spcBef>
                <a:spcPct val="0"/>
              </a:spcBef>
              <a:buFont typeface="Arial" panose="020B0604020202020204" pitchFamily="34" charset="0"/>
              <a:buChar char="•"/>
              <a:defRPr/>
            </a:pPr>
            <a:endParaRPr lang="en-US" dirty="0">
              <a:solidFill>
                <a:srgbClr val="FFFFFF"/>
              </a:solidFill>
              <a:cs typeface="Tahoma" charset="0"/>
            </a:endParaRPr>
          </a:p>
          <a:p>
            <a:pPr marL="342900" indent="-342900" eaLnBrk="1" hangingPunct="1">
              <a:spcBef>
                <a:spcPct val="0"/>
              </a:spcBef>
              <a:buFont typeface="Arial" panose="020B0604020202020204" pitchFamily="34" charset="0"/>
              <a:buChar char="•"/>
              <a:defRPr/>
            </a:pPr>
            <a:r>
              <a:rPr lang="en-US" dirty="0"/>
              <a:t>AAP: recommends competence in initiating care for children with ADHD, anxiety, depression, and substance use</a:t>
            </a:r>
          </a:p>
          <a:p>
            <a:pPr marL="342900" indent="-342900" eaLnBrk="1" hangingPunct="1">
              <a:spcBef>
                <a:spcPct val="0"/>
              </a:spcBef>
              <a:defRPr/>
            </a:pPr>
            <a:endParaRPr lang="en-US" dirty="0"/>
          </a:p>
          <a:p>
            <a:pPr marL="342900" indent="-342900" eaLnBrk="1" hangingPunct="1">
              <a:lnSpc>
                <a:spcPct val="140000"/>
              </a:lnSpc>
              <a:defRPr/>
            </a:pPr>
            <a:r>
              <a:rPr lang="en-US" dirty="0">
                <a:effectLst>
                  <a:outerShdw blurRad="38100" dist="38100" dir="2700000" algn="tl">
                    <a:srgbClr val="C0C0C0"/>
                  </a:outerShdw>
                </a:effectLst>
              </a:rPr>
              <a:t>“…Screen all school aged children … for symptoms of mental illness and impaired psychosocial functioning at health maintenance visits … and when risks or concerns are identified.”</a:t>
            </a:r>
            <a:r>
              <a:rPr lang="en-US" b="1" dirty="0">
                <a:effectLst>
                  <a:outerShdw blurRad="38100" dist="38100" dir="2700000" algn="tl">
                    <a:srgbClr val="C0C0C0"/>
                  </a:outerShdw>
                </a:effectLst>
              </a:rPr>
              <a:t> </a:t>
            </a:r>
          </a:p>
          <a:p>
            <a:pPr marL="342900" indent="-342900" eaLnBrk="1" hangingPunct="1">
              <a:defRPr/>
            </a:pPr>
            <a:r>
              <a:rPr lang="en-US" b="1" dirty="0">
                <a:effectLst>
                  <a:outerShdw blurRad="38100" dist="38100" dir="2700000" algn="tl">
                    <a:srgbClr val="C0C0C0"/>
                  </a:outerShdw>
                </a:effectLst>
              </a:rPr>
              <a:t>		</a:t>
            </a:r>
            <a:r>
              <a:rPr lang="en-US" sz="1000" b="1" dirty="0">
                <a:effectLst>
                  <a:outerShdw blurRad="38100" dist="38100" dir="2700000" algn="tl">
                    <a:srgbClr val="C0C0C0"/>
                  </a:outerShdw>
                </a:effectLst>
              </a:rPr>
              <a:t>	</a:t>
            </a:r>
            <a:r>
              <a:rPr lang="en-US" sz="1000" dirty="0">
                <a:effectLst>
                  <a:outerShdw blurRad="38100" dist="38100" dir="2700000" algn="tl">
                    <a:srgbClr val="C0C0C0"/>
                  </a:outerShdw>
                </a:effectLst>
              </a:rPr>
              <a:t>Task Force on Mental Health, </a:t>
            </a:r>
            <a:r>
              <a:rPr lang="en-US" sz="1000" i="1" dirty="0">
                <a:effectLst>
                  <a:outerShdw blurRad="38100" dist="38100" dir="2700000" algn="tl">
                    <a:srgbClr val="C0C0C0"/>
                  </a:outerShdw>
                </a:effectLst>
              </a:rPr>
              <a:t>Pediatrics </a:t>
            </a:r>
            <a:r>
              <a:rPr lang="en-US" sz="1000" dirty="0">
                <a:effectLst>
                  <a:outerShdw blurRad="38100" dist="38100" dir="2700000" algn="tl">
                    <a:srgbClr val="C0C0C0"/>
                  </a:outerShdw>
                </a:effectLst>
              </a:rPr>
              <a:t>June 2010</a:t>
            </a:r>
            <a:endParaRPr lang="en-US" sz="1400" b="1" dirty="0">
              <a:effectLst>
                <a:outerShdw blurRad="38100" dist="38100" dir="2700000" algn="tl">
                  <a:srgbClr val="C0C0C0"/>
                </a:outerShdw>
              </a:effectLst>
            </a:endParaRPr>
          </a:p>
          <a:p>
            <a:pPr marL="342900" indent="-342900" eaLnBrk="1" hangingPunct="1">
              <a:lnSpc>
                <a:spcPct val="140000"/>
              </a:lnSpc>
              <a:defRPr/>
            </a:pPr>
            <a:endParaRPr lang="en-US" b="1" dirty="0">
              <a:effectLst>
                <a:outerShdw blurRad="38100" dist="38100" dir="2700000" algn="tl">
                  <a:srgbClr val="C0C0C0"/>
                </a:outerShdw>
              </a:effectLst>
            </a:endParaRPr>
          </a:p>
          <a:p>
            <a:pPr marL="342900" indent="-342900" eaLnBrk="1" hangingPunct="1">
              <a:lnSpc>
                <a:spcPct val="140000"/>
              </a:lnSpc>
              <a:defRPr/>
            </a:pPr>
            <a:r>
              <a:rPr lang="en-US" dirty="0">
                <a:effectLst>
                  <a:outerShdw blurRad="38100" dist="38100" dir="2700000" algn="tl">
                    <a:srgbClr val="C0C0C0"/>
                  </a:outerShdw>
                </a:effectLst>
              </a:rPr>
              <a:t>“The need for primary care clinicians to manage children with mental health concerns only will continue to increase in the future.” </a:t>
            </a:r>
            <a:r>
              <a:rPr lang="en-US" sz="1000" dirty="0">
                <a:effectLst>
                  <a:outerShdw blurRad="38100" dist="38100" dir="2700000" algn="tl">
                    <a:srgbClr val="C0C0C0"/>
                  </a:outerShdw>
                </a:effectLst>
              </a:rPr>
              <a:t>AAP website accessed Mar  6, 2011</a:t>
            </a:r>
            <a:endParaRPr lang="en-US" sz="1000" dirty="0">
              <a:solidFill>
                <a:srgbClr val="ECFF04"/>
              </a:solidFill>
              <a:effectLst>
                <a:outerShdw blurRad="38100" dist="38100" dir="2700000" algn="tl">
                  <a:srgbClr val="C0C0C0"/>
                </a:outerShdw>
              </a:effectLst>
            </a:endParaRPr>
          </a:p>
          <a:p>
            <a:pPr marL="342900" indent="-342900" eaLnBrk="1" hangingPunct="1">
              <a:spcBef>
                <a:spcPct val="0"/>
              </a:spcBef>
              <a:defRPr/>
            </a:pPr>
            <a:endParaRPr lang="en-US" dirty="0"/>
          </a:p>
          <a:p>
            <a:pPr marL="342900" indent="-342900" eaLnBrk="1" hangingPunct="1">
              <a:spcBef>
                <a:spcPct val="0"/>
              </a:spcBef>
              <a:defRPr/>
            </a:pPr>
            <a:endParaRPr lang="en-US" dirty="0"/>
          </a:p>
          <a:p>
            <a:pPr marL="342900" indent="-342900" eaLnBrk="1" hangingPunct="1">
              <a:spcBef>
                <a:spcPct val="0"/>
              </a:spcBef>
              <a:defRPr/>
            </a:pPr>
            <a:r>
              <a:rPr lang="en-US" sz="2000" dirty="0"/>
              <a:t>Adverse Childhood Events (ACE) </a:t>
            </a:r>
            <a:br>
              <a:rPr lang="en-US" dirty="0"/>
            </a:br>
            <a:br>
              <a:rPr lang="en-US" dirty="0"/>
            </a:br>
            <a:r>
              <a:rPr lang="en-US" dirty="0"/>
              <a:t>Correlate with future health outcomes and risk factors for leading causes of death in adults</a:t>
            </a:r>
            <a:br>
              <a:rPr lang="en-US" dirty="0"/>
            </a:br>
            <a:endParaRPr lang="en-US" dirty="0"/>
          </a:p>
          <a:p>
            <a:pPr lvl="1" eaLnBrk="1" hangingPunct="1">
              <a:lnSpc>
                <a:spcPct val="80000"/>
              </a:lnSpc>
              <a:defRPr/>
            </a:pPr>
            <a:endParaRPr lang="en-US" sz="2400" dirty="0"/>
          </a:p>
          <a:p>
            <a:pPr lvl="1" eaLnBrk="1" hangingPunct="1">
              <a:lnSpc>
                <a:spcPct val="80000"/>
              </a:lnSpc>
              <a:defRPr/>
            </a:pPr>
            <a:endParaRPr lang="en-US" sz="2400" dirty="0"/>
          </a:p>
          <a:p>
            <a:pPr marL="342900" indent="-342900" eaLnBrk="1" hangingPunct="1">
              <a:spcBef>
                <a:spcPct val="0"/>
              </a:spcBef>
              <a:defRPr/>
            </a:pPr>
            <a:endParaRPr lang="en-US" dirty="0"/>
          </a:p>
        </p:txBody>
      </p:sp>
    </p:spTree>
    <p:extLst>
      <p:ext uri="{BB962C8B-B14F-4D97-AF65-F5344CB8AC3E}">
        <p14:creationId xmlns:p14="http://schemas.microsoft.com/office/powerpoint/2010/main" val="1483538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35</a:t>
            </a:fld>
            <a:endParaRPr lang="en-US"/>
          </a:p>
        </p:txBody>
      </p:sp>
    </p:spTree>
    <p:extLst>
      <p:ext uri="{BB962C8B-B14F-4D97-AF65-F5344CB8AC3E}">
        <p14:creationId xmlns:p14="http://schemas.microsoft.com/office/powerpoint/2010/main" val="480905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Prozac 1-4 days; metabolite 7-9 days</a:t>
            </a:r>
          </a:p>
          <a:p>
            <a:r>
              <a:rPr lang="en-US" dirty="0"/>
              <a:t>Zoloft 26 h</a:t>
            </a:r>
          </a:p>
          <a:p>
            <a:r>
              <a:rPr lang="en-US" dirty="0"/>
              <a:t>Lexapro 30 hours </a:t>
            </a:r>
          </a:p>
          <a:p>
            <a:endParaRPr lang="en-US" dirty="0"/>
          </a:p>
          <a:p>
            <a:r>
              <a:rPr lang="en-US" dirty="0"/>
              <a:t>Monitor height and weight</a:t>
            </a:r>
          </a:p>
          <a:p>
            <a:r>
              <a:rPr lang="en-US" dirty="0"/>
              <a:t>No specific laboratory studies are recommended </a:t>
            </a:r>
          </a:p>
        </p:txBody>
      </p:sp>
      <p:sp>
        <p:nvSpPr>
          <p:cNvPr id="4" name="Slide Number Placeholder 3"/>
          <p:cNvSpPr>
            <a:spLocks noGrp="1"/>
          </p:cNvSpPr>
          <p:nvPr>
            <p:ph type="sldNum" sz="quarter" idx="5"/>
          </p:nvPr>
        </p:nvSpPr>
        <p:spPr/>
        <p:txBody>
          <a:bodyPr/>
          <a:lstStyle/>
          <a:p>
            <a:fld id="{FDCAC318-0279-474A-A271-1373870C7410}" type="slidenum">
              <a:rPr lang="en-US" smtClean="0"/>
              <a:t>38</a:t>
            </a:fld>
            <a:endParaRPr lang="en-US"/>
          </a:p>
        </p:txBody>
      </p:sp>
    </p:spTree>
    <p:extLst>
      <p:ext uri="{BB962C8B-B14F-4D97-AF65-F5344CB8AC3E}">
        <p14:creationId xmlns:p14="http://schemas.microsoft.com/office/powerpoint/2010/main" val="190257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a:t>
            </a:r>
            <a:r>
              <a:rPr lang="en-US" baseline="0" dirty="0"/>
              <a:t> to balance desire to reach therapeutic dose as quickly as possible with reality that an effect of a dose change may not be observable for 2 to 4 weeks.  Practical approach to dose escalation that balances this desire and reality is to increase the dose every 4 to 7 days by an amount approximately equivalent to the starting dose while observing for side effects.  If no SE, dose increases may continue, as long as there is consistent communication with Pt and PCP. Dose increases can be delayed or reversed depending on clinical situation.  Process can continue until optimal dose or max dose is reached.</a:t>
            </a:r>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39</a:t>
            </a:fld>
            <a:endParaRPr lang="en-US"/>
          </a:p>
        </p:txBody>
      </p:sp>
    </p:spTree>
    <p:extLst>
      <p:ext uri="{BB962C8B-B14F-4D97-AF65-F5344CB8AC3E}">
        <p14:creationId xmlns:p14="http://schemas.microsoft.com/office/powerpoint/2010/main" val="2571863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41</a:t>
            </a:fld>
            <a:endParaRPr lang="en-US"/>
          </a:p>
        </p:txBody>
      </p:sp>
    </p:spTree>
    <p:extLst>
      <p:ext uri="{BB962C8B-B14F-4D97-AF65-F5344CB8AC3E}">
        <p14:creationId xmlns:p14="http://schemas.microsoft.com/office/powerpoint/2010/main" val="3716615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10-15% in clinical trials</a:t>
            </a:r>
          </a:p>
          <a:p>
            <a:r>
              <a:rPr lang="en-US" dirty="0"/>
              <a:t>Bipolar switching is 1% - true mania, elevated mood, grandiosity, no need for sleep (wake up ready to go)</a:t>
            </a:r>
          </a:p>
        </p:txBody>
      </p:sp>
      <p:sp>
        <p:nvSpPr>
          <p:cNvPr id="4" name="Slide Number Placeholder 3"/>
          <p:cNvSpPr>
            <a:spLocks noGrp="1"/>
          </p:cNvSpPr>
          <p:nvPr>
            <p:ph type="sldNum" sz="quarter" idx="10"/>
          </p:nvPr>
        </p:nvSpPr>
        <p:spPr/>
        <p:txBody>
          <a:bodyPr/>
          <a:lstStyle/>
          <a:p>
            <a:fld id="{FDCAC318-0279-474A-A271-1373870C7410}" type="slidenum">
              <a:rPr lang="en-US" smtClean="0"/>
              <a:t>42</a:t>
            </a:fld>
            <a:endParaRPr lang="en-US"/>
          </a:p>
        </p:txBody>
      </p:sp>
    </p:spTree>
    <p:extLst>
      <p:ext uri="{BB962C8B-B14F-4D97-AF65-F5344CB8AC3E}">
        <p14:creationId xmlns:p14="http://schemas.microsoft.com/office/powerpoint/2010/main" val="1346934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43</a:t>
            </a:fld>
            <a:endParaRPr lang="en-US"/>
          </a:p>
        </p:txBody>
      </p:sp>
    </p:spTree>
    <p:extLst>
      <p:ext uri="{BB962C8B-B14F-4D97-AF65-F5344CB8AC3E}">
        <p14:creationId xmlns:p14="http://schemas.microsoft.com/office/powerpoint/2010/main" val="3095049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Antidepressants increased risk of suicidal thinking and behavior in children, adolescents, and young adults . . . must balance [suicidality] risk with clinical need.</a:t>
            </a:r>
          </a:p>
          <a:p>
            <a:pPr eaLnBrk="1" hangingPunct="1"/>
            <a:endParaRPr lang="en-US" altLang="en-US"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729AB3-CE45-44ED-A813-21B35E6C81F1}" type="slidenum">
              <a:rPr lang="en-US" altLang="en-US" sz="1200">
                <a:latin typeface="Calibri" panose="020F0502020204030204" pitchFamily="34" charset="0"/>
              </a:rPr>
              <a:pPr eaLnBrk="1" hangingPunct="1"/>
              <a:t>44</a:t>
            </a:fld>
            <a:endParaRPr lang="en-US" altLang="en-US" sz="1200">
              <a:latin typeface="Calibri" panose="020F0502020204030204" pitchFamily="34" charset="0"/>
            </a:endParaRPr>
          </a:p>
        </p:txBody>
      </p:sp>
    </p:spTree>
    <p:extLst>
      <p:ext uri="{BB962C8B-B14F-4D97-AF65-F5344CB8AC3E}">
        <p14:creationId xmlns:p14="http://schemas.microsoft.com/office/powerpoint/2010/main" val="4056343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45</a:t>
            </a:fld>
            <a:endParaRPr lang="en-US"/>
          </a:p>
        </p:txBody>
      </p:sp>
    </p:spTree>
    <p:extLst>
      <p:ext uri="{BB962C8B-B14F-4D97-AF65-F5344CB8AC3E}">
        <p14:creationId xmlns:p14="http://schemas.microsoft.com/office/powerpoint/2010/main" val="517398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46</a:t>
            </a:fld>
            <a:endParaRPr lang="en-US"/>
          </a:p>
        </p:txBody>
      </p:sp>
    </p:spTree>
    <p:extLst>
      <p:ext uri="{BB962C8B-B14F-4D97-AF65-F5344CB8AC3E}">
        <p14:creationId xmlns:p14="http://schemas.microsoft.com/office/powerpoint/2010/main" val="2458327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47</a:t>
            </a:fld>
            <a:endParaRPr lang="en-US"/>
          </a:p>
        </p:txBody>
      </p:sp>
    </p:spTree>
    <p:extLst>
      <p:ext uri="{BB962C8B-B14F-4D97-AF65-F5344CB8AC3E}">
        <p14:creationId xmlns:p14="http://schemas.microsoft.com/office/powerpoint/2010/main" val="405925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eaLnBrk="1" hangingPunct="1">
              <a:lnSpc>
                <a:spcPct val="90000"/>
              </a:lnSpc>
              <a:spcBef>
                <a:spcPct val="45000"/>
              </a:spcBef>
              <a:buFontTx/>
              <a:buChar char="•"/>
            </a:pPr>
            <a:r>
              <a:rPr lang="en-US" altLang="en-US" sz="2400" b="1" dirty="0">
                <a:ea typeface="ＭＳ Ｐゴシック" panose="020B0600070205080204" pitchFamily="34" charset="-128"/>
              </a:rPr>
              <a:t>20 % of teens experience clinical depression before adulthood. </a:t>
            </a:r>
          </a:p>
          <a:p>
            <a:pPr eaLnBrk="1" hangingPunct="1">
              <a:lnSpc>
                <a:spcPct val="90000"/>
              </a:lnSpc>
              <a:spcBef>
                <a:spcPct val="45000"/>
              </a:spcBef>
              <a:buFontTx/>
              <a:buChar char="•"/>
            </a:pPr>
            <a:r>
              <a:rPr lang="en-US" altLang="en-US" sz="2400" b="1" dirty="0">
                <a:ea typeface="ＭＳ Ｐゴシック" panose="020B0600070205080204" pitchFamily="34" charset="-128"/>
              </a:rPr>
              <a:t>10 - 15 % of teens have some symptoms of depression at any one time. </a:t>
            </a:r>
          </a:p>
          <a:p>
            <a:pPr eaLnBrk="1" hangingPunct="1">
              <a:lnSpc>
                <a:spcPct val="90000"/>
              </a:lnSpc>
              <a:spcBef>
                <a:spcPct val="45000"/>
              </a:spcBef>
              <a:buFontTx/>
              <a:buChar char="•"/>
            </a:pPr>
            <a:r>
              <a:rPr lang="en-US" altLang="en-US" sz="2400" b="1" dirty="0">
                <a:ea typeface="ＭＳ Ｐゴシック" panose="020B0600070205080204" pitchFamily="34" charset="-128"/>
              </a:rPr>
              <a:t>5 % of teens have major depression at any one time </a:t>
            </a:r>
          </a:p>
          <a:p>
            <a:pPr eaLnBrk="1" hangingPunct="1">
              <a:lnSpc>
                <a:spcPct val="90000"/>
              </a:lnSpc>
              <a:spcBef>
                <a:spcPct val="45000"/>
              </a:spcBef>
              <a:buFontTx/>
              <a:buChar char="•"/>
            </a:pPr>
            <a:r>
              <a:rPr lang="en-US" altLang="en-US" sz="2400" b="1" dirty="0">
                <a:ea typeface="ＭＳ Ｐゴシック" panose="020B0600070205080204" pitchFamily="34" charset="-128"/>
              </a:rPr>
              <a:t>8 % of teens have depression for at least a year</a:t>
            </a:r>
          </a:p>
          <a:p>
            <a:pPr lvl="1" indent="-457200" eaLnBrk="1" hangingPunct="1">
              <a:lnSpc>
                <a:spcPct val="90000"/>
              </a:lnSpc>
              <a:buFontTx/>
              <a:buChar char="•"/>
            </a:pPr>
            <a:r>
              <a:rPr lang="en-US" altLang="en-US" sz="2400" b="1" dirty="0">
                <a:ea typeface="ＭＳ Ｐゴシック" panose="020B0600070205080204" pitchFamily="34" charset="-128"/>
              </a:rPr>
              <a:t>Suicide is the 2nd leading cause of death among teens and young adults</a:t>
            </a:r>
          </a:p>
          <a:p>
            <a:pPr lvl="1" indent="-457200" eaLnBrk="1" hangingPunct="1">
              <a:lnSpc>
                <a:spcPct val="90000"/>
              </a:lnSpc>
              <a:buFontTx/>
              <a:buChar char="•"/>
            </a:pPr>
            <a:r>
              <a:rPr lang="en-US" sz="2400" dirty="0"/>
              <a:t>Guidelines for Adolescent Depression in Primary Care (GLAD-PC): Part II. Treatment and Ongoing Management</a:t>
            </a:r>
            <a:endParaRPr lang="en-US" altLang="en-US" sz="2400" b="1" dirty="0">
              <a:ea typeface="ＭＳ Ｐゴシック" panose="020B0600070205080204" pitchFamily="34" charset="-128"/>
            </a:endParaRPr>
          </a:p>
          <a:p>
            <a:r>
              <a:rPr lang="en-US" sz="1200" b="0" i="0" u="none" strike="noStrike" kern="1200" baseline="0" dirty="0">
                <a:solidFill>
                  <a:schemeClr val="tx1"/>
                </a:solidFill>
                <a:latin typeface="+mn-lt"/>
                <a:ea typeface="+mn-ea"/>
                <a:cs typeface="+mn-cs"/>
              </a:rPr>
              <a:t>9% of teenagers meet criteria for</a:t>
            </a:r>
          </a:p>
          <a:p>
            <a:r>
              <a:rPr lang="en-US" sz="1200" b="0" i="0" u="none" strike="noStrike" kern="1200" baseline="0" dirty="0">
                <a:solidFill>
                  <a:schemeClr val="tx1"/>
                </a:solidFill>
                <a:latin typeface="+mn-lt"/>
                <a:ea typeface="+mn-ea"/>
                <a:cs typeface="+mn-cs"/>
              </a:rPr>
              <a:t>depression at any one time, with as</a:t>
            </a:r>
          </a:p>
          <a:p>
            <a:r>
              <a:rPr lang="en-US" sz="1200" b="0" i="0" u="none" strike="noStrike" kern="1200" baseline="0" dirty="0">
                <a:solidFill>
                  <a:schemeClr val="tx1"/>
                </a:solidFill>
                <a:latin typeface="+mn-lt"/>
                <a:ea typeface="+mn-ea"/>
                <a:cs typeface="+mn-cs"/>
              </a:rPr>
              <a:t>many as 1 in 5 teenagers having a</a:t>
            </a:r>
          </a:p>
          <a:p>
            <a:r>
              <a:rPr lang="en-US" sz="1200" b="0" i="0" u="none" strike="noStrike" kern="1200" baseline="0" dirty="0">
                <a:solidFill>
                  <a:schemeClr val="tx1"/>
                </a:solidFill>
                <a:latin typeface="+mn-lt"/>
                <a:ea typeface="+mn-ea"/>
                <a:cs typeface="+mn-cs"/>
              </a:rPr>
              <a:t>history of depression at some point</a:t>
            </a:r>
          </a:p>
          <a:p>
            <a:r>
              <a:rPr lang="en-US" sz="1200" b="0" i="0" u="none" strike="noStrike" kern="1200" baseline="0" dirty="0">
                <a:solidFill>
                  <a:schemeClr val="tx1"/>
                </a:solidFill>
                <a:latin typeface="+mn-lt"/>
                <a:ea typeface="+mn-ea"/>
                <a:cs typeface="+mn-cs"/>
              </a:rPr>
              <a:t>during adolescence.‍</a:t>
            </a:r>
            <a:endParaRPr lang="en-US" altLang="en-US" dirty="0">
              <a:ea typeface="ＭＳ Ｐゴシック" panose="020B0600070205080204"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E7F6F9B-6294-47DC-821E-3862D5BB5842}"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485172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50</a:t>
            </a:fld>
            <a:endParaRPr lang="en-US"/>
          </a:p>
        </p:txBody>
      </p:sp>
    </p:spTree>
    <p:extLst>
      <p:ext uri="{BB962C8B-B14F-4D97-AF65-F5344CB8AC3E}">
        <p14:creationId xmlns:p14="http://schemas.microsoft.com/office/powerpoint/2010/main" val="3708978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 until they have complete recovery then I count a year and then I go to the following year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52</a:t>
            </a:fld>
            <a:endParaRPr lang="en-US"/>
          </a:p>
        </p:txBody>
      </p:sp>
    </p:spTree>
    <p:extLst>
      <p:ext uri="{BB962C8B-B14F-4D97-AF65-F5344CB8AC3E}">
        <p14:creationId xmlns:p14="http://schemas.microsoft.com/office/powerpoint/2010/main" val="1317425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53</a:t>
            </a:fld>
            <a:endParaRPr lang="en-US"/>
          </a:p>
        </p:txBody>
      </p:sp>
    </p:spTree>
    <p:extLst>
      <p:ext uri="{BB962C8B-B14F-4D97-AF65-F5344CB8AC3E}">
        <p14:creationId xmlns:p14="http://schemas.microsoft.com/office/powerpoint/2010/main" val="3901510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54</a:t>
            </a:fld>
            <a:endParaRPr lang="en-US"/>
          </a:p>
        </p:txBody>
      </p:sp>
    </p:spTree>
    <p:extLst>
      <p:ext uri="{BB962C8B-B14F-4D97-AF65-F5344CB8AC3E}">
        <p14:creationId xmlns:p14="http://schemas.microsoft.com/office/powerpoint/2010/main" val="12270301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55</a:t>
            </a:fld>
            <a:endParaRPr lang="en-US"/>
          </a:p>
        </p:txBody>
      </p:sp>
    </p:spTree>
    <p:extLst>
      <p:ext uri="{BB962C8B-B14F-4D97-AF65-F5344CB8AC3E}">
        <p14:creationId xmlns:p14="http://schemas.microsoft.com/office/powerpoint/2010/main" val="1691080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600" dirty="0"/>
              <a:t>If there is a concern for activation, you can:</a:t>
            </a:r>
          </a:p>
          <a:p>
            <a:pPr marL="1379538" lvl="2" indent="-514350">
              <a:buFont typeface="+mj-lt"/>
              <a:buAutoNum type="arabicPeriod"/>
            </a:pPr>
            <a:r>
              <a:rPr lang="en-US" sz="2600" dirty="0"/>
              <a:t>Decrease the amount and slow the titration</a:t>
            </a:r>
          </a:p>
          <a:p>
            <a:pPr marL="1379538" lvl="2" indent="-514350">
              <a:buFont typeface="+mj-lt"/>
              <a:buAutoNum type="arabicPeriod"/>
            </a:pPr>
            <a:r>
              <a:rPr lang="en-US" sz="2600" dirty="0"/>
              <a:t>Try another SSRI such as switching to Prozac</a:t>
            </a:r>
          </a:p>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56</a:t>
            </a:fld>
            <a:endParaRPr lang="en-US"/>
          </a:p>
        </p:txBody>
      </p:sp>
    </p:spTree>
    <p:extLst>
      <p:ext uri="{BB962C8B-B14F-4D97-AF65-F5344CB8AC3E}">
        <p14:creationId xmlns:p14="http://schemas.microsoft.com/office/powerpoint/2010/main" val="3025549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600" dirty="0"/>
              <a:t>If there is a concern for activation, you can:</a:t>
            </a:r>
          </a:p>
          <a:p>
            <a:pPr marL="1379538" lvl="2" indent="-514350">
              <a:buFont typeface="+mj-lt"/>
              <a:buAutoNum type="arabicPeriod"/>
            </a:pPr>
            <a:r>
              <a:rPr lang="en-US" sz="2600" dirty="0"/>
              <a:t>Decrease the amount and slow the titration</a:t>
            </a:r>
          </a:p>
          <a:p>
            <a:pPr marL="1379538" lvl="2" indent="-514350">
              <a:buFont typeface="+mj-lt"/>
              <a:buAutoNum type="arabicPeriod"/>
            </a:pPr>
            <a:r>
              <a:rPr lang="en-US" sz="2600" dirty="0"/>
              <a:t>Try another SSRI such as switching to Prozac</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CAC318-0279-474A-A271-1373870C74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64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r>
              <a:rPr lang="en-US" dirty="0"/>
              <a:t>Maryland Behavioral Health Integration in Pediatric Primary Care or BHIPP is a Child</a:t>
            </a:r>
            <a:r>
              <a:rPr lang="en-US" baseline="0" dirty="0"/>
              <a:t> Psychiatry Access Program</a:t>
            </a:r>
            <a:r>
              <a:rPr lang="en-US" dirty="0"/>
              <a:t> that supports the capacity of primary care providers in Maryland to manage pediatric mental health concerns. </a:t>
            </a:r>
          </a:p>
          <a:p>
            <a:pPr defTabSz="924641"/>
            <a:endParaRPr lang="en-US" dirty="0"/>
          </a:p>
          <a:p>
            <a:pPr defTabSz="924641"/>
            <a:r>
              <a:rPr lang="en-US" dirty="0"/>
              <a:t>BHIPP offers free behavioral health telephone consultation, resource and referral networking, training and educational opportunities, Web-based longitudinal learning through Project ECHO, </a:t>
            </a:r>
            <a:r>
              <a:rPr lang="en-US" dirty="0" err="1"/>
              <a:t>telemental</a:t>
            </a:r>
            <a:r>
              <a:rPr lang="en-US" dirty="0"/>
              <a:t> health services, care coordination, and social work co-location in select primary care practices in collaboration with Salisbury University (SU) and Morgan State University (MSU).</a:t>
            </a:r>
          </a:p>
          <a:p>
            <a:pPr defTabSz="924641"/>
            <a:endParaRPr lang="en-US" dirty="0"/>
          </a:p>
          <a:p>
            <a:r>
              <a:rPr lang="en-US" dirty="0"/>
              <a:t>BHIPP also recently received additional funding to expand warmline consultation services to select hospital Eds, and to provide Technical Assistance to select primary care practices with goal of practices becoming mental health hubs.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CAC318-0279-474A-A271-1373870C7410}" type="slidenum">
              <a:rPr lang="en-US" smtClean="0"/>
              <a:t>59</a:t>
            </a:fld>
            <a:endParaRPr lang="en-US"/>
          </a:p>
        </p:txBody>
      </p:sp>
    </p:spTree>
    <p:extLst>
      <p:ext uri="{BB962C8B-B14F-4D97-AF65-F5344CB8AC3E}">
        <p14:creationId xmlns:p14="http://schemas.microsoft.com/office/powerpoint/2010/main" val="223042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8888" y="2559050"/>
            <a:ext cx="17056101" cy="12792075"/>
          </a:xfrm>
          <a:prstGeom prst="rect">
            <a:avLst/>
          </a:prstGeom>
        </p:spPr>
      </p:sp>
      <p:sp>
        <p:nvSpPr>
          <p:cNvPr id="3" name="Notes Placeholder 2"/>
          <p:cNvSpPr>
            <a:spLocks noGrp="1"/>
          </p:cNvSpPr>
          <p:nvPr>
            <p:ph type="body" idx="1"/>
          </p:nvPr>
        </p:nvSpPr>
        <p:spPr>
          <a:xfrm>
            <a:off x="183833" y="16203358"/>
            <a:ext cx="1470660" cy="15350549"/>
          </a:xfrm>
          <a:prstGeom prst="rect">
            <a:avLst/>
          </a:prstGeom>
        </p:spPr>
        <p:txBody>
          <a:bodyPr/>
          <a:lstStyle/>
          <a:p>
            <a:r>
              <a:rPr lang="en-US" dirty="0"/>
              <a:t>Children with anxiety disorders may present with fear or worry and may not recognize their fear as unreasonable. Commonly they have somatic complaints of headache and stomachache. The crying, irritability, and angry outbursts that often accompany anxiety disorders in youths may be misunderstood as </a:t>
            </a:r>
            <a:r>
              <a:rPr lang="en-US" dirty="0" err="1"/>
              <a:t>oppositionality</a:t>
            </a:r>
            <a:r>
              <a:rPr lang="en-US" dirty="0"/>
              <a:t> or disobedience, when in fact they represent the child's expression of fear or effort to avoid the anxiety-provoking stimulus at any cost. A specific diagnosis is determined by the context of these symptoms.</a:t>
            </a:r>
          </a:p>
        </p:txBody>
      </p:sp>
      <p:sp>
        <p:nvSpPr>
          <p:cNvPr id="4" name="Slide Number Placeholder 3"/>
          <p:cNvSpPr>
            <a:spLocks noGrp="1"/>
          </p:cNvSpPr>
          <p:nvPr>
            <p:ph type="sldNum" sz="quarter" idx="10"/>
          </p:nvPr>
        </p:nvSpPr>
        <p:spPr>
          <a:xfrm>
            <a:off x="1041292" y="32400794"/>
            <a:ext cx="796608" cy="1705617"/>
          </a:xfrm>
          <a:prstGeom prst="rect">
            <a:avLst/>
          </a:prstGeom>
        </p:spPr>
        <p:txBody>
          <a:bodyPr/>
          <a:lstStyle/>
          <a:p>
            <a:fld id="{0D5DDB15-E71E-8545-9F4A-7335327F7460}" type="slidenum">
              <a:rPr lang="en-US" smtClean="0"/>
              <a:t>6</a:t>
            </a:fld>
            <a:endParaRPr lang="en-US"/>
          </a:p>
        </p:txBody>
      </p:sp>
    </p:spTree>
    <p:extLst>
      <p:ext uri="{BB962C8B-B14F-4D97-AF65-F5344CB8AC3E}">
        <p14:creationId xmlns:p14="http://schemas.microsoft.com/office/powerpoint/2010/main" val="325888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D0C9B5B-00EB-44F0-B268-CFB300B66EFC}"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695957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CAC318-0279-474A-A271-1373870C7410}" type="slidenum">
              <a:rPr lang="en-US" smtClean="0"/>
              <a:t>9</a:t>
            </a:fld>
            <a:endParaRPr lang="en-US"/>
          </a:p>
        </p:txBody>
      </p:sp>
    </p:spTree>
    <p:extLst>
      <p:ext uri="{BB962C8B-B14F-4D97-AF65-F5344CB8AC3E}">
        <p14:creationId xmlns:p14="http://schemas.microsoft.com/office/powerpoint/2010/main" val="197110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DB53D67-F614-4E99-AEBF-DA8D66DC3825}"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
        <p:nvSpPr>
          <p:cNvPr id="471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7108" name="Rectangle 3"/>
          <p:cNvSpPr>
            <a:spLocks noGrp="1" noChangeArrowheads="1"/>
          </p:cNvSpPr>
          <p:nvPr>
            <p:ph type="body" idx="1"/>
          </p:nvPr>
        </p:nvSpPr>
        <p:spPr bwMode="auto">
          <a:xfrm>
            <a:off x="914400" y="4415790"/>
            <a:ext cx="5029200" cy="418338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9657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40321FF-C4CA-4D2B-8841-A37045D4DC8D}"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8132" name="Rectangle 3"/>
          <p:cNvSpPr>
            <a:spLocks noGrp="1" noChangeArrowheads="1"/>
          </p:cNvSpPr>
          <p:nvPr>
            <p:ph type="body" idx="1"/>
          </p:nvPr>
        </p:nvSpPr>
        <p:spPr bwMode="auto">
          <a:xfrm>
            <a:off x="914400" y="4415790"/>
            <a:ext cx="5029200" cy="418338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sz="1800" dirty="0"/>
              <a:t>Past two weeks</a:t>
            </a:r>
          </a:p>
          <a:p>
            <a:r>
              <a:rPr lang="en-US" sz="1800" dirty="0"/>
              <a:t>9 Items (from DSM)</a:t>
            </a:r>
          </a:p>
          <a:p>
            <a:r>
              <a:rPr lang="en-US" sz="1800" dirty="0"/>
              <a:t>Scored--0, 1, 2, 3-- based on days per week symptoms occur</a:t>
            </a:r>
          </a:p>
          <a:p>
            <a:endParaRPr lang="en-US" dirty="0">
              <a:solidFill>
                <a:schemeClr val="tx1"/>
              </a:solidFill>
            </a:endParaRPr>
          </a:p>
          <a:p>
            <a:r>
              <a:rPr lang="en-US" sz="1200" dirty="0">
                <a:solidFill>
                  <a:schemeClr val="tx1"/>
                </a:solidFill>
              </a:rPr>
              <a:t>Past year (persistent depressive disorder)</a:t>
            </a:r>
          </a:p>
          <a:p>
            <a:r>
              <a:rPr lang="en-US" sz="1200" dirty="0">
                <a:solidFill>
                  <a:schemeClr val="tx1"/>
                </a:solidFill>
              </a:rPr>
              <a:t>Function: work (school), home, relationships</a:t>
            </a:r>
          </a:p>
          <a:p>
            <a:r>
              <a:rPr lang="en-US" sz="1200" dirty="0">
                <a:solidFill>
                  <a:schemeClr val="tx1"/>
                </a:solidFill>
              </a:rPr>
              <a:t>Suicidal thoughts past month; Suicide attempt ever</a:t>
            </a:r>
          </a:p>
          <a:p>
            <a:pPr eaLnBrk="1" hangingPunct="1">
              <a:spcBef>
                <a:spcPct val="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953151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descr="5-00332_grey-bar.png"/>
          <p:cNvPicPr>
            <a:picLocks noChangeAspect="1"/>
          </p:cNvPicPr>
          <p:nvPr userDrawn="1"/>
        </p:nvPicPr>
        <p:blipFill>
          <a:blip r:embed="rId3"/>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76200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62000" y="3881735"/>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5" name="Picture 24" descr="C:\Program Files\Microsoft Resource DVD Artwork\DVD_ART\Artwork_Imagery\Shapes and Graphics\Line\faded white line.png"/>
          <p:cNvPicPr>
            <a:picLocks noChangeAspect="1" noChangeArrowheads="1"/>
          </p:cNvPicPr>
          <p:nvPr userDrawn="1"/>
        </p:nvPicPr>
        <p:blipFill>
          <a:blip r:embed="rId4"/>
          <a:srcRect/>
          <a:stretch>
            <a:fillRect/>
          </a:stretch>
        </p:blipFill>
        <p:spPr bwMode="auto">
          <a:xfrm>
            <a:off x="-238125" y="5623686"/>
            <a:ext cx="8696325" cy="19050"/>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2"/>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a:srcRect/>
          <a:stretch>
            <a:fillRect/>
          </a:stretch>
        </p:blipFill>
        <p:spPr bwMode="auto">
          <a:xfrm>
            <a:off x="-238125" y="5623432"/>
            <a:ext cx="8696325" cy="19050"/>
          </a:xfrm>
          <a:prstGeom prst="rect">
            <a:avLst/>
          </a:prstGeom>
          <a:noFill/>
        </p:spPr>
      </p:pic>
      <p:sp>
        <p:nvSpPr>
          <p:cNvPr id="7" name="Text Placeholder 6"/>
          <p:cNvSpPr>
            <a:spLocks noGrp="1"/>
          </p:cNvSpPr>
          <p:nvPr>
            <p:ph type="body" sz="quarter" idx="10" hasCustomPrompt="1"/>
          </p:nvPr>
        </p:nvSpPr>
        <p:spPr>
          <a:xfrm>
            <a:off x="1072886" y="4572000"/>
            <a:ext cx="7690114"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0FC9-BC2D-4B51-BBE5-092DD3E9AA6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E319969-8BB3-44AF-8FE7-F7F740F9828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BBF3B4D-D8BC-421B-A6BE-1DC44E294573}"/>
              </a:ext>
            </a:extLst>
          </p:cNvPr>
          <p:cNvSpPr>
            <a:spLocks noGrp="1"/>
          </p:cNvSpPr>
          <p:nvPr>
            <p:ph type="dt" sz="half" idx="10"/>
          </p:nvPr>
        </p:nvSpPr>
        <p:spPr/>
        <p:txBody>
          <a:bodyPr/>
          <a:lstStyle/>
          <a:p>
            <a:fld id="{AC19EFDF-068A-458D-89D6-A7FB90039E1F}" type="datetimeFigureOut">
              <a:rPr lang="en-US" smtClean="0"/>
              <a:t>10/18/2021</a:t>
            </a:fld>
            <a:endParaRPr lang="en-US"/>
          </a:p>
        </p:txBody>
      </p:sp>
      <p:sp>
        <p:nvSpPr>
          <p:cNvPr id="5" name="Footer Placeholder 4">
            <a:extLst>
              <a:ext uri="{FF2B5EF4-FFF2-40B4-BE49-F238E27FC236}">
                <a16:creationId xmlns:a16="http://schemas.microsoft.com/office/drawing/2014/main" id="{FD16CF4C-C458-40F3-8924-84B2AE37C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1002C-E8C9-416F-8874-966184BE4A87}"/>
              </a:ext>
            </a:extLst>
          </p:cNvPr>
          <p:cNvSpPr>
            <a:spLocks noGrp="1"/>
          </p:cNvSpPr>
          <p:nvPr>
            <p:ph type="sldNum" sz="quarter" idx="12"/>
          </p:nvPr>
        </p:nvSpPr>
        <p:spPr/>
        <p:txBody>
          <a:bodyPr/>
          <a:lstStyle/>
          <a:p>
            <a:fld id="{7040DEF3-A31E-4FE3-8A1B-0461258923AB}" type="slidenum">
              <a:rPr lang="en-US" smtClean="0"/>
              <a:t>‹#›</a:t>
            </a:fld>
            <a:endParaRPr lang="en-US"/>
          </a:p>
        </p:txBody>
      </p:sp>
      <p:pic>
        <p:nvPicPr>
          <p:cNvPr id="7" name="Picture 6" descr="5-00332_grey-bar.png">
            <a:extLst>
              <a:ext uri="{FF2B5EF4-FFF2-40B4-BE49-F238E27FC236}">
                <a16:creationId xmlns:a16="http://schemas.microsoft.com/office/drawing/2014/main" id="{E82C08C9-9777-439E-A443-1E750DA27955}"/>
              </a:ext>
            </a:extLst>
          </p:cNvPr>
          <p:cNvPicPr>
            <a:picLocks noChangeAspect="1"/>
          </p:cNvPicPr>
          <p:nvPr userDrawn="1"/>
        </p:nvPicPr>
        <p:blipFill>
          <a:blip r:embed="rId2"/>
          <a:srcRect t="93333"/>
          <a:stretch>
            <a:fillRect/>
          </a:stretch>
        </p:blipFill>
        <p:spPr>
          <a:xfrm>
            <a:off x="0" y="6400800"/>
            <a:ext cx="9144000" cy="457200"/>
          </a:xfrm>
          <a:prstGeom prst="rect">
            <a:avLst/>
          </a:prstGeom>
        </p:spPr>
      </p:pic>
      <p:pic>
        <p:nvPicPr>
          <p:cNvPr id="8" name="Picture 24" descr="C:\Program Files\Microsoft Resource DVD Artwork\DVD_ART\Artwork_Imagery\Shapes and Graphics\Line\faded white line.png">
            <a:extLst>
              <a:ext uri="{FF2B5EF4-FFF2-40B4-BE49-F238E27FC236}">
                <a16:creationId xmlns:a16="http://schemas.microsoft.com/office/drawing/2014/main" id="{64EECAD1-130A-4B13-A3CD-CAAFD78927B3}"/>
              </a:ext>
            </a:extLst>
          </p:cNvPr>
          <p:cNvPicPr>
            <a:picLocks noChangeAspect="1" noChangeArrowheads="1"/>
          </p:cNvPicPr>
          <p:nvPr userDrawn="1"/>
        </p:nvPicPr>
        <p:blipFill>
          <a:blip r:embed="rId3"/>
          <a:srcRect/>
          <a:stretch>
            <a:fillRect/>
          </a:stretch>
        </p:blipFill>
        <p:spPr bwMode="auto">
          <a:xfrm>
            <a:off x="-238125" y="5623686"/>
            <a:ext cx="8696325" cy="19050"/>
          </a:xfrm>
          <a:prstGeom prst="rect">
            <a:avLst/>
          </a:prstGeom>
          <a:noFill/>
        </p:spPr>
      </p:pic>
    </p:spTree>
    <p:extLst>
      <p:ext uri="{BB962C8B-B14F-4D97-AF65-F5344CB8AC3E}">
        <p14:creationId xmlns:p14="http://schemas.microsoft.com/office/powerpoint/2010/main" val="366809683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63C2-B46A-446D-943C-611F53E8E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EE58C-851C-4B6F-B599-8ACA1CF3FD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CC46F-550F-468E-B494-DE7E6EBA2938}"/>
              </a:ext>
            </a:extLst>
          </p:cNvPr>
          <p:cNvSpPr>
            <a:spLocks noGrp="1"/>
          </p:cNvSpPr>
          <p:nvPr>
            <p:ph type="dt" sz="half" idx="10"/>
          </p:nvPr>
        </p:nvSpPr>
        <p:spPr/>
        <p:txBody>
          <a:bodyPr/>
          <a:lstStyle/>
          <a:p>
            <a:fld id="{AC19EFDF-068A-458D-89D6-A7FB90039E1F}" type="datetimeFigureOut">
              <a:rPr lang="en-US" smtClean="0"/>
              <a:t>10/18/2021</a:t>
            </a:fld>
            <a:endParaRPr lang="en-US"/>
          </a:p>
        </p:txBody>
      </p:sp>
      <p:sp>
        <p:nvSpPr>
          <p:cNvPr id="5" name="Footer Placeholder 4">
            <a:extLst>
              <a:ext uri="{FF2B5EF4-FFF2-40B4-BE49-F238E27FC236}">
                <a16:creationId xmlns:a16="http://schemas.microsoft.com/office/drawing/2014/main" id="{7A5FBE9F-EABB-42E5-8DEC-F715F1710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24F4A-BBB6-4B13-846D-A8BAA72B5206}"/>
              </a:ext>
            </a:extLst>
          </p:cNvPr>
          <p:cNvSpPr>
            <a:spLocks noGrp="1"/>
          </p:cNvSpPr>
          <p:nvPr>
            <p:ph type="sldNum" sz="quarter" idx="12"/>
          </p:nvPr>
        </p:nvSpPr>
        <p:spPr/>
        <p:txBody>
          <a:bodyPr/>
          <a:lstStyle/>
          <a:p>
            <a:fld id="{7040DEF3-A31E-4FE3-8A1B-0461258923AB}" type="slidenum">
              <a:rPr lang="en-US" smtClean="0"/>
              <a:t>‹#›</a:t>
            </a:fld>
            <a:endParaRPr lang="en-US"/>
          </a:p>
        </p:txBody>
      </p:sp>
    </p:spTree>
    <p:extLst>
      <p:ext uri="{BB962C8B-B14F-4D97-AF65-F5344CB8AC3E}">
        <p14:creationId xmlns:p14="http://schemas.microsoft.com/office/powerpoint/2010/main" val="17807384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7A07-4F80-442C-9500-75962D87F85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5A4E940-DA89-4688-B9BE-D224A77E652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EE0E7B-B30F-4B63-A6EA-2661CF419E72}"/>
              </a:ext>
            </a:extLst>
          </p:cNvPr>
          <p:cNvSpPr>
            <a:spLocks noGrp="1"/>
          </p:cNvSpPr>
          <p:nvPr>
            <p:ph type="dt" sz="half" idx="10"/>
          </p:nvPr>
        </p:nvSpPr>
        <p:spPr/>
        <p:txBody>
          <a:bodyPr/>
          <a:lstStyle/>
          <a:p>
            <a:fld id="{AC19EFDF-068A-458D-89D6-A7FB90039E1F}" type="datetimeFigureOut">
              <a:rPr lang="en-US" smtClean="0"/>
              <a:t>10/18/2021</a:t>
            </a:fld>
            <a:endParaRPr lang="en-US"/>
          </a:p>
        </p:txBody>
      </p:sp>
      <p:sp>
        <p:nvSpPr>
          <p:cNvPr id="5" name="Footer Placeholder 4">
            <a:extLst>
              <a:ext uri="{FF2B5EF4-FFF2-40B4-BE49-F238E27FC236}">
                <a16:creationId xmlns:a16="http://schemas.microsoft.com/office/drawing/2014/main" id="{7E6342B2-9507-46EC-BB4A-CE70349D2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F53A8-03C4-4E12-AD7F-0E3913452F79}"/>
              </a:ext>
            </a:extLst>
          </p:cNvPr>
          <p:cNvSpPr>
            <a:spLocks noGrp="1"/>
          </p:cNvSpPr>
          <p:nvPr>
            <p:ph type="sldNum" sz="quarter" idx="12"/>
          </p:nvPr>
        </p:nvSpPr>
        <p:spPr/>
        <p:txBody>
          <a:bodyPr/>
          <a:lstStyle/>
          <a:p>
            <a:fld id="{7040DEF3-A31E-4FE3-8A1B-0461258923AB}" type="slidenum">
              <a:rPr lang="en-US" smtClean="0"/>
              <a:t>‹#›</a:t>
            </a:fld>
            <a:endParaRPr lang="en-US"/>
          </a:p>
        </p:txBody>
      </p:sp>
    </p:spTree>
    <p:extLst>
      <p:ext uri="{BB962C8B-B14F-4D97-AF65-F5344CB8AC3E}">
        <p14:creationId xmlns:p14="http://schemas.microsoft.com/office/powerpoint/2010/main" val="114411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42BC-E70D-402C-B9D8-0CA959CCD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2DAAEE-E3E6-4EDB-8367-0199B0E3395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F928CC-B9EB-470E-997B-9D204AFE737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54EA5-6691-4638-A3AA-8623F5239933}"/>
              </a:ext>
            </a:extLst>
          </p:cNvPr>
          <p:cNvSpPr>
            <a:spLocks noGrp="1"/>
          </p:cNvSpPr>
          <p:nvPr>
            <p:ph type="dt" sz="half" idx="10"/>
          </p:nvPr>
        </p:nvSpPr>
        <p:spPr/>
        <p:txBody>
          <a:bodyPr/>
          <a:lstStyle/>
          <a:p>
            <a:fld id="{AC19EFDF-068A-458D-89D6-A7FB90039E1F}" type="datetimeFigureOut">
              <a:rPr lang="en-US" smtClean="0"/>
              <a:t>10/18/2021</a:t>
            </a:fld>
            <a:endParaRPr lang="en-US"/>
          </a:p>
        </p:txBody>
      </p:sp>
      <p:sp>
        <p:nvSpPr>
          <p:cNvPr id="6" name="Footer Placeholder 5">
            <a:extLst>
              <a:ext uri="{FF2B5EF4-FFF2-40B4-BE49-F238E27FC236}">
                <a16:creationId xmlns:a16="http://schemas.microsoft.com/office/drawing/2014/main" id="{835F46C0-9B74-4D86-9FF7-3B08274D9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19CF-DCE0-4568-B50E-3108084F82D7}"/>
              </a:ext>
            </a:extLst>
          </p:cNvPr>
          <p:cNvSpPr>
            <a:spLocks noGrp="1"/>
          </p:cNvSpPr>
          <p:nvPr>
            <p:ph type="sldNum" sz="quarter" idx="12"/>
          </p:nvPr>
        </p:nvSpPr>
        <p:spPr/>
        <p:txBody>
          <a:bodyPr/>
          <a:lstStyle/>
          <a:p>
            <a:fld id="{7040DEF3-A31E-4FE3-8A1B-0461258923AB}" type="slidenum">
              <a:rPr lang="en-US" smtClean="0"/>
              <a:t>‹#›</a:t>
            </a:fld>
            <a:endParaRPr lang="en-US"/>
          </a:p>
        </p:txBody>
      </p:sp>
    </p:spTree>
    <p:extLst>
      <p:ext uri="{BB962C8B-B14F-4D97-AF65-F5344CB8AC3E}">
        <p14:creationId xmlns:p14="http://schemas.microsoft.com/office/powerpoint/2010/main" val="14795770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86F2-A856-40D9-96F2-EB97F4992B3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4DAC4E-D86F-41DE-B398-164A28DC850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2829E79-6C02-48C5-BBDF-7A4E50EB43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96153F-FBA4-42CB-BB83-FE82CC35C95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CCFD7AD-A9F4-4828-82D5-FAB786B95C7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D76071-3E69-46EC-84F1-B348B05E2AEB}"/>
              </a:ext>
            </a:extLst>
          </p:cNvPr>
          <p:cNvSpPr>
            <a:spLocks noGrp="1"/>
          </p:cNvSpPr>
          <p:nvPr>
            <p:ph type="dt" sz="half" idx="10"/>
          </p:nvPr>
        </p:nvSpPr>
        <p:spPr/>
        <p:txBody>
          <a:bodyPr/>
          <a:lstStyle/>
          <a:p>
            <a:fld id="{AC19EFDF-068A-458D-89D6-A7FB90039E1F}" type="datetimeFigureOut">
              <a:rPr lang="en-US" smtClean="0"/>
              <a:t>10/18/2021</a:t>
            </a:fld>
            <a:endParaRPr lang="en-US"/>
          </a:p>
        </p:txBody>
      </p:sp>
      <p:sp>
        <p:nvSpPr>
          <p:cNvPr id="8" name="Footer Placeholder 7">
            <a:extLst>
              <a:ext uri="{FF2B5EF4-FFF2-40B4-BE49-F238E27FC236}">
                <a16:creationId xmlns:a16="http://schemas.microsoft.com/office/drawing/2014/main" id="{88C86E61-4C1F-46C3-A45E-A6D396039E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69EE55-CB20-43AA-AB21-F8EFAA242F0C}"/>
              </a:ext>
            </a:extLst>
          </p:cNvPr>
          <p:cNvSpPr>
            <a:spLocks noGrp="1"/>
          </p:cNvSpPr>
          <p:nvPr>
            <p:ph type="sldNum" sz="quarter" idx="12"/>
          </p:nvPr>
        </p:nvSpPr>
        <p:spPr/>
        <p:txBody>
          <a:bodyPr/>
          <a:lstStyle/>
          <a:p>
            <a:fld id="{7040DEF3-A31E-4FE3-8A1B-0461258923AB}" type="slidenum">
              <a:rPr lang="en-US" smtClean="0"/>
              <a:t>‹#›</a:t>
            </a:fld>
            <a:endParaRPr lang="en-US"/>
          </a:p>
        </p:txBody>
      </p:sp>
    </p:spTree>
    <p:extLst>
      <p:ext uri="{BB962C8B-B14F-4D97-AF65-F5344CB8AC3E}">
        <p14:creationId xmlns:p14="http://schemas.microsoft.com/office/powerpoint/2010/main" val="61934024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BCBD-F8E3-4902-8C2D-602A8DA26D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29B27D-96D8-4D15-B67F-09123A688C80}"/>
              </a:ext>
            </a:extLst>
          </p:cNvPr>
          <p:cNvSpPr>
            <a:spLocks noGrp="1"/>
          </p:cNvSpPr>
          <p:nvPr>
            <p:ph type="dt" sz="half" idx="10"/>
          </p:nvPr>
        </p:nvSpPr>
        <p:spPr/>
        <p:txBody>
          <a:bodyPr/>
          <a:lstStyle/>
          <a:p>
            <a:fld id="{AC19EFDF-068A-458D-89D6-A7FB90039E1F}" type="datetimeFigureOut">
              <a:rPr lang="en-US" smtClean="0"/>
              <a:t>10/18/2021</a:t>
            </a:fld>
            <a:endParaRPr lang="en-US"/>
          </a:p>
        </p:txBody>
      </p:sp>
      <p:sp>
        <p:nvSpPr>
          <p:cNvPr id="4" name="Footer Placeholder 3">
            <a:extLst>
              <a:ext uri="{FF2B5EF4-FFF2-40B4-BE49-F238E27FC236}">
                <a16:creationId xmlns:a16="http://schemas.microsoft.com/office/drawing/2014/main" id="{EEB32851-C02A-446E-BCD1-454F6DE7D9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989F69-32C9-49A9-A01F-3DEA3FE30518}"/>
              </a:ext>
            </a:extLst>
          </p:cNvPr>
          <p:cNvSpPr>
            <a:spLocks noGrp="1"/>
          </p:cNvSpPr>
          <p:nvPr>
            <p:ph type="sldNum" sz="quarter" idx="12"/>
          </p:nvPr>
        </p:nvSpPr>
        <p:spPr/>
        <p:txBody>
          <a:bodyPr/>
          <a:lstStyle/>
          <a:p>
            <a:fld id="{7040DEF3-A31E-4FE3-8A1B-0461258923AB}" type="slidenum">
              <a:rPr lang="en-US" smtClean="0"/>
              <a:t>‹#›</a:t>
            </a:fld>
            <a:endParaRPr lang="en-US"/>
          </a:p>
        </p:txBody>
      </p:sp>
    </p:spTree>
    <p:extLst>
      <p:ext uri="{BB962C8B-B14F-4D97-AF65-F5344CB8AC3E}">
        <p14:creationId xmlns:p14="http://schemas.microsoft.com/office/powerpoint/2010/main" val="34940980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6AF22B-A895-44E5-87FB-706D26359D66}"/>
              </a:ext>
            </a:extLst>
          </p:cNvPr>
          <p:cNvSpPr>
            <a:spLocks noGrp="1"/>
          </p:cNvSpPr>
          <p:nvPr>
            <p:ph type="dt" sz="half" idx="10"/>
          </p:nvPr>
        </p:nvSpPr>
        <p:spPr/>
        <p:txBody>
          <a:bodyPr/>
          <a:lstStyle/>
          <a:p>
            <a:fld id="{AC19EFDF-068A-458D-89D6-A7FB90039E1F}" type="datetimeFigureOut">
              <a:rPr lang="en-US" smtClean="0"/>
              <a:t>10/18/2021</a:t>
            </a:fld>
            <a:endParaRPr lang="en-US"/>
          </a:p>
        </p:txBody>
      </p:sp>
      <p:sp>
        <p:nvSpPr>
          <p:cNvPr id="3" name="Footer Placeholder 2">
            <a:extLst>
              <a:ext uri="{FF2B5EF4-FFF2-40B4-BE49-F238E27FC236}">
                <a16:creationId xmlns:a16="http://schemas.microsoft.com/office/drawing/2014/main" id="{46DB8EFC-9109-48DE-A05E-59F27F945F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834A3B-E217-467D-9DEF-4590123B641E}"/>
              </a:ext>
            </a:extLst>
          </p:cNvPr>
          <p:cNvSpPr>
            <a:spLocks noGrp="1"/>
          </p:cNvSpPr>
          <p:nvPr>
            <p:ph type="sldNum" sz="quarter" idx="12"/>
          </p:nvPr>
        </p:nvSpPr>
        <p:spPr/>
        <p:txBody>
          <a:bodyPr/>
          <a:lstStyle/>
          <a:p>
            <a:fld id="{7040DEF3-A31E-4FE3-8A1B-0461258923AB}" type="slidenum">
              <a:rPr lang="en-US" smtClean="0"/>
              <a:t>‹#›</a:t>
            </a:fld>
            <a:endParaRPr lang="en-US"/>
          </a:p>
        </p:txBody>
      </p:sp>
    </p:spTree>
    <p:extLst>
      <p:ext uri="{BB962C8B-B14F-4D97-AF65-F5344CB8AC3E}">
        <p14:creationId xmlns:p14="http://schemas.microsoft.com/office/powerpoint/2010/main" val="36015578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9" name="Picture 8" descr="5-00332_grey-bar.png"/>
          <p:cNvPicPr>
            <a:picLocks noChangeAspect="1"/>
          </p:cNvPicPr>
          <p:nvPr userDrawn="1"/>
        </p:nvPicPr>
        <p:blipFill>
          <a:blip r:embed="rId2"/>
          <a:srcRect t="93333"/>
          <a:stretch>
            <a:fillRect/>
          </a:stretch>
        </p:blipFill>
        <p:spPr>
          <a:xfrm>
            <a:off x="0" y="6400800"/>
            <a:ext cx="9144000" cy="457200"/>
          </a:xfrm>
          <a:prstGeom prst="rect">
            <a:avLst/>
          </a:prstGeom>
        </p:spPr>
      </p:pic>
      <p:sp>
        <p:nvSpPr>
          <p:cNvPr id="2" name="Title 1"/>
          <p:cNvSpPr>
            <a:spLocks noGrp="1"/>
          </p:cNvSpPr>
          <p:nvPr>
            <p:ph type="ctrTitle"/>
          </p:nvPr>
        </p:nvSpPr>
        <p:spPr>
          <a:xfrm>
            <a:off x="381000" y="832356"/>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381000" y="304800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3"/>
          <a:srcRect/>
          <a:stretch>
            <a:fillRect/>
          </a:stretch>
        </p:blipFill>
        <p:spPr bwMode="auto">
          <a:xfrm>
            <a:off x="-238125" y="5623432"/>
            <a:ext cx="8696325" cy="19050"/>
          </a:xfrm>
          <a:prstGeom prst="rect">
            <a:avLst/>
          </a:prstGeom>
          <a:noFill/>
        </p:spPr>
      </p:pic>
      <p:sp>
        <p:nvSpPr>
          <p:cNvPr id="7" name="Text Placeholder 6"/>
          <p:cNvSpPr>
            <a:spLocks noGrp="1"/>
          </p:cNvSpPr>
          <p:nvPr>
            <p:ph type="body" sz="quarter" idx="10" hasCustomPrompt="1"/>
          </p:nvPr>
        </p:nvSpPr>
        <p:spPr>
          <a:xfrm>
            <a:off x="1072886" y="4572000"/>
            <a:ext cx="7690114" cy="1066800"/>
          </a:xfrm>
          <a:effectLst>
            <a:reflection blurRad="6350" stA="52000" endA="300" endPos="35000" dir="5400000" sy="-100000" algn="bl" rotWithShape="0"/>
          </a:effectLst>
        </p:spPr>
        <p:txBody>
          <a:bodyPr anchor="t" anchorCtr="0">
            <a:noAutofit/>
            <a:scene3d>
              <a:camera prst="orthographicFront"/>
              <a:lightRig rig="flat" dir="t"/>
            </a:scene3d>
            <a:sp3d>
              <a:contourClr>
                <a:schemeClr val="accent4">
                  <a:lumMod val="50000"/>
                </a:schemeClr>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ABAD-3F4D-4E7E-A746-08567481C4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D9D9A7A-7AAC-46E5-90FA-96C0251A4EA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B99B7-EB78-4320-A8E8-282A9D951A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BEFE1DA-0249-4B86-B7F1-1B3AC179230A}"/>
              </a:ext>
            </a:extLst>
          </p:cNvPr>
          <p:cNvSpPr>
            <a:spLocks noGrp="1"/>
          </p:cNvSpPr>
          <p:nvPr>
            <p:ph type="dt" sz="half" idx="10"/>
          </p:nvPr>
        </p:nvSpPr>
        <p:spPr/>
        <p:txBody>
          <a:bodyPr/>
          <a:lstStyle/>
          <a:p>
            <a:fld id="{AC19EFDF-068A-458D-89D6-A7FB90039E1F}" type="datetimeFigureOut">
              <a:rPr lang="en-US" smtClean="0"/>
              <a:t>10/18/2021</a:t>
            </a:fld>
            <a:endParaRPr lang="en-US"/>
          </a:p>
        </p:txBody>
      </p:sp>
      <p:sp>
        <p:nvSpPr>
          <p:cNvPr id="6" name="Footer Placeholder 5">
            <a:extLst>
              <a:ext uri="{FF2B5EF4-FFF2-40B4-BE49-F238E27FC236}">
                <a16:creationId xmlns:a16="http://schemas.microsoft.com/office/drawing/2014/main" id="{9D97F02A-3842-45EE-BA58-468ABF232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93150-F9DB-49D3-AAFA-262E8BD42148}"/>
              </a:ext>
            </a:extLst>
          </p:cNvPr>
          <p:cNvSpPr>
            <a:spLocks noGrp="1"/>
          </p:cNvSpPr>
          <p:nvPr>
            <p:ph type="sldNum" sz="quarter" idx="12"/>
          </p:nvPr>
        </p:nvSpPr>
        <p:spPr/>
        <p:txBody>
          <a:bodyPr/>
          <a:lstStyle/>
          <a:p>
            <a:fld id="{7040DEF3-A31E-4FE3-8A1B-0461258923AB}" type="slidenum">
              <a:rPr lang="en-US" smtClean="0"/>
              <a:t>‹#›</a:t>
            </a:fld>
            <a:endParaRPr lang="en-US"/>
          </a:p>
        </p:txBody>
      </p:sp>
    </p:spTree>
    <p:extLst>
      <p:ext uri="{BB962C8B-B14F-4D97-AF65-F5344CB8AC3E}">
        <p14:creationId xmlns:p14="http://schemas.microsoft.com/office/powerpoint/2010/main" val="288667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2E1E-49F5-4B04-AA58-285AFBD24F5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D0B5D9A-8DA1-4E04-9BB9-6E25F1EC6D9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0631823-1940-419D-9DE3-2CCC801833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C195F2-CF2D-483F-BFA0-4692E59DA478}"/>
              </a:ext>
            </a:extLst>
          </p:cNvPr>
          <p:cNvSpPr>
            <a:spLocks noGrp="1"/>
          </p:cNvSpPr>
          <p:nvPr>
            <p:ph type="dt" sz="half" idx="10"/>
          </p:nvPr>
        </p:nvSpPr>
        <p:spPr/>
        <p:txBody>
          <a:bodyPr/>
          <a:lstStyle/>
          <a:p>
            <a:fld id="{AC19EFDF-068A-458D-89D6-A7FB90039E1F}" type="datetimeFigureOut">
              <a:rPr lang="en-US" smtClean="0"/>
              <a:t>10/18/2021</a:t>
            </a:fld>
            <a:endParaRPr lang="en-US"/>
          </a:p>
        </p:txBody>
      </p:sp>
      <p:sp>
        <p:nvSpPr>
          <p:cNvPr id="6" name="Footer Placeholder 5">
            <a:extLst>
              <a:ext uri="{FF2B5EF4-FFF2-40B4-BE49-F238E27FC236}">
                <a16:creationId xmlns:a16="http://schemas.microsoft.com/office/drawing/2014/main" id="{A00EDEC8-3326-477B-8B9C-846E5CBFA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21657-75D7-4D46-91E6-3B39E572A2DC}"/>
              </a:ext>
            </a:extLst>
          </p:cNvPr>
          <p:cNvSpPr>
            <a:spLocks noGrp="1"/>
          </p:cNvSpPr>
          <p:nvPr>
            <p:ph type="sldNum" sz="quarter" idx="12"/>
          </p:nvPr>
        </p:nvSpPr>
        <p:spPr/>
        <p:txBody>
          <a:bodyPr/>
          <a:lstStyle/>
          <a:p>
            <a:fld id="{7040DEF3-A31E-4FE3-8A1B-0461258923AB}" type="slidenum">
              <a:rPr lang="en-US" smtClean="0"/>
              <a:t>‹#›</a:t>
            </a:fld>
            <a:endParaRPr lang="en-US"/>
          </a:p>
        </p:txBody>
      </p:sp>
    </p:spTree>
    <p:extLst>
      <p:ext uri="{BB962C8B-B14F-4D97-AF65-F5344CB8AC3E}">
        <p14:creationId xmlns:p14="http://schemas.microsoft.com/office/powerpoint/2010/main" val="2436336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8087-B447-4050-93EE-85BFB939CB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2786CF-89EB-4AD2-A7FF-B39316F6F6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AC263-F4F0-448B-876C-66E7920C553A}"/>
              </a:ext>
            </a:extLst>
          </p:cNvPr>
          <p:cNvSpPr>
            <a:spLocks noGrp="1"/>
          </p:cNvSpPr>
          <p:nvPr>
            <p:ph type="dt" sz="half" idx="10"/>
          </p:nvPr>
        </p:nvSpPr>
        <p:spPr/>
        <p:txBody>
          <a:bodyPr/>
          <a:lstStyle/>
          <a:p>
            <a:fld id="{AC19EFDF-068A-458D-89D6-A7FB90039E1F}" type="datetimeFigureOut">
              <a:rPr lang="en-US" smtClean="0"/>
              <a:t>10/18/2021</a:t>
            </a:fld>
            <a:endParaRPr lang="en-US"/>
          </a:p>
        </p:txBody>
      </p:sp>
      <p:sp>
        <p:nvSpPr>
          <p:cNvPr id="5" name="Footer Placeholder 4">
            <a:extLst>
              <a:ext uri="{FF2B5EF4-FFF2-40B4-BE49-F238E27FC236}">
                <a16:creationId xmlns:a16="http://schemas.microsoft.com/office/drawing/2014/main" id="{90A3BC3D-BA3D-43B5-A920-315978EC4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2A0A2-0935-4025-B13E-6847A40F41D6}"/>
              </a:ext>
            </a:extLst>
          </p:cNvPr>
          <p:cNvSpPr>
            <a:spLocks noGrp="1"/>
          </p:cNvSpPr>
          <p:nvPr>
            <p:ph type="sldNum" sz="quarter" idx="12"/>
          </p:nvPr>
        </p:nvSpPr>
        <p:spPr/>
        <p:txBody>
          <a:bodyPr/>
          <a:lstStyle/>
          <a:p>
            <a:fld id="{7040DEF3-A31E-4FE3-8A1B-0461258923AB}" type="slidenum">
              <a:rPr lang="en-US" smtClean="0"/>
              <a:t>‹#›</a:t>
            </a:fld>
            <a:endParaRPr lang="en-US"/>
          </a:p>
        </p:txBody>
      </p:sp>
    </p:spTree>
    <p:extLst>
      <p:ext uri="{BB962C8B-B14F-4D97-AF65-F5344CB8AC3E}">
        <p14:creationId xmlns:p14="http://schemas.microsoft.com/office/powerpoint/2010/main" val="1618298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A81F5-3410-4DDB-A296-91F7EFC2F54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8CD737-F9C4-420D-B271-7807200E311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1716F-FB56-4075-A790-2F369392EB76}"/>
              </a:ext>
            </a:extLst>
          </p:cNvPr>
          <p:cNvSpPr>
            <a:spLocks noGrp="1"/>
          </p:cNvSpPr>
          <p:nvPr>
            <p:ph type="dt" sz="half" idx="10"/>
          </p:nvPr>
        </p:nvSpPr>
        <p:spPr/>
        <p:txBody>
          <a:bodyPr/>
          <a:lstStyle/>
          <a:p>
            <a:fld id="{AC19EFDF-068A-458D-89D6-A7FB90039E1F}" type="datetimeFigureOut">
              <a:rPr lang="en-US" smtClean="0"/>
              <a:t>10/18/2021</a:t>
            </a:fld>
            <a:endParaRPr lang="en-US"/>
          </a:p>
        </p:txBody>
      </p:sp>
      <p:sp>
        <p:nvSpPr>
          <p:cNvPr id="5" name="Footer Placeholder 4">
            <a:extLst>
              <a:ext uri="{FF2B5EF4-FFF2-40B4-BE49-F238E27FC236}">
                <a16:creationId xmlns:a16="http://schemas.microsoft.com/office/drawing/2014/main" id="{C571F5F1-32F1-4BFE-87E8-E5F6210ED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56274-690E-4A2F-B8CC-3315FCE3EC5C}"/>
              </a:ext>
            </a:extLst>
          </p:cNvPr>
          <p:cNvSpPr>
            <a:spLocks noGrp="1"/>
          </p:cNvSpPr>
          <p:nvPr>
            <p:ph type="sldNum" sz="quarter" idx="12"/>
          </p:nvPr>
        </p:nvSpPr>
        <p:spPr/>
        <p:txBody>
          <a:bodyPr/>
          <a:lstStyle/>
          <a:p>
            <a:fld id="{7040DEF3-A31E-4FE3-8A1B-0461258923AB}" type="slidenum">
              <a:rPr lang="en-US" smtClean="0"/>
              <a:t>‹#›</a:t>
            </a:fld>
            <a:endParaRPr lang="en-US"/>
          </a:p>
        </p:txBody>
      </p:sp>
    </p:spTree>
    <p:extLst>
      <p:ext uri="{BB962C8B-B14F-4D97-AF65-F5344CB8AC3E}">
        <p14:creationId xmlns:p14="http://schemas.microsoft.com/office/powerpoint/2010/main" val="2476391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506961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229426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5058421" y="2460391"/>
            <a:ext cx="1927239" cy="5595529"/>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7" name="Rectangle 6"/>
          <p:cNvSpPr/>
          <p:nvPr/>
        </p:nvSpPr>
        <p:spPr>
          <a:xfrm>
            <a:off x="298196" y="282945"/>
            <a:ext cx="8521609"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14031" y="596830"/>
            <a:ext cx="7844170" cy="3255264"/>
          </a:xfrm>
        </p:spPr>
        <p:txBody>
          <a:bodyPr anchor="t">
            <a:normAutofit/>
          </a:bodyPr>
          <a:lstStyle>
            <a:lvl1pPr algn="l">
              <a:defRPr sz="4500" b="0" i="0" spc="-75"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3378994" y="4550735"/>
            <a:ext cx="3707606" cy="1392865"/>
          </a:xfrm>
        </p:spPr>
        <p:txBody>
          <a:bodyPr anchor="ctr">
            <a:normAutofit/>
          </a:bodyPr>
          <a:lstStyle>
            <a:lvl1pPr marL="0" indent="0" algn="l">
              <a:buNone/>
              <a:defRPr sz="1800" b="0" cap="none" spc="0" baseline="0">
                <a:solidFill>
                  <a:schemeClr val="bg1"/>
                </a:solidFill>
              </a:defRPr>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310206" y="4294536"/>
            <a:ext cx="2717458" cy="1927963"/>
          </a:xfrm>
        </p:spPr>
        <p:txBody>
          <a:bodyPr/>
          <a:lstStyle/>
          <a:p>
            <a:r>
              <a:rPr lang="en-US" dirty="0"/>
              <a:t>Click icon to add media</a:t>
            </a:r>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232" y="4418699"/>
            <a:ext cx="2485403" cy="1656935"/>
          </a:xfrm>
          <a:prstGeom prst="rect">
            <a:avLst/>
          </a:prstGeom>
        </p:spPr>
      </p:pic>
    </p:spTree>
    <p:extLst>
      <p:ext uri="{BB962C8B-B14F-4D97-AF65-F5344CB8AC3E}">
        <p14:creationId xmlns:p14="http://schemas.microsoft.com/office/powerpoint/2010/main" val="46798286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281570" y="287384"/>
            <a:ext cx="8545656"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41595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994928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9674" y="1506266"/>
            <a:ext cx="5486400" cy="3255264"/>
          </a:xfrm>
        </p:spPr>
        <p:txBody>
          <a:bodyPr anchor="b">
            <a:normAutofit/>
          </a:bodyPr>
          <a:lstStyle>
            <a:lvl1pPr>
              <a:defRPr sz="4050"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9674" y="5063282"/>
            <a:ext cx="5486400" cy="914400"/>
          </a:xfrm>
        </p:spPr>
        <p:txBody>
          <a:bodyPr anchor="t">
            <a:normAutofit/>
          </a:bodyPr>
          <a:lstStyle>
            <a:lvl1pPr marL="0" indent="0">
              <a:buNone/>
              <a:defRPr sz="150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82969035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1570" y="1474306"/>
            <a:ext cx="5055202" cy="4515013"/>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27716" y="1474308"/>
            <a:ext cx="3234715" cy="3155883"/>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10/18/2021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483574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81361" y="1380679"/>
            <a:ext cx="2606040" cy="807720"/>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94894" y="2289016"/>
            <a:ext cx="2606040" cy="402336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11305" y="1380679"/>
            <a:ext cx="2606040" cy="813171"/>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211305" y="2338833"/>
            <a:ext cx="2606040" cy="3973545"/>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10/18/2021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417843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69135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569" y="1500447"/>
            <a:ext cx="2125980" cy="2194560"/>
          </a:xfrm>
        </p:spPr>
        <p:txBody>
          <a:bodyPr anchor="b">
            <a:normAutofit/>
          </a:bodyPr>
          <a:lstStyle>
            <a:lvl1pPr>
              <a:defRPr sz="2100" b="0" baseline="0"/>
            </a:lvl1pPr>
          </a:lstStyle>
          <a:p>
            <a:r>
              <a:rPr lang="en-US"/>
              <a:t>Click to edit Master title style</a:t>
            </a:r>
            <a:endParaRPr lang="en-US" dirty="0"/>
          </a:p>
        </p:txBody>
      </p:sp>
      <p:sp>
        <p:nvSpPr>
          <p:cNvPr id="3" name="Content Placeholder 2"/>
          <p:cNvSpPr>
            <a:spLocks noGrp="1"/>
          </p:cNvSpPr>
          <p:nvPr>
            <p:ph idx="1"/>
          </p:nvPr>
        </p:nvSpPr>
        <p:spPr>
          <a:xfrm>
            <a:off x="2900934" y="1512916"/>
            <a:ext cx="5927182" cy="381554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2193" y="3851686"/>
            <a:ext cx="2125980" cy="2341296"/>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10/18/2021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95944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569" y="1376794"/>
            <a:ext cx="2125980" cy="2194560"/>
          </a:xfrm>
        </p:spPr>
        <p:txBody>
          <a:bodyPr anchor="b">
            <a:normAutofit/>
          </a:bodyPr>
          <a:lstStyle>
            <a:lvl1pPr>
              <a:defRPr sz="21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859580" y="1487979"/>
            <a:ext cx="6021206" cy="3699165"/>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281569" y="3664798"/>
            <a:ext cx="2125980" cy="2560320"/>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10/18/2021</a:t>
            </a:fld>
            <a:endParaRPr lang="en-US"/>
          </a:p>
        </p:txBody>
      </p:sp>
      <p:sp>
        <p:nvSpPr>
          <p:cNvPr id="9" name="Footer Placeholder 8"/>
          <p:cNvSpPr>
            <a:spLocks noGrp="1"/>
          </p:cNvSpPr>
          <p:nvPr>
            <p:ph type="ftr" sz="quarter" idx="11"/>
          </p:nvPr>
        </p:nvSpPr>
        <p:spPr>
          <a:xfrm>
            <a:off x="2624327" y="6356353"/>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087349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92785" y="1494204"/>
            <a:ext cx="8625425"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647939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1471352"/>
            <a:ext cx="211455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1471354"/>
            <a:ext cx="54864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03053700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41391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solidFill>
            <a:schemeClr val="bg1"/>
          </a:solidFill>
          <a:latin typeface="+mn-lt"/>
          <a:ea typeface="+mn-ea"/>
          <a:cs typeface="+mn-cs"/>
        </a:defRPr>
      </a:lvl1pPr>
      <a:lvl2pPr marL="854075" indent="-393700" algn="l" defTabSz="914363" rtl="0" eaLnBrk="1" latinLnBrk="0" hangingPunct="1">
        <a:lnSpc>
          <a:spcPct val="90000"/>
        </a:lnSpc>
        <a:spcBef>
          <a:spcPct val="20000"/>
        </a:spcBef>
        <a:buFontTx/>
        <a:buBlip>
          <a:blip r:embed="rId15"/>
        </a:buBlip>
        <a:defRPr sz="2800" kern="1200">
          <a:solidFill>
            <a:schemeClr val="bg1"/>
          </a:solidFill>
          <a:latin typeface="+mn-lt"/>
          <a:ea typeface="+mn-ea"/>
          <a:cs typeface="+mn-cs"/>
        </a:defRPr>
      </a:lvl2pPr>
      <a:lvl3pPr marL="1258888" indent="-404813"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3pPr>
      <a:lvl4pPr marL="1655763" indent="-396875"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4pPr>
      <a:lvl5pPr marL="1941513" indent="-400050" algn="l" defTabSz="914363" rtl="0" eaLnBrk="1" latinLnBrk="0" hangingPunct="1">
        <a:lnSpc>
          <a:spcPct val="90000"/>
        </a:lnSpc>
        <a:spcBef>
          <a:spcPct val="20000"/>
        </a:spcBef>
        <a:buFontTx/>
        <a:buBlip>
          <a:blip r:embed="rId1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FB1976-1E9C-4EE1-8582-B75BD6373A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940E6B-F519-41A2-A3F6-63845DE7EA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EE01F-AA06-44D2-9FB9-28B990BE10F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19EFDF-068A-458D-89D6-A7FB90039E1F}" type="datetimeFigureOut">
              <a:rPr lang="en-US" smtClean="0"/>
              <a:t>10/18/2021</a:t>
            </a:fld>
            <a:endParaRPr lang="en-US"/>
          </a:p>
        </p:txBody>
      </p:sp>
      <p:sp>
        <p:nvSpPr>
          <p:cNvPr id="5" name="Footer Placeholder 4">
            <a:extLst>
              <a:ext uri="{FF2B5EF4-FFF2-40B4-BE49-F238E27FC236}">
                <a16:creationId xmlns:a16="http://schemas.microsoft.com/office/drawing/2014/main" id="{6FD82488-6389-4D09-8056-C008344333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7ED99B-F2E3-4D6B-B565-49A98D94FD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40DEF3-A31E-4FE3-8A1B-0461258923AB}" type="slidenum">
              <a:rPr lang="en-US" smtClean="0"/>
              <a:t>‹#›</a:t>
            </a:fld>
            <a:endParaRPr lang="en-US"/>
          </a:p>
        </p:txBody>
      </p:sp>
    </p:spTree>
    <p:extLst>
      <p:ext uri="{BB962C8B-B14F-4D97-AF65-F5344CB8AC3E}">
        <p14:creationId xmlns:p14="http://schemas.microsoft.com/office/powerpoint/2010/main" val="26521890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027108" y="-3552506"/>
            <a:ext cx="1089785" cy="8625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Placeholder 1"/>
          <p:cNvSpPr>
            <a:spLocks noGrp="1"/>
          </p:cNvSpPr>
          <p:nvPr>
            <p:ph type="title"/>
          </p:nvPr>
        </p:nvSpPr>
        <p:spPr>
          <a:xfrm>
            <a:off x="473131" y="305554"/>
            <a:ext cx="7915220"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287" y="1463042"/>
            <a:ext cx="8625425"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66583" y="6412006"/>
            <a:ext cx="1412751" cy="309470"/>
          </a:xfrm>
          <a:prstGeom prst="rect">
            <a:avLst/>
          </a:prstGeom>
        </p:spPr>
        <p:txBody>
          <a:bodyPr vert="horz" lIns="91440" tIns="45720" rIns="91440" bIns="45720" rtlCol="0" anchor="ctr"/>
          <a:lstStyle>
            <a:lvl1pPr algn="l">
              <a:defRPr sz="750">
                <a:solidFill>
                  <a:schemeClr val="tx1">
                    <a:lumMod val="50000"/>
                    <a:lumOff val="50000"/>
                  </a:schemeClr>
                </a:solidFill>
              </a:defRPr>
            </a:lvl1pPr>
          </a:lstStyle>
          <a:p>
            <a:fld id="{3C352946-8834-419D-873E-83A2D53642A5}" type="datetimeFigureOut">
              <a:rPr lang="en-US" smtClean="0"/>
              <a:t>10/18/2021</a:t>
            </a:fld>
            <a:endParaRPr lang="en-US"/>
          </a:p>
        </p:txBody>
      </p:sp>
      <p:sp>
        <p:nvSpPr>
          <p:cNvPr id="5" name="Footer Placeholder 4"/>
          <p:cNvSpPr>
            <a:spLocks noGrp="1"/>
          </p:cNvSpPr>
          <p:nvPr>
            <p:ph type="ftr" sz="quarter" idx="3"/>
          </p:nvPr>
        </p:nvSpPr>
        <p:spPr>
          <a:xfrm>
            <a:off x="2901951" y="6412006"/>
            <a:ext cx="4433638" cy="309470"/>
          </a:xfrm>
          <a:prstGeom prst="rect">
            <a:avLst/>
          </a:prstGeom>
        </p:spPr>
        <p:txBody>
          <a:bodyPr vert="horz" lIns="91440" tIns="45720" rIns="91440" bIns="45720" rtlCol="0" anchor="ctr"/>
          <a:lstStyle>
            <a:lvl1pPr algn="l">
              <a:defRPr sz="1350">
                <a:solidFill>
                  <a:schemeClr val="tx1"/>
                </a:solidFill>
              </a:defRPr>
            </a:lvl1pPr>
          </a:lstStyle>
          <a:p>
            <a:endParaRPr lang="en-US"/>
          </a:p>
        </p:txBody>
      </p:sp>
      <p:sp>
        <p:nvSpPr>
          <p:cNvPr id="6" name="Slide Number Placeholder 5"/>
          <p:cNvSpPr>
            <a:spLocks noGrp="1"/>
          </p:cNvSpPr>
          <p:nvPr>
            <p:ph type="sldNum" sz="quarter" idx="4"/>
          </p:nvPr>
        </p:nvSpPr>
        <p:spPr>
          <a:xfrm>
            <a:off x="281570" y="6412006"/>
            <a:ext cx="865587" cy="309470"/>
          </a:xfrm>
          <a:prstGeom prst="rect">
            <a:avLst/>
          </a:prstGeom>
        </p:spPr>
        <p:txBody>
          <a:bodyPr vert="horz" lIns="91440" tIns="45720" rIns="91440" bIns="45720" rtlCol="0" anchor="ctr"/>
          <a:lstStyle>
            <a:lvl1pPr algn="r">
              <a:defRPr sz="825"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7326877" y="5620202"/>
            <a:ext cx="1651912" cy="1101275"/>
          </a:xfrm>
          <a:prstGeom prst="rect">
            <a:avLst/>
          </a:prstGeom>
        </p:spPr>
      </p:pic>
    </p:spTree>
    <p:extLst>
      <p:ext uri="{BB962C8B-B14F-4D97-AF65-F5344CB8AC3E}">
        <p14:creationId xmlns:p14="http://schemas.microsoft.com/office/powerpoint/2010/main" val="18811080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425"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75"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25"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4.xml"/><Relationship Id="rId1" Type="http://schemas.openxmlformats.org/officeDocument/2006/relationships/video" Target="https://www.youtube.com/embed/uLGDEG_dTnw?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5.jp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video" Target="https://www.youtube.com/embed/G4r3qCkLUDQ?feature=oembed" TargetMode="External"/><Relationship Id="rId5" Type="http://schemas.openxmlformats.org/officeDocument/2006/relationships/image" Target="../media/image51.jpe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57.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61.sv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hyperlink" Target="http://www.aap.org/commpeds/dochs/mentalhealth/KeyResources.html" TargetMode="External"/><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hyperlink" Target="http://www.nami.org/" TargetMode="External"/><Relationship Id="rId5" Type="http://schemas.openxmlformats.org/officeDocument/2006/relationships/hyperlink" Target="http://www.teenscreen.org/programs/primary-care" TargetMode="External"/><Relationship Id="rId4" Type="http://schemas.openxmlformats.org/officeDocument/2006/relationships/hyperlink" Target="http://www.glad-pc.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ideo" Target="https://www.youtube.com/embed/KalLyeVq8tw?feature=oembed" TargetMode="Externa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8984" y="4648200"/>
            <a:ext cx="5193809" cy="1169960"/>
          </a:xfrm>
        </p:spPr>
        <p:txBody>
          <a:bodyPr>
            <a:normAutofit fontScale="92500" lnSpcReduction="10000"/>
          </a:bodyPr>
          <a:lstStyle/>
          <a:p>
            <a:pPr lvl="0">
              <a:buClr>
                <a:srgbClr val="C00000"/>
              </a:buClr>
            </a:pPr>
            <a:r>
              <a:rPr lang="en-US" dirty="0">
                <a:solidFill>
                  <a:srgbClr val="FFFFFF"/>
                </a:solidFill>
              </a:rPr>
              <a:t>1-855-MD-BHIPP (632-4477)</a:t>
            </a:r>
          </a:p>
          <a:p>
            <a:pPr lvl="0">
              <a:buClr>
                <a:srgbClr val="C00000"/>
              </a:buClr>
            </a:pPr>
            <a:r>
              <a:rPr lang="en-US" dirty="0">
                <a:solidFill>
                  <a:srgbClr val="FFFFFF"/>
                </a:solidFill>
              </a:rPr>
              <a:t>www.mdbhipp.org</a:t>
            </a:r>
          </a:p>
          <a:p>
            <a:pPr lvl="0">
              <a:buClr>
                <a:srgbClr val="C00000"/>
              </a:buClr>
            </a:pPr>
            <a:r>
              <a:rPr lang="en-US" dirty="0">
                <a:solidFill>
                  <a:srgbClr val="FFFFFF"/>
                </a:solidFill>
              </a:rPr>
              <a:t>Follow us on Facebook, LinkedIn, and Twitter! @MDBHIPP </a:t>
            </a:r>
          </a:p>
        </p:txBody>
      </p:sp>
      <p:sp>
        <p:nvSpPr>
          <p:cNvPr id="4" name="Title 1">
            <a:extLst>
              <a:ext uri="{FF2B5EF4-FFF2-40B4-BE49-F238E27FC236}">
                <a16:creationId xmlns:a16="http://schemas.microsoft.com/office/drawing/2014/main" id="{8220C19B-DDA8-4CE2-AE86-7523036EF84E}"/>
              </a:ext>
            </a:extLst>
          </p:cNvPr>
          <p:cNvSpPr txBox="1">
            <a:spLocks/>
          </p:cNvSpPr>
          <p:nvPr/>
        </p:nvSpPr>
        <p:spPr>
          <a:xfrm>
            <a:off x="472875" y="609600"/>
            <a:ext cx="8198250" cy="3423521"/>
          </a:xfrm>
          <a:prstGeom prst="rect">
            <a:avLst/>
          </a:prstGeom>
        </p:spPr>
        <p:txBody>
          <a:bodyPr vert="horz" lIns="68580" tIns="34290" rIns="68580" bIns="34290" rtlCol="0" anchor="t">
            <a:normAutofit fontScale="90000"/>
          </a:bodyPr>
          <a:lstStyle>
            <a:lvl1pPr algn="l" defTabSz="914400" rtl="0" eaLnBrk="1" latinLnBrk="0" hangingPunct="1">
              <a:lnSpc>
                <a:spcPct val="90000"/>
              </a:lnSpc>
              <a:spcBef>
                <a:spcPct val="0"/>
              </a:spcBef>
              <a:buNone/>
              <a:defRPr sz="6000" b="0" i="0" kern="1200" spc="-100" baseline="0">
                <a:solidFill>
                  <a:srgbClr val="FFFFFF"/>
                </a:solidFill>
                <a:latin typeface="+mj-lt"/>
                <a:ea typeface="+mj-ea"/>
                <a:cs typeface="+mj-cs"/>
              </a:defRPr>
            </a:lvl1pPr>
          </a:lstStyle>
          <a:p>
            <a:pPr defTabSz="685800"/>
            <a:r>
              <a:rPr lang="en-US" sz="2700" spc="-75" dirty="0">
                <a:latin typeface="Calibri" panose="020F0502020204030204"/>
              </a:rPr>
              <a:t>Pediatric Depression: Identification and Treatment in Primary Care</a:t>
            </a:r>
            <a:br>
              <a:rPr lang="en-US" sz="2700" b="1" spc="-75" dirty="0">
                <a:latin typeface="Calibri" panose="020F0502020204030204"/>
              </a:rPr>
            </a:br>
            <a:r>
              <a:rPr lang="en-US" sz="2200" i="1" spc="-75" dirty="0">
                <a:latin typeface="Calibri" panose="020F0502020204030204"/>
              </a:rPr>
              <a:t>Maryland Behavioral Health Integration in Pediatric Primary Care</a:t>
            </a:r>
            <a:br>
              <a:rPr lang="en-US" sz="2700" b="1" spc="-75" dirty="0">
                <a:latin typeface="Calibri" panose="020F0502020204030204"/>
              </a:rPr>
            </a:br>
            <a:r>
              <a:rPr lang="en-US" sz="2400" b="1" spc="-75" dirty="0">
                <a:latin typeface="Calibri" panose="020F0502020204030204"/>
              </a:rPr>
              <a:t> </a:t>
            </a:r>
            <a:br>
              <a:rPr lang="en-US" sz="3225" b="1" spc="-75" dirty="0">
                <a:latin typeface="Calibri" panose="020F0502020204030204"/>
              </a:rPr>
            </a:br>
            <a:r>
              <a:rPr lang="en-US" sz="1500" spc="-75" dirty="0">
                <a:latin typeface="Calibri" panose="020F0502020204030204"/>
                <a:ea typeface="Calibri" panose="020F0502020204030204" pitchFamily="34" charset="0"/>
              </a:rPr>
              <a:t>Sarah Edwards, DO</a:t>
            </a:r>
            <a:br>
              <a:rPr lang="en-US" sz="1500" spc="-75" dirty="0">
                <a:latin typeface="Calibri" panose="020F0502020204030204"/>
                <a:ea typeface="Calibri" panose="020F0502020204030204" pitchFamily="34" charset="0"/>
              </a:rPr>
            </a:br>
            <a:r>
              <a:rPr lang="en-US" sz="1500" spc="-75" dirty="0">
                <a:latin typeface="Calibri" panose="020F0502020204030204"/>
                <a:ea typeface="Calibri" panose="020F0502020204030204" pitchFamily="34" charset="0"/>
              </a:rPr>
              <a:t>Assistant Professor</a:t>
            </a:r>
            <a:br>
              <a:rPr lang="en-US" sz="1500" spc="-75" dirty="0">
                <a:latin typeface="Calibri" panose="020F0502020204030204"/>
                <a:ea typeface="Calibri" panose="020F0502020204030204" pitchFamily="34" charset="0"/>
              </a:rPr>
            </a:br>
            <a:r>
              <a:rPr lang="en-US" sz="1500" spc="-75" dirty="0">
                <a:latin typeface="Calibri" panose="020F0502020204030204"/>
                <a:ea typeface="Calibri" panose="020F0502020204030204" pitchFamily="34" charset="0"/>
              </a:rPr>
              <a:t>Director and Medical Director</a:t>
            </a:r>
            <a:br>
              <a:rPr lang="en-US" sz="1500" spc="-75" dirty="0">
                <a:latin typeface="Calibri" panose="020F0502020204030204"/>
                <a:ea typeface="Calibri" panose="020F0502020204030204" pitchFamily="34" charset="0"/>
              </a:rPr>
            </a:br>
            <a:r>
              <a:rPr lang="en-US" sz="1500" spc="-75" dirty="0">
                <a:latin typeface="Calibri" panose="020F0502020204030204"/>
                <a:ea typeface="Calibri" panose="020F0502020204030204" pitchFamily="34" charset="0"/>
              </a:rPr>
              <a:t>Division of Child and Adolescent Psychiatry</a:t>
            </a:r>
            <a:br>
              <a:rPr lang="en-US" sz="1500" spc="-75" dirty="0">
                <a:latin typeface="Calibri" panose="020F0502020204030204"/>
                <a:ea typeface="Calibri" panose="020F0502020204030204" pitchFamily="34" charset="0"/>
                <a:cs typeface="Calibri" panose="020F0502020204030204" pitchFamily="34" charset="0"/>
              </a:rPr>
            </a:br>
            <a:r>
              <a:rPr lang="en-US" sz="1500" spc="-75" dirty="0">
                <a:latin typeface="Calibri" panose="020F0502020204030204"/>
                <a:ea typeface="Calibri" panose="020F0502020204030204" pitchFamily="34" charset="0"/>
                <a:cs typeface="Calibri" panose="020F0502020204030204" pitchFamily="34" charset="0"/>
              </a:rPr>
              <a:t>University of Maryland School of Medicine</a:t>
            </a:r>
            <a:br>
              <a:rPr lang="en-US" sz="1500" spc="-75" dirty="0">
                <a:latin typeface="Calibri" panose="020F0502020204030204"/>
                <a:ea typeface="Calibri" panose="020F0502020204030204" pitchFamily="34" charset="0"/>
                <a:cs typeface="Calibri" panose="020F0502020204030204" pitchFamily="34" charset="0"/>
              </a:rPr>
            </a:br>
            <a:br>
              <a:rPr lang="en-US" sz="1500" spc="-75" dirty="0">
                <a:latin typeface="Calibri" panose="020F0502020204030204"/>
              </a:rPr>
            </a:br>
            <a:r>
              <a:rPr lang="en-US" sz="1500" spc="-75" dirty="0">
                <a:latin typeface="Calibri" panose="020F0502020204030204"/>
                <a:ea typeface="Calibri" panose="020F0502020204030204" pitchFamily="34" charset="0"/>
              </a:rPr>
              <a:t>Carisa Parrish, PhD</a:t>
            </a:r>
            <a:br>
              <a:rPr lang="en-US" sz="1500" spc="-75" dirty="0">
                <a:latin typeface="Calibri" panose="020F0502020204030204"/>
                <a:ea typeface="Calibri" panose="020F0502020204030204" pitchFamily="34" charset="0"/>
              </a:rPr>
            </a:br>
            <a:r>
              <a:rPr lang="en-US" sz="1500" spc="-75" dirty="0">
                <a:latin typeface="Calibri" panose="020F0502020204030204"/>
                <a:ea typeface="Calibri" panose="020F0502020204030204" pitchFamily="34" charset="0"/>
              </a:rPr>
              <a:t>Associate Professor, Psychiatry &amp; Behavioral Sciences</a:t>
            </a:r>
            <a:br>
              <a:rPr lang="en-US" sz="1500" spc="-75" dirty="0">
                <a:latin typeface="Calibri" panose="020F0502020204030204"/>
                <a:ea typeface="Calibri" panose="020F0502020204030204" pitchFamily="34" charset="0"/>
              </a:rPr>
            </a:br>
            <a:r>
              <a:rPr lang="en-US" sz="1500" spc="-75" dirty="0">
                <a:latin typeface="Calibri" panose="020F0502020204030204"/>
                <a:ea typeface="Calibri" panose="020F0502020204030204" pitchFamily="34" charset="0"/>
              </a:rPr>
              <a:t>Director of Training, Pediatric Psychology Fellowship</a:t>
            </a:r>
            <a:br>
              <a:rPr lang="en-US" sz="1500" spc="-75" dirty="0">
                <a:latin typeface="Calibri" panose="020F0502020204030204"/>
                <a:ea typeface="Calibri" panose="020F0502020204030204" pitchFamily="34" charset="0"/>
              </a:rPr>
            </a:br>
            <a:r>
              <a:rPr lang="en-US" sz="1500" spc="-75" dirty="0">
                <a:latin typeface="Calibri" panose="020F0502020204030204"/>
                <a:ea typeface="Calibri" panose="020F0502020204030204" pitchFamily="34" charset="0"/>
              </a:rPr>
              <a:t>Co-Director, Pediatric Medical Psychology Program</a:t>
            </a:r>
            <a:br>
              <a:rPr lang="en-US" sz="1500" spc="-75" dirty="0">
                <a:latin typeface="Calibri" panose="020F0502020204030204"/>
                <a:ea typeface="Calibri" panose="020F0502020204030204" pitchFamily="34" charset="0"/>
              </a:rPr>
            </a:br>
            <a:r>
              <a:rPr lang="en-US" sz="1500" spc="-75" dirty="0">
                <a:latin typeface="Calibri" panose="020F0502020204030204"/>
                <a:ea typeface="Calibri" panose="020F0502020204030204" pitchFamily="34" charset="0"/>
                <a:cs typeface="Calibri" panose="020F0502020204030204" pitchFamily="34" charset="0"/>
              </a:rPr>
              <a:t>Johns Hopkins School of Medicine</a:t>
            </a:r>
            <a:br>
              <a:rPr lang="en-US" sz="1500" spc="-75" dirty="0">
                <a:latin typeface="Calibri" panose="020F0502020204030204"/>
                <a:ea typeface="Calibri" panose="020F0502020204030204" pitchFamily="34" charset="0"/>
                <a:cs typeface="Calibri" panose="020F0502020204030204" pitchFamily="34" charset="0"/>
              </a:rPr>
            </a:br>
            <a:r>
              <a:rPr lang="en-US" sz="1500" spc="-75" dirty="0">
                <a:latin typeface="Calibri" panose="020F0502020204030204"/>
                <a:ea typeface="Calibri" panose="020F0502020204030204" pitchFamily="34" charset="0"/>
                <a:cs typeface="Calibri" panose="020F0502020204030204" pitchFamily="34" charset="0"/>
              </a:rPr>
              <a:t>Division of Child &amp; Adolescent Psychiatry</a:t>
            </a:r>
            <a:endParaRPr lang="en-US" sz="2700" b="1" spc="-75" dirty="0">
              <a:latin typeface="14"/>
            </a:endParaRPr>
          </a:p>
        </p:txBody>
      </p:sp>
    </p:spTree>
    <p:extLst>
      <p:ext uri="{BB962C8B-B14F-4D97-AF65-F5344CB8AC3E}">
        <p14:creationId xmlns:p14="http://schemas.microsoft.com/office/powerpoint/2010/main" val="357974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647271" y="1012004"/>
            <a:ext cx="2562119" cy="4795408"/>
          </a:xfrm>
        </p:spPr>
        <p:txBody>
          <a:bodyPr vert="horz" lIns="91440" tIns="45720" rIns="91440" bIns="45720" rtlCol="0" anchor="ctr">
            <a:normAutofit/>
          </a:bodyPr>
          <a:lstStyle/>
          <a:p>
            <a:pPr defTabSz="914400">
              <a:defRPr/>
            </a:pPr>
            <a:r>
              <a:rPr lang="en-US" sz="4400" b="1" kern="1200">
                <a:solidFill>
                  <a:srgbClr val="FFFFFF"/>
                </a:solidFill>
                <a:latin typeface="+mj-lt"/>
                <a:ea typeface="+mj-ea"/>
                <a:cs typeface="+mj-cs"/>
              </a:rPr>
              <a:t>Readily Accessible Screening Tools</a:t>
            </a:r>
            <a:br>
              <a:rPr lang="en-US" sz="4400" kern="1200">
                <a:solidFill>
                  <a:srgbClr val="FFFFFF"/>
                </a:solidFill>
                <a:effectLst>
                  <a:outerShdw blurRad="38100" dist="38100" dir="2700000" algn="tl">
                    <a:srgbClr val="1F497D"/>
                  </a:outerShdw>
                </a:effectLst>
                <a:latin typeface="+mj-lt"/>
                <a:ea typeface="+mj-ea"/>
                <a:cs typeface="+mj-cs"/>
              </a:rPr>
            </a:br>
            <a:br>
              <a:rPr lang="en-US" sz="4400" kern="1200">
                <a:solidFill>
                  <a:srgbClr val="FFFFFF"/>
                </a:solidFill>
                <a:effectLst>
                  <a:outerShdw blurRad="38100" dist="38100" dir="2700000" algn="tl">
                    <a:srgbClr val="FFFFFF"/>
                  </a:outerShdw>
                </a:effectLst>
                <a:latin typeface="+mj-lt"/>
                <a:ea typeface="+mj-ea"/>
                <a:cs typeface="+mj-cs"/>
              </a:rPr>
            </a:br>
            <a:endParaRPr lang="en-US" sz="4400" kern="1200">
              <a:solidFill>
                <a:srgbClr val="FFFFFF"/>
              </a:solidFill>
              <a:effectLst>
                <a:outerShdw blurRad="38100" dist="38100" dir="2700000" algn="tl">
                  <a:srgbClr val="FFFFFF"/>
                </a:outerShdw>
              </a:effectLst>
              <a:latin typeface="+mj-lt"/>
              <a:ea typeface="+mj-ea"/>
              <a:cs typeface="+mj-cs"/>
            </a:endParaRPr>
          </a:p>
        </p:txBody>
      </p:sp>
      <p:graphicFrame>
        <p:nvGraphicFramePr>
          <p:cNvPr id="5" name="Content Placeholder 2">
            <a:extLst>
              <a:ext uri="{FF2B5EF4-FFF2-40B4-BE49-F238E27FC236}">
                <a16:creationId xmlns:a16="http://schemas.microsoft.com/office/drawing/2014/main" id="{8E96A142-9990-4ABD-957F-DDD65C0E86A4}"/>
              </a:ext>
            </a:extLst>
          </p:cNvPr>
          <p:cNvGraphicFramePr>
            <a:graphicFrameLocks noGrp="1"/>
          </p:cNvGraphicFramePr>
          <p:nvPr>
            <p:ph idx="4294967295"/>
            <p:extLst>
              <p:ext uri="{D42A27DB-BD31-4B8C-83A1-F6EECF244321}">
                <p14:modId xmlns:p14="http://schemas.microsoft.com/office/powerpoint/2010/main" val="1352253278"/>
              </p:ext>
            </p:extLst>
          </p:nvPr>
        </p:nvGraphicFramePr>
        <p:xfrm>
          <a:off x="3895725" y="470924"/>
          <a:ext cx="5095875"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918160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3" name="Rectangle 136">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54" name="Freeform: Shape 138">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255" name="Freeform: Shape 140">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79057" y="-76200"/>
            <a:ext cx="3573977" cy="1124712"/>
          </a:xfrm>
        </p:spPr>
        <p:txBody>
          <a:bodyPr vert="horz" lIns="91440" tIns="45720" rIns="91440" bIns="45720" rtlCol="0" anchor="b">
            <a:normAutofit/>
          </a:bodyPr>
          <a:lstStyle/>
          <a:p>
            <a:pPr defTabSz="914400">
              <a:defRPr/>
            </a:pPr>
            <a:r>
              <a:rPr lang="en-US" sz="2400" b="1" kern="1200" dirty="0">
                <a:solidFill>
                  <a:srgbClr val="FF0000"/>
                </a:solidFill>
                <a:latin typeface="+mj-lt"/>
                <a:ea typeface="+mj-ea"/>
                <a:cs typeface="+mj-cs"/>
              </a:rPr>
              <a:t>PHQ 9 Modified for Teens </a:t>
            </a:r>
            <a:br>
              <a:rPr lang="en-US" sz="2400" b="1" kern="1200" dirty="0">
                <a:solidFill>
                  <a:schemeClr val="tx1"/>
                </a:solidFill>
                <a:effectLst>
                  <a:outerShdw blurRad="38100" dist="38100" dir="2700000" algn="tl">
                    <a:srgbClr val="1F497D"/>
                  </a:outerShdw>
                </a:effectLst>
                <a:latin typeface="+mj-lt"/>
                <a:ea typeface="+mj-ea"/>
                <a:cs typeface="+mj-cs"/>
              </a:rPr>
            </a:br>
            <a:endParaRPr lang="en-US" sz="2400" kern="1200" dirty="0">
              <a:solidFill>
                <a:schemeClr val="tx1"/>
              </a:solidFill>
              <a:effectLst>
                <a:outerShdw blurRad="38100" dist="38100" dir="2700000" algn="tl">
                  <a:srgbClr val="1F497D"/>
                </a:outerShdw>
              </a:effectLst>
              <a:latin typeface="+mj-lt"/>
              <a:ea typeface="+mj-ea"/>
              <a:cs typeface="+mj-cs"/>
            </a:endParaRPr>
          </a:p>
        </p:txBody>
      </p:sp>
      <p:sp>
        <p:nvSpPr>
          <p:cNvPr id="10256" name="Rectangle 14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5" name="Rectangle 14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50317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244" name="Text Box 7"/>
          <p:cNvSpPr txBox="1">
            <a:spLocks noChangeArrowheads="1"/>
          </p:cNvSpPr>
          <p:nvPr/>
        </p:nvSpPr>
        <p:spPr bwMode="auto">
          <a:xfrm>
            <a:off x="123798" y="1143000"/>
            <a:ext cx="3166358" cy="5185240"/>
          </a:xfrm>
          <a:prstGeom prst="rect">
            <a:avLst/>
          </a:prstGeo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lIns="91440" tIns="45720" rIns="91440" bIns="45720" rtlCol="0" anchor="t">
            <a:no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50000"/>
              </a:spcBef>
            </a:pPr>
            <a:r>
              <a:rPr lang="en-US" altLang="en-US" sz="2000" b="1" dirty="0">
                <a:latin typeface="+mn-lt"/>
                <a:ea typeface="+mn-ea"/>
              </a:rPr>
              <a:t>Depression Severity</a:t>
            </a:r>
            <a:r>
              <a:rPr lang="en-US" altLang="en-US" sz="2000" b="1" u="sng" dirty="0">
                <a:latin typeface="+mn-lt"/>
                <a:ea typeface="+mn-ea"/>
              </a:rPr>
              <a:t> Rating     </a:t>
            </a:r>
          </a:p>
          <a:p>
            <a:pPr eaLnBrk="1" hangingPunct="1">
              <a:lnSpc>
                <a:spcPct val="90000"/>
              </a:lnSpc>
              <a:spcBef>
                <a:spcPct val="50000"/>
              </a:spcBef>
            </a:pPr>
            <a:r>
              <a:rPr lang="en-US" altLang="en-US" sz="2000" dirty="0">
                <a:latin typeface="+mn-lt"/>
                <a:ea typeface="+mn-ea"/>
              </a:rPr>
              <a:t>  &lt; 5	            None</a:t>
            </a:r>
          </a:p>
          <a:p>
            <a:pPr eaLnBrk="1" hangingPunct="1">
              <a:lnSpc>
                <a:spcPct val="90000"/>
              </a:lnSpc>
              <a:spcBef>
                <a:spcPct val="50000"/>
              </a:spcBef>
            </a:pPr>
            <a:r>
              <a:rPr lang="en-US" altLang="en-US" sz="2000" dirty="0">
                <a:latin typeface="+mn-lt"/>
                <a:ea typeface="+mn-ea"/>
              </a:rPr>
              <a:t>  5 – 9                  Mild</a:t>
            </a:r>
          </a:p>
          <a:p>
            <a:pPr eaLnBrk="1" hangingPunct="1">
              <a:lnSpc>
                <a:spcPct val="90000"/>
              </a:lnSpc>
              <a:spcBef>
                <a:spcPct val="50000"/>
              </a:spcBef>
            </a:pPr>
            <a:r>
              <a:rPr lang="en-US" altLang="en-US" sz="2000" dirty="0">
                <a:latin typeface="+mn-lt"/>
                <a:ea typeface="+mn-ea"/>
              </a:rPr>
              <a:t>10 – 14             Moderate</a:t>
            </a:r>
          </a:p>
          <a:p>
            <a:pPr eaLnBrk="1" hangingPunct="1">
              <a:lnSpc>
                <a:spcPct val="90000"/>
              </a:lnSpc>
              <a:spcBef>
                <a:spcPct val="50000"/>
              </a:spcBef>
            </a:pPr>
            <a:r>
              <a:rPr lang="en-US" altLang="en-US" sz="2000" dirty="0">
                <a:latin typeface="+mn-lt"/>
                <a:ea typeface="+mn-ea"/>
              </a:rPr>
              <a:t>15 – 19             Mod. Severe</a:t>
            </a:r>
          </a:p>
          <a:p>
            <a:pPr eaLnBrk="1" hangingPunct="1">
              <a:lnSpc>
                <a:spcPct val="90000"/>
              </a:lnSpc>
              <a:spcBef>
                <a:spcPct val="50000"/>
              </a:spcBef>
            </a:pPr>
            <a:r>
              <a:rPr lang="en-US" altLang="en-US" sz="2000" dirty="0">
                <a:latin typeface="+mn-lt"/>
                <a:ea typeface="+mn-ea"/>
              </a:rPr>
              <a:t>20 +                   Severe</a:t>
            </a:r>
          </a:p>
          <a:p>
            <a:pPr indent="-228600" eaLnBrk="1" hangingPunct="1">
              <a:lnSpc>
                <a:spcPct val="90000"/>
              </a:lnSpc>
              <a:spcBef>
                <a:spcPct val="50000"/>
              </a:spcBef>
              <a:buFont typeface="Arial" panose="020B0604020202020204" pitchFamily="34" charset="0"/>
              <a:buChar char="•"/>
            </a:pPr>
            <a:endParaRPr lang="en-US" altLang="en-US" sz="2000" dirty="0">
              <a:latin typeface="+mn-lt"/>
              <a:ea typeface="+mn-ea"/>
            </a:endParaRPr>
          </a:p>
          <a:p>
            <a:pPr eaLnBrk="1" hangingPunct="1">
              <a:lnSpc>
                <a:spcPct val="90000"/>
              </a:lnSpc>
              <a:spcBef>
                <a:spcPct val="50000"/>
              </a:spcBef>
            </a:pPr>
            <a:r>
              <a:rPr lang="en-US" altLang="en-US" sz="2000" b="1" u="sng" dirty="0">
                <a:latin typeface="+mn-lt"/>
                <a:ea typeface="+mn-ea"/>
              </a:rPr>
              <a:t>Impact on Function </a:t>
            </a:r>
          </a:p>
          <a:p>
            <a:pPr marL="342900" indent="-228600" eaLnBrk="1" hangingPunct="1">
              <a:lnSpc>
                <a:spcPct val="90000"/>
              </a:lnSpc>
              <a:spcBef>
                <a:spcPct val="50000"/>
              </a:spcBef>
              <a:buFont typeface="Arial" panose="020B0604020202020204" pitchFamily="34" charset="0"/>
              <a:buChar char="•"/>
            </a:pPr>
            <a:r>
              <a:rPr lang="en-US" altLang="en-US" sz="2000" dirty="0">
                <a:latin typeface="+mn-lt"/>
                <a:ea typeface="+mn-ea"/>
              </a:rPr>
              <a:t>Not difficult</a:t>
            </a:r>
          </a:p>
          <a:p>
            <a:pPr marL="342900" indent="-228600" eaLnBrk="1" hangingPunct="1">
              <a:lnSpc>
                <a:spcPct val="90000"/>
              </a:lnSpc>
              <a:spcBef>
                <a:spcPct val="50000"/>
              </a:spcBef>
              <a:buFont typeface="Arial" panose="020B0604020202020204" pitchFamily="34" charset="0"/>
              <a:buChar char="•"/>
            </a:pPr>
            <a:r>
              <a:rPr lang="en-US" altLang="en-US" sz="2000" dirty="0">
                <a:latin typeface="+mn-lt"/>
                <a:ea typeface="+mn-ea"/>
              </a:rPr>
              <a:t>Somewhat Difficult</a:t>
            </a:r>
          </a:p>
          <a:p>
            <a:pPr marL="342900" indent="-228600" eaLnBrk="1" hangingPunct="1">
              <a:lnSpc>
                <a:spcPct val="90000"/>
              </a:lnSpc>
              <a:spcBef>
                <a:spcPct val="50000"/>
              </a:spcBef>
              <a:buFont typeface="Arial" panose="020B0604020202020204" pitchFamily="34" charset="0"/>
              <a:buChar char="•"/>
            </a:pPr>
            <a:r>
              <a:rPr lang="en-US" altLang="en-US" sz="2000" dirty="0">
                <a:latin typeface="+mn-lt"/>
                <a:ea typeface="+mn-ea"/>
              </a:rPr>
              <a:t>Very difficult</a:t>
            </a:r>
          </a:p>
          <a:p>
            <a:pPr marL="342900" indent="-228600" eaLnBrk="1" hangingPunct="1">
              <a:lnSpc>
                <a:spcPct val="90000"/>
              </a:lnSpc>
              <a:spcBef>
                <a:spcPct val="50000"/>
              </a:spcBef>
              <a:buFont typeface="Arial" panose="020B0604020202020204" pitchFamily="34" charset="0"/>
              <a:buChar char="•"/>
            </a:pPr>
            <a:r>
              <a:rPr lang="en-US" altLang="en-US" sz="2000" dirty="0">
                <a:latin typeface="+mn-lt"/>
                <a:ea typeface="+mn-ea"/>
              </a:rPr>
              <a:t>Extremely  Difficult</a:t>
            </a:r>
            <a:endParaRPr lang="en-US" altLang="en-US" sz="2000" b="1" dirty="0">
              <a:latin typeface="+mn-lt"/>
              <a:ea typeface="+mn-ea"/>
            </a:endParaRPr>
          </a:p>
        </p:txBody>
      </p:sp>
      <p:pic>
        <p:nvPicPr>
          <p:cNvPr id="10243" name="Picture 6" descr="PHQ 9 Mod for Teen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4896" y="167048"/>
            <a:ext cx="5708416" cy="65239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91420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17" name="Rectangle 82">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9144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07" name="Rectangle 11"/>
          <p:cNvSpPr>
            <a:spLocks noGrp="1" noChangeArrowheads="1"/>
          </p:cNvSpPr>
          <p:nvPr>
            <p:ph type="title"/>
          </p:nvPr>
        </p:nvSpPr>
        <p:spPr>
          <a:xfrm>
            <a:off x="293533" y="320675"/>
            <a:ext cx="8555615" cy="1325563"/>
          </a:xfrm>
        </p:spPr>
        <p:txBody>
          <a:bodyPr rtlCol="0">
            <a:normAutofit/>
          </a:bodyPr>
          <a:lstStyle/>
          <a:p>
            <a:pPr eaLnBrk="1" fontAlgn="auto" hangingPunct="1">
              <a:spcAft>
                <a:spcPts val="0"/>
              </a:spcAft>
              <a:defRPr/>
            </a:pPr>
            <a:r>
              <a:rPr lang="en-US" sz="4300" b="1">
                <a:solidFill>
                  <a:schemeClr val="bg1"/>
                </a:solidFill>
                <a:ea typeface="+mj-ea"/>
                <a:cs typeface="+mj-cs"/>
              </a:rPr>
              <a:t>Grading Depression Severity  </a:t>
            </a:r>
            <a:br>
              <a:rPr lang="en-US" sz="4300" b="1">
                <a:solidFill>
                  <a:schemeClr val="bg1"/>
                </a:solidFill>
                <a:ea typeface="+mj-ea"/>
                <a:cs typeface="+mj-cs"/>
              </a:rPr>
            </a:br>
            <a:r>
              <a:rPr lang="en-US" sz="4300" b="1">
                <a:solidFill>
                  <a:schemeClr val="bg1"/>
                </a:solidFill>
                <a:ea typeface="+mj-ea"/>
                <a:cs typeface="+mj-cs"/>
              </a:rPr>
              <a:t>Based on Sx and Function (DSM V)</a:t>
            </a:r>
          </a:p>
        </p:txBody>
      </p:sp>
      <p:graphicFrame>
        <p:nvGraphicFramePr>
          <p:cNvPr id="29718" name="Rectangle 12">
            <a:extLst>
              <a:ext uri="{FF2B5EF4-FFF2-40B4-BE49-F238E27FC236}">
                <a16:creationId xmlns:a16="http://schemas.microsoft.com/office/drawing/2014/main" id="{12CE43FE-3047-439F-829D-D4609E2F986F}"/>
              </a:ext>
            </a:extLst>
          </p:cNvPr>
          <p:cNvGraphicFramePr>
            <a:graphicFrameLocks noGrp="1"/>
          </p:cNvGraphicFramePr>
          <p:nvPr>
            <p:ph idx="1"/>
            <p:extLst>
              <p:ext uri="{D42A27DB-BD31-4B8C-83A1-F6EECF244321}">
                <p14:modId xmlns:p14="http://schemas.microsoft.com/office/powerpoint/2010/main" val="1020667294"/>
              </p:ext>
            </p:extLst>
          </p:nvPr>
        </p:nvGraphicFramePr>
        <p:xfrm>
          <a:off x="291567" y="2514600"/>
          <a:ext cx="8555615" cy="3738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25504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628650" y="401221"/>
            <a:ext cx="7886700" cy="1348065"/>
          </a:xfrm>
        </p:spPr>
        <p:txBody>
          <a:bodyPr vert="horz" lIns="91440" tIns="45720" rIns="91440" bIns="45720" rtlCol="0" anchor="ctr">
            <a:normAutofit/>
          </a:bodyPr>
          <a:lstStyle/>
          <a:p>
            <a:pPr defTabSz="914400"/>
            <a:r>
              <a:rPr lang="en-US" sz="4000" kern="1200">
                <a:solidFill>
                  <a:srgbClr val="FFFFFF"/>
                </a:solidFill>
                <a:latin typeface="+mj-lt"/>
                <a:ea typeface="+mj-ea"/>
                <a:cs typeface="+mj-cs"/>
              </a:rPr>
              <a:t>For 2’s and 3’s (positive symptoms) “Tell me more about….”</a:t>
            </a:r>
          </a:p>
        </p:txBody>
      </p:sp>
      <p:sp>
        <p:nvSpPr>
          <p:cNvPr id="3" name="Content Placeholder 2"/>
          <p:cNvSpPr>
            <a:spLocks noGrp="1"/>
          </p:cNvSpPr>
          <p:nvPr>
            <p:ph idx="4294967295"/>
          </p:nvPr>
        </p:nvSpPr>
        <p:spPr>
          <a:xfrm>
            <a:off x="628650" y="2586789"/>
            <a:ext cx="7886700" cy="3590174"/>
          </a:xfrm>
        </p:spPr>
        <p:txBody>
          <a:bodyPr vert="horz" lIns="91440" tIns="45720" rIns="91440" bIns="45720" rtlCol="0">
            <a:normAutofit/>
          </a:bodyPr>
          <a:lstStyle/>
          <a:p>
            <a:pPr indent="-228600" defTabSz="914400"/>
            <a:r>
              <a:rPr lang="en-US" sz="1900"/>
              <a:t>Mood…..low…..sad….irritable</a:t>
            </a:r>
          </a:p>
          <a:p>
            <a:pPr indent="-228600" defTabSz="914400"/>
            <a:r>
              <a:rPr lang="en-US" sz="1900"/>
              <a:t>Physical symptoms….sleep….energy….appetite….….slow/fast</a:t>
            </a:r>
          </a:p>
          <a:p>
            <a:pPr indent="-228600" defTabSz="914400"/>
            <a:r>
              <a:rPr lang="en-US" sz="1900"/>
              <a:t>Diminished interest or pleasure</a:t>
            </a:r>
          </a:p>
          <a:p>
            <a:pPr indent="-228600" defTabSz="914400"/>
            <a:r>
              <a:rPr lang="en-US" sz="1900"/>
              <a:t>Cognition…concentration….self worth…..guilt…..never get better….suicidal thoughts</a:t>
            </a:r>
          </a:p>
          <a:p>
            <a:pPr indent="-228600" defTabSz="914400"/>
            <a:endParaRPr lang="en-US" sz="1900"/>
          </a:p>
          <a:p>
            <a:pPr indent="-228600" defTabSz="914400"/>
            <a:r>
              <a:rPr lang="en-US" sz="1900"/>
              <a:t>Function……school, home, friends, activities</a:t>
            </a:r>
          </a:p>
          <a:p>
            <a:pPr indent="-228600" defTabSz="914400"/>
            <a:r>
              <a:rPr lang="en-US" sz="1900"/>
              <a:t>Course of symptoms over time…..recently…..in past</a:t>
            </a:r>
          </a:p>
          <a:p>
            <a:pPr indent="-228600" defTabSz="914400"/>
            <a:r>
              <a:rPr lang="en-US" sz="1900"/>
              <a:t>Who have your shared with?.....family…..friends……their response?</a:t>
            </a:r>
          </a:p>
          <a:p>
            <a:pPr indent="-228600" defTabSz="914400"/>
            <a:r>
              <a:rPr lang="en-US" sz="1900"/>
              <a:t>So far, has anything helped?.....therapy…..exercise…..sleep</a:t>
            </a:r>
          </a:p>
          <a:p>
            <a:pPr indent="-228600" defTabSz="914400"/>
            <a:endParaRPr lang="en-US" sz="1900"/>
          </a:p>
        </p:txBody>
      </p:sp>
    </p:spTree>
    <p:extLst>
      <p:ext uri="{BB962C8B-B14F-4D97-AF65-F5344CB8AC3E}">
        <p14:creationId xmlns:p14="http://schemas.microsoft.com/office/powerpoint/2010/main" val="2098399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46" name="Rectangle 2"/>
          <p:cNvSpPr>
            <a:spLocks noGrp="1" noChangeArrowheads="1"/>
          </p:cNvSpPr>
          <p:nvPr>
            <p:ph type="title"/>
          </p:nvPr>
        </p:nvSpPr>
        <p:spPr>
          <a:xfrm>
            <a:off x="647271" y="1012004"/>
            <a:ext cx="2562119" cy="4795408"/>
          </a:xfrm>
        </p:spPr>
        <p:txBody>
          <a:bodyPr rtlCol="0">
            <a:normAutofit/>
          </a:bodyPr>
          <a:lstStyle/>
          <a:p>
            <a:pPr eaLnBrk="1" fontAlgn="auto" hangingPunct="1">
              <a:spcAft>
                <a:spcPts val="0"/>
              </a:spcAft>
              <a:defRPr/>
            </a:pPr>
            <a:r>
              <a:rPr lang="en-US" b="1">
                <a:solidFill>
                  <a:srgbClr val="FFFFFF"/>
                </a:solidFill>
                <a:ea typeface="+mj-ea"/>
                <a:cs typeface="+mj-cs"/>
              </a:rPr>
              <a:t>Screen for Other Mood symptoms and Comorbidities</a:t>
            </a:r>
          </a:p>
        </p:txBody>
      </p:sp>
      <p:graphicFrame>
        <p:nvGraphicFramePr>
          <p:cNvPr id="31748" name="Rectangle 3">
            <a:extLst>
              <a:ext uri="{FF2B5EF4-FFF2-40B4-BE49-F238E27FC236}">
                <a16:creationId xmlns:a16="http://schemas.microsoft.com/office/drawing/2014/main" id="{7D5422C6-8B27-43D0-80C4-6C5B76B010E0}"/>
              </a:ext>
            </a:extLst>
          </p:cNvPr>
          <p:cNvGraphicFramePr>
            <a:graphicFrameLocks noGrp="1"/>
          </p:cNvGraphicFramePr>
          <p:nvPr>
            <p:ph idx="1"/>
            <p:extLst>
              <p:ext uri="{D42A27DB-BD31-4B8C-83A1-F6EECF244321}">
                <p14:modId xmlns:p14="http://schemas.microsoft.com/office/powerpoint/2010/main" val="3167727540"/>
              </p:ext>
            </p:extLst>
          </p:nvPr>
        </p:nvGraphicFramePr>
        <p:xfrm>
          <a:off x="3941430" y="491890"/>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281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Title 1"/>
          <p:cNvSpPr>
            <a:spLocks noGrp="1"/>
          </p:cNvSpPr>
          <p:nvPr>
            <p:ph type="title"/>
          </p:nvPr>
        </p:nvSpPr>
        <p:spPr>
          <a:xfrm>
            <a:off x="202592" y="4762"/>
            <a:ext cx="5168390" cy="746915"/>
          </a:xfrm>
        </p:spPr>
        <p:txBody>
          <a:bodyPr>
            <a:normAutofit/>
          </a:bodyPr>
          <a:lstStyle/>
          <a:p>
            <a:pPr eaLnBrk="1" hangingPunct="1"/>
            <a:r>
              <a:rPr lang="en-US" altLang="en-US" sz="3100" b="1" i="1" dirty="0">
                <a:ea typeface="ＭＳ Ｐゴシック" panose="020B0600070205080204" pitchFamily="34" charset="-128"/>
              </a:rPr>
              <a:t>John D. Case</a:t>
            </a:r>
          </a:p>
        </p:txBody>
      </p:sp>
      <p:sp>
        <p:nvSpPr>
          <p:cNvPr id="8195" name="Content Placeholder 2"/>
          <p:cNvSpPr>
            <a:spLocks noGrp="1"/>
          </p:cNvSpPr>
          <p:nvPr>
            <p:ph idx="1"/>
          </p:nvPr>
        </p:nvSpPr>
        <p:spPr>
          <a:xfrm>
            <a:off x="304800" y="990600"/>
            <a:ext cx="5562599" cy="5628477"/>
          </a:xfrm>
          <a:ln w="57150">
            <a:solidFill>
              <a:srgbClr val="002060"/>
            </a:solidFill>
          </a:ln>
        </p:spPr>
        <p:txBody>
          <a:bodyPr>
            <a:normAutofit fontScale="85000" lnSpcReduction="10000"/>
          </a:bodyPr>
          <a:lstStyle/>
          <a:p>
            <a:pPr eaLnBrk="1" hangingPunct="1"/>
            <a:r>
              <a:rPr lang="en-US" altLang="en-US" sz="2800" dirty="0">
                <a:ea typeface="ＭＳ Ｐゴシック" panose="020B0600070205080204" pitchFamily="34" charset="-128"/>
              </a:rPr>
              <a:t>John D. back for his annual 12 year check up</a:t>
            </a:r>
          </a:p>
          <a:p>
            <a:pPr lvl="1" eaLnBrk="1" hangingPunct="1"/>
            <a:r>
              <a:rPr lang="en-US" altLang="en-US" sz="2800" dirty="0">
                <a:ea typeface="ＭＳ Ｐゴシック" panose="020B0600070205080204" pitchFamily="34" charset="-128"/>
              </a:rPr>
              <a:t>Doing well in school </a:t>
            </a:r>
          </a:p>
          <a:p>
            <a:pPr lvl="1" eaLnBrk="1" hangingPunct="1"/>
            <a:r>
              <a:rPr lang="en-US" altLang="en-US" sz="2800" dirty="0">
                <a:ea typeface="ＭＳ Ｐゴシック" panose="020B0600070205080204" pitchFamily="34" charset="-128"/>
              </a:rPr>
              <a:t>Fighting more with parents and siblings</a:t>
            </a:r>
          </a:p>
          <a:p>
            <a:pPr lvl="1" eaLnBrk="1" hangingPunct="1"/>
            <a:r>
              <a:rPr lang="en-US" altLang="en-US" sz="2800" dirty="0">
                <a:ea typeface="ＭＳ Ｐゴシック" panose="020B0600070205080204" pitchFamily="34" charset="-128"/>
              </a:rPr>
              <a:t>Mom states he is “moody” and often states he is “just bored” during past 4-8 weeks</a:t>
            </a:r>
          </a:p>
          <a:p>
            <a:pPr lvl="1" eaLnBrk="1" hangingPunct="1"/>
            <a:r>
              <a:rPr lang="en-US" altLang="en-US" sz="2800" dirty="0">
                <a:ea typeface="ＭＳ Ｐゴシック" panose="020B0600070205080204" pitchFamily="34" charset="-128"/>
              </a:rPr>
              <a:t>No problems is school, but isn’t as “into” soccer like he was which is “strange and not like him”</a:t>
            </a:r>
          </a:p>
          <a:p>
            <a:pPr lvl="1" eaLnBrk="1" hangingPunct="1"/>
            <a:r>
              <a:rPr lang="en-US" altLang="en-US" sz="2800" dirty="0">
                <a:ea typeface="ＭＳ Ｐゴシック" panose="020B0600070205080204" pitchFamily="34" charset="-128"/>
              </a:rPr>
              <a:t>Wants to play video games all the time</a:t>
            </a:r>
          </a:p>
          <a:p>
            <a:pPr lvl="1" eaLnBrk="1" hangingPunct="1"/>
            <a:r>
              <a:rPr lang="en-US" altLang="en-US" sz="2800" dirty="0">
                <a:ea typeface="ＭＳ Ｐゴシック" panose="020B0600070205080204" pitchFamily="34" charset="-128"/>
              </a:rPr>
              <a:t>Physical exam normal; in early puberty</a:t>
            </a:r>
          </a:p>
          <a:p>
            <a:pPr lvl="1" eaLnBrk="1" hangingPunct="1"/>
            <a:endParaRPr lang="en-US" altLang="en-US" sz="2800" dirty="0">
              <a:ea typeface="ＭＳ Ｐゴシック" panose="020B0600070205080204" pitchFamily="34" charset="-128"/>
            </a:endParaRPr>
          </a:p>
          <a:p>
            <a:pPr lvl="1" eaLnBrk="1" hangingPunct="1">
              <a:buFont typeface="Arial" panose="020B0604020202020204" pitchFamily="34" charset="0"/>
              <a:buNone/>
            </a:pPr>
            <a:r>
              <a:rPr lang="en-US" altLang="en-US" sz="2800" dirty="0">
                <a:ea typeface="ＭＳ Ｐゴシック" panose="020B0600070205080204" pitchFamily="34" charset="-128"/>
              </a:rPr>
              <a:t>COUNSELED ABOUT VIDEO GAMES, PEER RELATIONSHIPS, FAMILY RELATIONSHIPS, PUBERTY</a:t>
            </a:r>
          </a:p>
          <a:p>
            <a:pPr lvl="1" eaLnBrk="1" hangingPunct="1">
              <a:buFont typeface="Arial" panose="020B0604020202020204" pitchFamily="34" charset="0"/>
              <a:buNone/>
            </a:pPr>
            <a:r>
              <a:rPr lang="en-US" altLang="en-US" sz="2800" dirty="0">
                <a:ea typeface="ＭＳ Ｐゴシック" panose="020B0600070205080204" pitchFamily="34" charset="-128"/>
              </a:rPr>
              <a:t>SCREEN FOR MOOD? </a:t>
            </a:r>
          </a:p>
          <a:p>
            <a:pPr lvl="1" eaLnBrk="1" hangingPunct="1"/>
            <a:endParaRPr lang="en-US" altLang="en-US" sz="2800" dirty="0">
              <a:ea typeface="ＭＳ Ｐゴシック" panose="020B0600070205080204" pitchFamily="34" charset="-128"/>
            </a:endParaRPr>
          </a:p>
          <a:p>
            <a:pPr lvl="1" eaLnBrk="1" hangingPunct="1">
              <a:buFont typeface="Arial" panose="020B0604020202020204" pitchFamily="34" charset="0"/>
              <a:buNone/>
            </a:pPr>
            <a:endParaRPr lang="en-US" altLang="en-US" sz="1700" dirty="0">
              <a:ea typeface="ＭＳ Ｐゴシック" panose="020B0600070205080204" pitchFamily="34" charset="-128"/>
            </a:endParaRPr>
          </a:p>
        </p:txBody>
      </p:sp>
      <p:sp>
        <p:nvSpPr>
          <p:cNvPr id="8200"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7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932" r="27432"/>
          <a:stretch/>
        </p:blipFill>
        <p:spPr>
          <a:xfrm>
            <a:off x="6097404" y="10"/>
            <a:ext cx="3046596" cy="6857990"/>
          </a:xfrm>
          <a:prstGeom prst="rect">
            <a:avLst/>
          </a:prstGeom>
        </p:spPr>
      </p:pic>
      <p:grpSp>
        <p:nvGrpSpPr>
          <p:cNvPr id="78" name="Group 7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79" name="Rectangle 7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084334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Title 1"/>
          <p:cNvSpPr>
            <a:spLocks noGrp="1"/>
          </p:cNvSpPr>
          <p:nvPr>
            <p:ph type="title"/>
          </p:nvPr>
        </p:nvSpPr>
        <p:spPr>
          <a:xfrm>
            <a:off x="76200" y="18197"/>
            <a:ext cx="5168390" cy="1135737"/>
          </a:xfrm>
        </p:spPr>
        <p:txBody>
          <a:bodyPr>
            <a:normAutofit/>
          </a:bodyPr>
          <a:lstStyle/>
          <a:p>
            <a:pPr eaLnBrk="1" hangingPunct="1"/>
            <a:r>
              <a:rPr lang="en-US" altLang="en-US" sz="3100" b="1" i="1" dirty="0">
                <a:ea typeface="ＭＳ Ｐゴシック" panose="020B0600070205080204" pitchFamily="34" charset="-128"/>
              </a:rPr>
              <a:t>John D. Case</a:t>
            </a:r>
          </a:p>
        </p:txBody>
      </p:sp>
      <p:sp>
        <p:nvSpPr>
          <p:cNvPr id="11267" name="Content Placeholder 2"/>
          <p:cNvSpPr>
            <a:spLocks noGrp="1"/>
          </p:cNvSpPr>
          <p:nvPr>
            <p:ph idx="1"/>
          </p:nvPr>
        </p:nvSpPr>
        <p:spPr>
          <a:xfrm>
            <a:off x="517913" y="1447800"/>
            <a:ext cx="5168390" cy="4393982"/>
          </a:xfrm>
          <a:ln w="57150">
            <a:solidFill>
              <a:schemeClr val="tx1"/>
            </a:solidFill>
          </a:ln>
        </p:spPr>
        <p:txBody>
          <a:bodyPr>
            <a:normAutofit/>
          </a:bodyPr>
          <a:lstStyle/>
          <a:p>
            <a:pPr marL="342900" lvl="1" indent="0" eaLnBrk="1" hangingPunct="1">
              <a:buNone/>
            </a:pPr>
            <a:r>
              <a:rPr lang="en-US" altLang="en-US" sz="3000" dirty="0">
                <a:ea typeface="ＭＳ Ｐゴシック" panose="020B0600070205080204" pitchFamily="34" charset="-128"/>
              </a:rPr>
              <a:t>PHQ 9 for teens   </a:t>
            </a:r>
          </a:p>
          <a:p>
            <a:pPr lvl="2" eaLnBrk="1" hangingPunct="1"/>
            <a:r>
              <a:rPr lang="en-US" altLang="en-US" sz="3000" dirty="0">
                <a:ea typeface="ＭＳ Ｐゴシック" panose="020B0600070205080204" pitchFamily="34" charset="-128"/>
              </a:rPr>
              <a:t>Scored 6:   felt irritable,  low energy, and like he was letting his family down. No functional impairment</a:t>
            </a:r>
          </a:p>
          <a:p>
            <a:pPr lvl="1" eaLnBrk="1" hangingPunct="1">
              <a:buFont typeface="Arial" panose="020B0604020202020204" pitchFamily="34" charset="0"/>
              <a:buNone/>
            </a:pPr>
            <a:r>
              <a:rPr lang="en-US" altLang="en-US" sz="3000" dirty="0">
                <a:ea typeface="ＭＳ Ｐゴシック" panose="020B0600070205080204" pitchFamily="34" charset="-128"/>
              </a:rPr>
              <a:t> </a:t>
            </a:r>
          </a:p>
          <a:p>
            <a:pPr lvl="1" eaLnBrk="1" hangingPunct="1">
              <a:buFont typeface="Arial" panose="020B0604020202020204" pitchFamily="34" charset="0"/>
              <a:buNone/>
            </a:pPr>
            <a:r>
              <a:rPr lang="en-US" altLang="en-US" sz="3000" dirty="0">
                <a:ea typeface="ＭＳ Ｐゴシック" panose="020B0600070205080204" pitchFamily="34" charset="-128"/>
              </a:rPr>
              <a:t>	  </a:t>
            </a:r>
          </a:p>
          <a:p>
            <a:pPr lvl="1" eaLnBrk="1" hangingPunct="1">
              <a:buFont typeface="Arial" panose="020B0604020202020204" pitchFamily="34" charset="0"/>
              <a:buNone/>
            </a:pPr>
            <a:r>
              <a:rPr lang="en-US" altLang="en-US" sz="3000" dirty="0">
                <a:ea typeface="ＭＳ Ｐゴシック" panose="020B0600070205080204" pitchFamily="34" charset="-128"/>
              </a:rPr>
              <a:t>        </a:t>
            </a:r>
            <a:r>
              <a:rPr lang="en-US" altLang="en-US" sz="3000" b="1" dirty="0">
                <a:ea typeface="ＭＳ Ｐゴシック" panose="020B0600070205080204" pitchFamily="34" charset="-128"/>
              </a:rPr>
              <a:t>Mild Depression</a:t>
            </a:r>
          </a:p>
        </p:txBody>
      </p:sp>
      <p:sp>
        <p:nvSpPr>
          <p:cNvPr id="138" name="Isosceles Triangle 13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932" r="27432"/>
          <a:stretch/>
        </p:blipFill>
        <p:spPr>
          <a:xfrm>
            <a:off x="6097404" y="10"/>
            <a:ext cx="3046596" cy="6857990"/>
          </a:xfrm>
          <a:prstGeom prst="rect">
            <a:avLst/>
          </a:prstGeom>
        </p:spPr>
      </p:pic>
      <p:grpSp>
        <p:nvGrpSpPr>
          <p:cNvPr id="142" name="Group 14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143" name="Rectangle 14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2462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66" name="Rectangle 2"/>
          <p:cNvSpPr>
            <a:spLocks noGrp="1" noChangeArrowheads="1"/>
          </p:cNvSpPr>
          <p:nvPr>
            <p:ph type="title" idx="4294967295"/>
          </p:nvPr>
        </p:nvSpPr>
        <p:spPr>
          <a:xfrm>
            <a:off x="393192" y="583616"/>
            <a:ext cx="2791605" cy="5520579"/>
          </a:xfrm>
        </p:spPr>
        <p:txBody>
          <a:bodyPr vert="horz" lIns="91440" tIns="45720" rIns="91440" bIns="45720" rtlCol="0" anchor="ctr">
            <a:normAutofit/>
          </a:bodyPr>
          <a:lstStyle/>
          <a:p>
            <a:pPr defTabSz="914400">
              <a:defRPr/>
            </a:pPr>
            <a:r>
              <a:rPr lang="en-US" sz="3400" b="1" kern="1200">
                <a:solidFill>
                  <a:srgbClr val="FFFFFF"/>
                </a:solidFill>
                <a:latin typeface="+mj-lt"/>
                <a:ea typeface="+mj-ea"/>
                <a:cs typeface="+mj-cs"/>
              </a:rPr>
              <a:t>Treatment of Mild, Uncomplicated Depression</a:t>
            </a:r>
          </a:p>
        </p:txBody>
      </p:sp>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5" name="Rectangle 3"/>
          <p:cNvSpPr>
            <a:spLocks noGrp="1" noChangeArrowheads="1"/>
          </p:cNvSpPr>
          <p:nvPr>
            <p:ph idx="4294967295"/>
          </p:nvPr>
        </p:nvSpPr>
        <p:spPr>
          <a:xfrm>
            <a:off x="3700700" y="583616"/>
            <a:ext cx="5138499" cy="5969584"/>
          </a:xfrm>
        </p:spPr>
        <p:txBody>
          <a:bodyPr vert="horz" lIns="91440" tIns="45720" rIns="91440" bIns="45720" rtlCol="0" anchor="ctr">
            <a:normAutofit lnSpcReduction="10000"/>
          </a:bodyPr>
          <a:lstStyle/>
          <a:p>
            <a:pPr indent="-228600" defTabSz="914400">
              <a:spcBef>
                <a:spcPts val="2200"/>
              </a:spcBef>
            </a:pPr>
            <a:r>
              <a:rPr lang="en-US" altLang="en-US" sz="2400" dirty="0">
                <a:solidFill>
                  <a:srgbClr val="FFFFFF"/>
                </a:solidFill>
              </a:rPr>
              <a:t>Active support &amp; monitoring by PCP x 6-8 weeks</a:t>
            </a:r>
          </a:p>
          <a:p>
            <a:pPr indent="-228600" defTabSz="914400">
              <a:spcBef>
                <a:spcPts val="2200"/>
              </a:spcBef>
            </a:pPr>
            <a:r>
              <a:rPr lang="en-US" altLang="en-US" sz="2400" dirty="0">
                <a:solidFill>
                  <a:srgbClr val="FFFFFF"/>
                </a:solidFill>
              </a:rPr>
              <a:t>See </a:t>
            </a:r>
            <a:r>
              <a:rPr lang="en-US" altLang="en-US" sz="2400" dirty="0" err="1">
                <a:solidFill>
                  <a:srgbClr val="FFFFFF"/>
                </a:solidFill>
              </a:rPr>
              <a:t>pt</a:t>
            </a:r>
            <a:r>
              <a:rPr lang="en-US" altLang="en-US" sz="2400" dirty="0">
                <a:solidFill>
                  <a:srgbClr val="FFFFFF"/>
                </a:solidFill>
              </a:rPr>
              <a:t> weekly or biweekly</a:t>
            </a:r>
          </a:p>
          <a:p>
            <a:pPr indent="-228600" defTabSz="914400">
              <a:spcBef>
                <a:spcPts val="2200"/>
              </a:spcBef>
            </a:pPr>
            <a:r>
              <a:rPr lang="en-US" altLang="en-US" sz="2400" dirty="0">
                <a:solidFill>
                  <a:srgbClr val="FFFFFF"/>
                </a:solidFill>
              </a:rPr>
              <a:t> Nondirective support (support can be as effective as formal psychotherapy for mild depression)</a:t>
            </a:r>
          </a:p>
          <a:p>
            <a:pPr indent="-228600" defTabSz="914400">
              <a:spcBef>
                <a:spcPts val="2200"/>
              </a:spcBef>
            </a:pPr>
            <a:r>
              <a:rPr lang="en-US" altLang="en-US" sz="2400" dirty="0">
                <a:solidFill>
                  <a:srgbClr val="FFFFFF"/>
                </a:solidFill>
              </a:rPr>
              <a:t>Monitor depressive symptoms  and function (school, home, peer)</a:t>
            </a:r>
          </a:p>
          <a:p>
            <a:pPr indent="-228600" defTabSz="914400">
              <a:spcBef>
                <a:spcPts val="2200"/>
              </a:spcBef>
            </a:pPr>
            <a:r>
              <a:rPr lang="en-US" altLang="en-US" sz="2400" dirty="0">
                <a:solidFill>
                  <a:srgbClr val="FFFFFF"/>
                </a:solidFill>
              </a:rPr>
              <a:t>If </a:t>
            </a:r>
            <a:r>
              <a:rPr lang="en-US" altLang="en-US" sz="2400" dirty="0" err="1">
                <a:solidFill>
                  <a:srgbClr val="FFFFFF"/>
                </a:solidFill>
              </a:rPr>
              <a:t>sx</a:t>
            </a:r>
            <a:r>
              <a:rPr lang="en-US" altLang="en-US" sz="2400" dirty="0">
                <a:solidFill>
                  <a:srgbClr val="FFFFFF"/>
                </a:solidFill>
              </a:rPr>
              <a:t> persist &gt; 6 – 8 </a:t>
            </a:r>
            <a:r>
              <a:rPr lang="en-US" altLang="en-US" sz="2400" dirty="0" err="1">
                <a:solidFill>
                  <a:srgbClr val="FFFFFF"/>
                </a:solidFill>
              </a:rPr>
              <a:t>wks</a:t>
            </a:r>
            <a:r>
              <a:rPr lang="en-US" altLang="en-US" sz="2400" dirty="0">
                <a:solidFill>
                  <a:srgbClr val="FFFFFF"/>
                </a:solidFill>
              </a:rPr>
              <a:t>, offer psychotherapy and / or antidepressants</a:t>
            </a:r>
          </a:p>
          <a:p>
            <a:pPr indent="-228600" defTabSz="914400">
              <a:spcBef>
                <a:spcPts val="2200"/>
              </a:spcBef>
            </a:pPr>
            <a:r>
              <a:rPr lang="en-US" altLang="en-US" sz="2400" dirty="0">
                <a:solidFill>
                  <a:srgbClr val="FFFFFF"/>
                </a:solidFill>
              </a:rPr>
              <a:t>Refer patient and family to mental health care providers when appropriate</a:t>
            </a:r>
          </a:p>
          <a:p>
            <a:pPr indent="-228600" defTabSz="914400">
              <a:spcBef>
                <a:spcPts val="2200"/>
              </a:spcBef>
            </a:pPr>
            <a:endParaRPr lang="en-US" altLang="en-US" b="1" dirty="0">
              <a:solidFill>
                <a:srgbClr val="FFFFFF"/>
              </a:solidFill>
            </a:endParaRPr>
          </a:p>
        </p:txBody>
      </p:sp>
    </p:spTree>
    <p:extLst>
      <p:ext uri="{BB962C8B-B14F-4D97-AF65-F5344CB8AC3E}">
        <p14:creationId xmlns:p14="http://schemas.microsoft.com/office/powerpoint/2010/main" val="21175626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9"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6" name="Rectangle 2"/>
          <p:cNvSpPr>
            <a:spLocks noGrp="1" noChangeArrowheads="1"/>
          </p:cNvSpPr>
          <p:nvPr>
            <p:ph type="title" idx="4294967295"/>
          </p:nvPr>
        </p:nvSpPr>
        <p:spPr>
          <a:xfrm>
            <a:off x="74796" y="43129"/>
            <a:ext cx="6095999" cy="1135737"/>
          </a:xfrm>
        </p:spPr>
        <p:txBody>
          <a:bodyPr vert="horz" lIns="91440" tIns="45720" rIns="91440" bIns="45720" rtlCol="0" anchor="ctr">
            <a:normAutofit/>
          </a:bodyPr>
          <a:lstStyle/>
          <a:p>
            <a:pPr defTabSz="914400"/>
            <a:r>
              <a:rPr lang="en-US" altLang="en-US" sz="3100" b="1" i="1" dirty="0"/>
              <a:t>Initial Management John D.</a:t>
            </a:r>
            <a:br>
              <a:rPr lang="en-US" altLang="en-US" sz="3100" b="1" i="1" dirty="0"/>
            </a:br>
            <a:r>
              <a:rPr lang="en-US" altLang="en-US" sz="3100" b="1" i="1" dirty="0"/>
              <a:t>Active Support</a:t>
            </a:r>
          </a:p>
        </p:txBody>
      </p:sp>
      <p:sp>
        <p:nvSpPr>
          <p:cNvPr id="16387" name="Rectangle 3"/>
          <p:cNvSpPr>
            <a:spLocks noGrp="1" noChangeArrowheads="1"/>
          </p:cNvSpPr>
          <p:nvPr>
            <p:ph idx="4294967295"/>
          </p:nvPr>
        </p:nvSpPr>
        <p:spPr>
          <a:xfrm>
            <a:off x="179029" y="1457472"/>
            <a:ext cx="5739357" cy="5161606"/>
          </a:xfrm>
          <a:ln w="57150">
            <a:solidFill>
              <a:schemeClr val="tx1"/>
            </a:solidFill>
          </a:ln>
        </p:spPr>
        <p:txBody>
          <a:bodyPr vert="horz" lIns="91440" tIns="45720" rIns="91440" bIns="45720" rtlCol="0">
            <a:normAutofit lnSpcReduction="10000"/>
          </a:bodyPr>
          <a:lstStyle/>
          <a:p>
            <a:pPr indent="-228600" defTabSz="914400">
              <a:spcBef>
                <a:spcPct val="0"/>
              </a:spcBef>
              <a:spcAft>
                <a:spcPts val="600"/>
              </a:spcAft>
            </a:pPr>
            <a:r>
              <a:rPr lang="en-US" altLang="en-US" sz="2600" dirty="0"/>
              <a:t>Form an alliance w/ the child and affirm hope. </a:t>
            </a:r>
            <a:r>
              <a:rPr lang="en-US" sz="2600" dirty="0"/>
              <a:t>Concerns about mood should be acknowledged</a:t>
            </a:r>
            <a:endParaRPr lang="en-US" altLang="en-US" sz="2600" dirty="0"/>
          </a:p>
          <a:p>
            <a:pPr marL="0" indent="-228600" defTabSz="914400">
              <a:spcBef>
                <a:spcPct val="0"/>
              </a:spcBef>
              <a:spcAft>
                <a:spcPts val="600"/>
              </a:spcAft>
            </a:pPr>
            <a:endParaRPr lang="en-US" altLang="en-US" sz="2600" dirty="0"/>
          </a:p>
          <a:p>
            <a:pPr indent="-228600" defTabSz="914400">
              <a:spcBef>
                <a:spcPct val="0"/>
              </a:spcBef>
              <a:spcAft>
                <a:spcPts val="600"/>
              </a:spcAft>
            </a:pPr>
            <a:r>
              <a:rPr lang="en-US" altLang="en-US" sz="2600" dirty="0"/>
              <a:t>Educate, counsel </a:t>
            </a:r>
            <a:r>
              <a:rPr lang="en-US" altLang="en-US" sz="2600" dirty="0" err="1"/>
              <a:t>pt</a:t>
            </a:r>
            <a:r>
              <a:rPr lang="en-US" altLang="en-US" sz="2600" dirty="0"/>
              <a:t> and family about depression, management options, limits of confidentiality</a:t>
            </a:r>
          </a:p>
          <a:p>
            <a:pPr marL="0" indent="0" defTabSz="914400">
              <a:spcBef>
                <a:spcPct val="0"/>
              </a:spcBef>
              <a:spcAft>
                <a:spcPts val="600"/>
              </a:spcAft>
              <a:buNone/>
            </a:pPr>
            <a:endParaRPr lang="en-US" altLang="en-US" sz="2600" dirty="0"/>
          </a:p>
          <a:p>
            <a:pPr indent="-228600" defTabSz="914400">
              <a:spcBef>
                <a:spcPct val="0"/>
              </a:spcBef>
              <a:spcAft>
                <a:spcPts val="600"/>
              </a:spcAft>
            </a:pPr>
            <a:r>
              <a:rPr lang="en-US" altLang="en-US" sz="2600" dirty="0"/>
              <a:t>Share resources for support: phone #s, websites, handouts</a:t>
            </a:r>
          </a:p>
          <a:p>
            <a:pPr marL="0" indent="0" defTabSz="914400">
              <a:spcBef>
                <a:spcPct val="0"/>
              </a:spcBef>
              <a:spcAft>
                <a:spcPts val="600"/>
              </a:spcAft>
              <a:buNone/>
            </a:pPr>
            <a:endParaRPr lang="en-US" altLang="en-US" sz="2600" dirty="0"/>
          </a:p>
          <a:p>
            <a:pPr indent="-228600" defTabSz="914400">
              <a:spcBef>
                <a:spcPct val="0"/>
              </a:spcBef>
              <a:spcAft>
                <a:spcPts val="600"/>
              </a:spcAft>
            </a:pPr>
            <a:r>
              <a:rPr lang="en-US" altLang="en-US" sz="2600" dirty="0"/>
              <a:t>Have family sign release of information form to allow communication w/ school staff, outside providers.</a:t>
            </a:r>
          </a:p>
          <a:p>
            <a:pPr marL="0" indent="-228600" defTabSz="914400">
              <a:spcBef>
                <a:spcPct val="0"/>
              </a:spcBef>
              <a:spcAft>
                <a:spcPts val="600"/>
              </a:spcAft>
            </a:pPr>
            <a:endParaRPr lang="en-US" altLang="en-US" sz="1700" dirty="0"/>
          </a:p>
        </p:txBody>
      </p:sp>
      <p:sp>
        <p:nvSpPr>
          <p:cNvPr id="16390"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1" name="Rectangle 7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932" r="27432"/>
          <a:stretch/>
        </p:blipFill>
        <p:spPr>
          <a:xfrm>
            <a:off x="6097404" y="10"/>
            <a:ext cx="3046596" cy="6857990"/>
          </a:xfrm>
          <a:prstGeom prst="rect">
            <a:avLst/>
          </a:prstGeom>
        </p:spPr>
      </p:pic>
      <p:grpSp>
        <p:nvGrpSpPr>
          <p:cNvPr id="78" name="Group 7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79" name="Rectangle 7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43915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4B59-28B3-469E-829E-2DE4649F64F9}"/>
              </a:ext>
            </a:extLst>
          </p:cNvPr>
          <p:cNvSpPr>
            <a:spLocks noGrp="1"/>
          </p:cNvSpPr>
          <p:nvPr>
            <p:ph type="title"/>
          </p:nvPr>
        </p:nvSpPr>
        <p:spPr/>
        <p:txBody>
          <a:bodyPr/>
          <a:lstStyle/>
          <a:p>
            <a:r>
              <a:rPr lang="en-US" dirty="0"/>
              <a:t>Depression Psychoeducation</a:t>
            </a:r>
          </a:p>
        </p:txBody>
      </p:sp>
      <p:pic>
        <p:nvPicPr>
          <p:cNvPr id="4" name="Online Media 3" title="5 Signs of Teenage Depression">
            <a:hlinkClick r:id="" action="ppaction://media"/>
            <a:extLst>
              <a:ext uri="{FF2B5EF4-FFF2-40B4-BE49-F238E27FC236}">
                <a16:creationId xmlns:a16="http://schemas.microsoft.com/office/drawing/2014/main" id="{D40B5EE1-DBBA-4A00-97C0-694A6FF2B2E5}"/>
              </a:ext>
            </a:extLst>
          </p:cNvPr>
          <p:cNvPicPr>
            <a:picLocks noGrp="1" noRot="1" noChangeAspect="1"/>
          </p:cNvPicPr>
          <p:nvPr>
            <p:ph idx="1"/>
            <a:videoFile r:link="rId1"/>
          </p:nvPr>
        </p:nvPicPr>
        <p:blipFill>
          <a:blip r:embed="rId3"/>
          <a:stretch>
            <a:fillRect/>
          </a:stretch>
        </p:blipFill>
        <p:spPr>
          <a:xfrm>
            <a:off x="722313" y="1825625"/>
            <a:ext cx="7700962" cy="4351338"/>
          </a:xfrm>
          <a:prstGeom prst="rect">
            <a:avLst/>
          </a:prstGeom>
        </p:spPr>
      </p:pic>
    </p:spTree>
    <p:extLst>
      <p:ext uri="{BB962C8B-B14F-4D97-AF65-F5344CB8AC3E}">
        <p14:creationId xmlns:p14="http://schemas.microsoft.com/office/powerpoint/2010/main" val="3928769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7" name="Rectangle 13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628650" y="557188"/>
            <a:ext cx="7886700" cy="1133499"/>
          </a:xfrm>
        </p:spPr>
        <p:txBody>
          <a:bodyPr>
            <a:normAutofit/>
          </a:bodyPr>
          <a:lstStyle/>
          <a:p>
            <a:pPr algn="ctr"/>
            <a:r>
              <a:rPr lang="en-US" altLang="en-US" sz="4500" b="1" dirty="0"/>
              <a:t>Objectives</a:t>
            </a:r>
          </a:p>
        </p:txBody>
      </p:sp>
      <p:graphicFrame>
        <p:nvGraphicFramePr>
          <p:cNvPr id="6158" name="Content Placeholder 2">
            <a:extLst>
              <a:ext uri="{FF2B5EF4-FFF2-40B4-BE49-F238E27FC236}">
                <a16:creationId xmlns:a16="http://schemas.microsoft.com/office/drawing/2014/main" id="{9EDC49AF-CC41-46F2-B3CE-2E16809B9626}"/>
              </a:ext>
            </a:extLst>
          </p:cNvPr>
          <p:cNvGraphicFramePr>
            <a:graphicFrameLocks noGrp="1"/>
          </p:cNvGraphicFramePr>
          <p:nvPr>
            <p:ph idx="1"/>
            <p:extLst>
              <p:ext uri="{D42A27DB-BD31-4B8C-83A1-F6EECF244321}">
                <p14:modId xmlns:p14="http://schemas.microsoft.com/office/powerpoint/2010/main" val="482378782"/>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D62608E-F7A4-4A16-B9EC-4B7B30C103D1}"/>
              </a:ext>
            </a:extLst>
          </p:cNvPr>
          <p:cNvSpPr txBox="1"/>
          <p:nvPr/>
        </p:nvSpPr>
        <p:spPr>
          <a:xfrm>
            <a:off x="2293144" y="3605212"/>
            <a:ext cx="6172200" cy="830997"/>
          </a:xfrm>
          <a:prstGeom prst="rect">
            <a:avLst/>
          </a:prstGeom>
          <a:noFill/>
        </p:spPr>
        <p:txBody>
          <a:bodyPr wrap="square" rtlCol="0">
            <a:spAutoFit/>
          </a:bodyPr>
          <a:lstStyle/>
          <a:p>
            <a:r>
              <a:rPr lang="en-US" sz="2400" dirty="0">
                <a:solidFill>
                  <a:schemeClr val="bg1"/>
                </a:solidFill>
              </a:rPr>
              <a:t>Become familiar with non-pharmacologic treatments of depression.</a:t>
            </a:r>
          </a:p>
        </p:txBody>
      </p:sp>
    </p:spTree>
    <p:extLst>
      <p:ext uri="{BB962C8B-B14F-4D97-AF65-F5344CB8AC3E}">
        <p14:creationId xmlns:p14="http://schemas.microsoft.com/office/powerpoint/2010/main" val="18853158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4796" y="43129"/>
            <a:ext cx="6095999" cy="1135737"/>
          </a:xfrm>
        </p:spPr>
        <p:txBody>
          <a:bodyPr vert="horz" lIns="91440" tIns="45720" rIns="91440" bIns="45720" rtlCol="0" anchor="ctr">
            <a:normAutofit/>
          </a:bodyPr>
          <a:lstStyle/>
          <a:p>
            <a:pPr defTabSz="914400"/>
            <a:r>
              <a:rPr lang="en-US" altLang="en-US" sz="3100" b="1" i="1" dirty="0"/>
              <a:t>Initial Management John D.</a:t>
            </a:r>
            <a:br>
              <a:rPr lang="en-US" altLang="en-US" sz="3100" b="1" i="1" dirty="0"/>
            </a:br>
            <a:r>
              <a:rPr lang="en-US" altLang="en-US" sz="3100" b="1" i="1" dirty="0"/>
              <a:t>Active Support</a:t>
            </a:r>
          </a:p>
        </p:txBody>
      </p:sp>
      <p:sp>
        <p:nvSpPr>
          <p:cNvPr id="16387" name="Rectangle 3"/>
          <p:cNvSpPr>
            <a:spLocks noGrp="1" noChangeArrowheads="1"/>
          </p:cNvSpPr>
          <p:nvPr>
            <p:ph idx="4294967295"/>
          </p:nvPr>
        </p:nvSpPr>
        <p:spPr>
          <a:xfrm>
            <a:off x="179029" y="1457472"/>
            <a:ext cx="5739357" cy="5161606"/>
          </a:xfrm>
          <a:ln w="57150">
            <a:solidFill>
              <a:schemeClr val="tx1"/>
            </a:solidFill>
          </a:ln>
        </p:spPr>
        <p:txBody>
          <a:bodyPr vert="horz" lIns="91440" tIns="45720" rIns="91440" bIns="45720" rtlCol="0">
            <a:normAutofit lnSpcReduction="10000"/>
          </a:bodyPr>
          <a:lstStyle/>
          <a:p>
            <a:pPr indent="-228600" defTabSz="914400">
              <a:spcBef>
                <a:spcPct val="0"/>
              </a:spcBef>
            </a:pPr>
            <a:r>
              <a:rPr lang="en-US" sz="2800" dirty="0"/>
              <a:t>Assess risk for suicide.  </a:t>
            </a:r>
            <a:r>
              <a:rPr lang="en-US" altLang="en-US" sz="2800" dirty="0"/>
              <a:t>Establish a safety plan: restrict access to lethal means, engage 3rd party to monitor for deterioration/risk, develop emergency communication plan to use if needed</a:t>
            </a:r>
          </a:p>
          <a:p>
            <a:pPr indent="-228600" defTabSz="914400">
              <a:spcBef>
                <a:spcPct val="0"/>
              </a:spcBef>
            </a:pPr>
            <a:endParaRPr lang="en-US" altLang="en-US" sz="2800" dirty="0"/>
          </a:p>
          <a:p>
            <a:pPr indent="-228600" defTabSz="914400">
              <a:spcBef>
                <a:spcPct val="0"/>
              </a:spcBef>
            </a:pPr>
            <a:r>
              <a:rPr lang="en-US" altLang="en-US" sz="2800" dirty="0"/>
              <a:t>Develop a specific </a:t>
            </a:r>
            <a:r>
              <a:rPr lang="en-US" altLang="en-US" sz="2800" dirty="0" err="1"/>
              <a:t>tx</a:t>
            </a:r>
            <a:r>
              <a:rPr lang="en-US" altLang="en-US" sz="2800" dirty="0"/>
              <a:t> plan and goals regarding function in home, school and peer relationships</a:t>
            </a:r>
          </a:p>
          <a:p>
            <a:pPr indent="-228600" defTabSz="914400">
              <a:spcBef>
                <a:spcPct val="0"/>
              </a:spcBef>
            </a:pPr>
            <a:endParaRPr lang="en-US" altLang="en-US" sz="2800" dirty="0"/>
          </a:p>
          <a:p>
            <a:pPr indent="-228600" defTabSz="914400">
              <a:spcBef>
                <a:spcPct val="0"/>
              </a:spcBef>
            </a:pPr>
            <a:r>
              <a:rPr lang="en-US" altLang="en-US" sz="2800" dirty="0"/>
              <a:t>Stress management &amp; lifestyle: Sleep, exercise, weight control, avoid caffeine and alcohol</a:t>
            </a:r>
          </a:p>
          <a:p>
            <a:pPr marL="0" indent="-228600" defTabSz="914400">
              <a:spcBef>
                <a:spcPct val="0"/>
              </a:spcBef>
              <a:spcAft>
                <a:spcPts val="600"/>
              </a:spcAft>
            </a:pPr>
            <a:endParaRPr lang="en-US" altLang="en-US" sz="17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932" r="27432"/>
          <a:stretch/>
        </p:blipFill>
        <p:spPr>
          <a:xfrm>
            <a:off x="6097404" y="10"/>
            <a:ext cx="3046596" cy="6857990"/>
          </a:xfrm>
          <a:prstGeom prst="rect">
            <a:avLst/>
          </a:prstGeom>
        </p:spPr>
      </p:pic>
    </p:spTree>
    <p:extLst>
      <p:ext uri="{BB962C8B-B14F-4D97-AF65-F5344CB8AC3E}">
        <p14:creationId xmlns:p14="http://schemas.microsoft.com/office/powerpoint/2010/main" val="195254449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dirty="0"/>
              <a:t>Psychosocial Treatments for Depression – </a:t>
            </a:r>
            <a:r>
              <a:rPr lang="en-US" sz="4700" dirty="0">
                <a:latin typeface="+mn-lt"/>
              </a:rPr>
              <a:t>Sleep</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2071316"/>
            <a:ext cx="5638799" cy="4119172"/>
          </a:xfrm>
        </p:spPr>
        <p:txBody>
          <a:bodyPr anchor="t">
            <a:normAutofit/>
          </a:bodyPr>
          <a:lstStyle/>
          <a:p>
            <a:r>
              <a:rPr lang="en-US" sz="2200" dirty="0"/>
              <a:t>CBT for Insomnia in youth shown some promise but more research needed (e.g., Palermo et al., 2016)</a:t>
            </a:r>
          </a:p>
          <a:p>
            <a:r>
              <a:rPr lang="en-US" sz="2200" dirty="0"/>
              <a:t>Common components:</a:t>
            </a:r>
          </a:p>
          <a:p>
            <a:pPr lvl="1"/>
            <a:r>
              <a:rPr lang="en-US" sz="2200" dirty="0"/>
              <a:t>Sleep education and sleep hygiene</a:t>
            </a:r>
          </a:p>
          <a:p>
            <a:pPr lvl="1"/>
            <a:r>
              <a:rPr lang="en-US" sz="2200" dirty="0"/>
              <a:t>Keep sleep diary and adjust sleep schedule as needed</a:t>
            </a:r>
          </a:p>
          <a:p>
            <a:pPr lvl="1"/>
            <a:r>
              <a:rPr lang="en-US" sz="2200" dirty="0"/>
              <a:t>Sleep schedule with regular awakening</a:t>
            </a:r>
          </a:p>
          <a:p>
            <a:pPr lvl="1"/>
            <a:r>
              <a:rPr lang="en-US" sz="2200" dirty="0"/>
              <a:t>Sleep restriction (no naps) and caffeine restriction</a:t>
            </a:r>
          </a:p>
          <a:p>
            <a:pPr lvl="1"/>
            <a:r>
              <a:rPr lang="en-US" sz="2200" dirty="0"/>
              <a:t>Stimulus control (lights, electronics etc.)</a:t>
            </a:r>
          </a:p>
          <a:p>
            <a:pPr marL="377190" lvl="1" indent="0">
              <a:buNone/>
            </a:pPr>
            <a:endParaRPr lang="en-US" sz="1900" dirty="0"/>
          </a:p>
        </p:txBody>
      </p:sp>
      <p:pic>
        <p:nvPicPr>
          <p:cNvPr id="4" name="Picture 3">
            <a:extLst>
              <a:ext uri="{FF2B5EF4-FFF2-40B4-BE49-F238E27FC236}">
                <a16:creationId xmlns:a16="http://schemas.microsoft.com/office/drawing/2014/main" id="{150058B7-C04A-4957-945E-7F891FA6642E}"/>
              </a:ext>
            </a:extLst>
          </p:cNvPr>
          <p:cNvPicPr>
            <a:picLocks noChangeAspect="1"/>
          </p:cNvPicPr>
          <p:nvPr/>
        </p:nvPicPr>
        <p:blipFill rotWithShape="1">
          <a:blip r:embed="rId3"/>
          <a:srcRect l="7062" r="39858" b="1"/>
          <a:stretch/>
        </p:blipFill>
        <p:spPr>
          <a:xfrm>
            <a:off x="5756743" y="2093976"/>
            <a:ext cx="2955798" cy="4096512"/>
          </a:xfrm>
          <a:prstGeom prst="rect">
            <a:avLst/>
          </a:prstGeom>
        </p:spPr>
      </p:pic>
    </p:spTree>
    <p:extLst>
      <p:ext uri="{BB962C8B-B14F-4D97-AF65-F5344CB8AC3E}">
        <p14:creationId xmlns:p14="http://schemas.microsoft.com/office/powerpoint/2010/main" val="115229476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725" y="0"/>
            <a:ext cx="308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8613" name="Rectangle 5"/>
          <p:cNvSpPr>
            <a:spLocks/>
          </p:cNvSpPr>
          <p:nvPr/>
        </p:nvSpPr>
        <p:spPr bwMode="auto">
          <a:xfrm>
            <a:off x="533400" y="338479"/>
            <a:ext cx="784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dirty="0">
                <a:solidFill>
                  <a:srgbClr val="FFFF00"/>
                </a:solidFill>
              </a:rPr>
              <a:t> </a:t>
            </a:r>
            <a:r>
              <a:rPr lang="en-US" altLang="en-US" sz="3600" dirty="0">
                <a:solidFill>
                  <a:srgbClr val="7030A0"/>
                </a:solidFill>
              </a:rPr>
              <a:t>Assessing Suicide Risk</a:t>
            </a:r>
          </a:p>
        </p:txBody>
      </p:sp>
      <p:sp>
        <p:nvSpPr>
          <p:cNvPr id="34821" name="Rectangle 6"/>
          <p:cNvSpPr>
            <a:spLocks/>
          </p:cNvSpPr>
          <p:nvPr/>
        </p:nvSpPr>
        <p:spPr bwMode="auto">
          <a:xfrm>
            <a:off x="1661901" y="2817813"/>
            <a:ext cx="7209847" cy="1454874"/>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48101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algn="just" eaLnBrk="1" hangingPunct="1">
              <a:spcBef>
                <a:spcPts val="138"/>
              </a:spcBef>
              <a:buFont typeface="+mj-lt"/>
              <a:buAutoNum type="arabicPeriod"/>
            </a:pPr>
            <a:r>
              <a:rPr lang="en-US" altLang="en-US" sz="2100" dirty="0"/>
              <a:t>Have you wished you were dead or you could go to sleep &amp; not wake up?</a:t>
            </a:r>
            <a:r>
              <a:rPr lang="en-US" altLang="en-US" sz="1800" dirty="0"/>
              <a:t> </a:t>
            </a:r>
          </a:p>
          <a:p>
            <a:pPr marL="457200" indent="-457200" algn="just" eaLnBrk="1" hangingPunct="1">
              <a:spcBef>
                <a:spcPts val="138"/>
              </a:spcBef>
              <a:buFont typeface="+mj-lt"/>
              <a:buAutoNum type="arabicPeriod"/>
            </a:pPr>
            <a:r>
              <a:rPr lang="en-US" altLang="en-US" sz="2100" dirty="0"/>
              <a:t>Have you actually had </a:t>
            </a:r>
            <a:r>
              <a:rPr lang="en-US" altLang="en-US" sz="2100" dirty="0">
                <a:solidFill>
                  <a:schemeClr val="bg1"/>
                </a:solidFill>
              </a:rPr>
              <a:t>any thoughts of killing yourself?</a:t>
            </a:r>
          </a:p>
        </p:txBody>
      </p:sp>
      <p:sp>
        <p:nvSpPr>
          <p:cNvPr id="34822" name="Rectangle 7"/>
          <p:cNvSpPr>
            <a:spLocks/>
          </p:cNvSpPr>
          <p:nvPr/>
        </p:nvSpPr>
        <p:spPr bwMode="auto">
          <a:xfrm>
            <a:off x="2057400" y="17526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t>Ask about </a:t>
            </a:r>
            <a:r>
              <a:rPr lang="en-US" altLang="en-US" i="1" u="sng" dirty="0"/>
              <a:t>both</a:t>
            </a:r>
            <a:r>
              <a:rPr lang="en-US" altLang="en-US" i="1" dirty="0"/>
              <a:t> ideation and attempts</a:t>
            </a:r>
          </a:p>
        </p:txBody>
      </p:sp>
      <p:sp>
        <p:nvSpPr>
          <p:cNvPr id="34823" name="Rectangle 8"/>
          <p:cNvSpPr>
            <a:spLocks/>
          </p:cNvSpPr>
          <p:nvPr/>
        </p:nvSpPr>
        <p:spPr bwMode="auto">
          <a:xfrm>
            <a:off x="151833" y="3258100"/>
            <a:ext cx="1344892" cy="38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u="sng" dirty="0"/>
              <a:t>Ideation</a:t>
            </a:r>
            <a:r>
              <a:rPr lang="en-US" altLang="en-US" b="1" dirty="0">
                <a:solidFill>
                  <a:srgbClr val="FFFF00"/>
                </a:solidFill>
              </a:rPr>
              <a:t>*</a:t>
            </a:r>
          </a:p>
        </p:txBody>
      </p:sp>
      <p:sp>
        <p:nvSpPr>
          <p:cNvPr id="34824" name="Rectangle 9"/>
          <p:cNvSpPr>
            <a:spLocks/>
          </p:cNvSpPr>
          <p:nvPr/>
        </p:nvSpPr>
        <p:spPr bwMode="auto">
          <a:xfrm>
            <a:off x="151833" y="4906308"/>
            <a:ext cx="151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u="sng" dirty="0"/>
              <a:t>Attempts</a:t>
            </a:r>
            <a:r>
              <a:rPr lang="en-US" altLang="en-US" dirty="0">
                <a:solidFill>
                  <a:srgbClr val="FFFF00"/>
                </a:solidFill>
              </a:rPr>
              <a:t>*</a:t>
            </a:r>
          </a:p>
        </p:txBody>
      </p:sp>
      <p:sp>
        <p:nvSpPr>
          <p:cNvPr id="34825" name="Rectangle 10"/>
          <p:cNvSpPr>
            <a:spLocks/>
          </p:cNvSpPr>
          <p:nvPr/>
        </p:nvSpPr>
        <p:spPr bwMode="auto">
          <a:xfrm>
            <a:off x="1661903" y="4379913"/>
            <a:ext cx="7375023" cy="1639887"/>
          </a:xfrm>
          <a:prstGeom prst="rect">
            <a:avLst/>
          </a:prstGeom>
          <a:noFill/>
          <a:ln w="1270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825"/>
              </a:spcBef>
              <a:buFontTx/>
              <a:buAutoNum type="arabicPeriod"/>
            </a:pPr>
            <a:r>
              <a:rPr lang="en-US" altLang="en-US" sz="2100" dirty="0"/>
              <a:t> Have you made a suicide attempt? Tried to kill yourself?</a:t>
            </a:r>
          </a:p>
          <a:p>
            <a:pPr eaLnBrk="1" hangingPunct="1">
              <a:spcBef>
                <a:spcPts val="1825"/>
              </a:spcBef>
              <a:buFontTx/>
              <a:buAutoNum type="arabicPeriod"/>
            </a:pPr>
            <a:r>
              <a:rPr lang="en-US" altLang="en-US" sz="2100" dirty="0"/>
              <a:t> Done anything to harm yourself? </a:t>
            </a:r>
          </a:p>
          <a:p>
            <a:pPr eaLnBrk="1" hangingPunct="1">
              <a:spcBef>
                <a:spcPts val="1825"/>
              </a:spcBef>
              <a:buFontTx/>
              <a:buAutoNum type="arabicPeriod"/>
            </a:pPr>
            <a:r>
              <a:rPr lang="en-US" altLang="en-US" sz="2100" dirty="0"/>
              <a:t> Anything dangerous where you could have died?</a:t>
            </a:r>
          </a:p>
        </p:txBody>
      </p:sp>
      <p:sp>
        <p:nvSpPr>
          <p:cNvPr id="34826" name="Rectangle 11"/>
          <p:cNvSpPr>
            <a:spLocks/>
          </p:cNvSpPr>
          <p:nvPr/>
        </p:nvSpPr>
        <p:spPr bwMode="auto">
          <a:xfrm>
            <a:off x="358775" y="6357938"/>
            <a:ext cx="84201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t>*</a:t>
            </a:r>
            <a:r>
              <a:rPr lang="en-US" altLang="en-US" sz="1800" dirty="0">
                <a:solidFill>
                  <a:schemeClr val="bg1"/>
                </a:solidFill>
              </a:rPr>
              <a:t>Adapted from the </a:t>
            </a:r>
            <a:r>
              <a:rPr lang="en-US" altLang="en-US" sz="1800" i="1" dirty="0">
                <a:solidFill>
                  <a:schemeClr val="bg1"/>
                </a:solidFill>
              </a:rPr>
              <a:t>Columbia Suicide Severity Rating Scale, Posner et al 2009</a:t>
            </a:r>
          </a:p>
        </p:txBody>
      </p:sp>
    </p:spTree>
    <p:extLst>
      <p:ext uri="{BB962C8B-B14F-4D97-AF65-F5344CB8AC3E}">
        <p14:creationId xmlns:p14="http://schemas.microsoft.com/office/powerpoint/2010/main" val="39026703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p:cTn id="7" dur="500" fill="hold"/>
                                        <p:tgtEl>
                                          <p:spTgt spid="68613"/>
                                        </p:tgtEl>
                                        <p:attrNameLst>
                                          <p:attrName>ppt_w</p:attrName>
                                        </p:attrNameLst>
                                      </p:cBhvr>
                                      <p:tavLst>
                                        <p:tav tm="0">
                                          <p:val>
                                            <p:fltVal val="0"/>
                                          </p:val>
                                        </p:tav>
                                        <p:tav tm="100000">
                                          <p:val>
                                            <p:strVal val="#ppt_w"/>
                                          </p:val>
                                        </p:tav>
                                      </p:tavLst>
                                    </p:anim>
                                    <p:anim calcmode="lin" valueType="num">
                                      <p:cBhvr>
                                        <p:cTn id="8" dur="500" fill="hold"/>
                                        <p:tgtEl>
                                          <p:spTgt spid="686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855"/>
            <a:ext cx="8686800" cy="664797"/>
          </a:xfrm>
        </p:spPr>
        <p:txBody>
          <a:bodyPr/>
          <a:lstStyle/>
          <a:p>
            <a:r>
              <a:rPr lang="en-US" u="sng" dirty="0"/>
              <a:t>Safety Plan</a:t>
            </a:r>
          </a:p>
        </p:txBody>
      </p:sp>
      <p:sp>
        <p:nvSpPr>
          <p:cNvPr id="3" name="Content Placeholder 2"/>
          <p:cNvSpPr>
            <a:spLocks noGrp="1"/>
          </p:cNvSpPr>
          <p:nvPr>
            <p:ph idx="1"/>
          </p:nvPr>
        </p:nvSpPr>
        <p:spPr>
          <a:xfrm>
            <a:off x="76200" y="914400"/>
            <a:ext cx="9067800" cy="5646110"/>
          </a:xfrm>
          <a:solidFill>
            <a:schemeClr val="accent2">
              <a:lumMod val="20000"/>
              <a:lumOff val="80000"/>
            </a:schemeClr>
          </a:solidFill>
        </p:spPr>
        <p:style>
          <a:lnRef idx="1">
            <a:schemeClr val="dk1"/>
          </a:lnRef>
          <a:fillRef idx="2">
            <a:schemeClr val="dk1"/>
          </a:fillRef>
          <a:effectRef idx="1">
            <a:schemeClr val="dk1"/>
          </a:effectRef>
          <a:fontRef idx="minor">
            <a:schemeClr val="dk1"/>
          </a:fontRef>
        </p:style>
        <p:txBody>
          <a:bodyPr>
            <a:normAutofit lnSpcReduction="10000"/>
          </a:bodyPr>
          <a:lstStyle/>
          <a:p>
            <a:pPr marL="0" indent="0">
              <a:buNone/>
            </a:pPr>
            <a:r>
              <a:rPr lang="en-US" sz="2400" u="sng" dirty="0"/>
              <a:t>Step 1</a:t>
            </a:r>
            <a:r>
              <a:rPr lang="en-US" sz="2400" dirty="0"/>
              <a:t>: Warning signs (thoughts, images, mood, situation, behavior) that a crisis may be developing: </a:t>
            </a:r>
          </a:p>
          <a:p>
            <a:pPr marL="0" indent="0">
              <a:buNone/>
            </a:pPr>
            <a:r>
              <a:rPr lang="en-US" sz="2400" dirty="0"/>
              <a:t> </a:t>
            </a:r>
          </a:p>
          <a:p>
            <a:pPr marL="0" indent="0">
              <a:buNone/>
            </a:pPr>
            <a:r>
              <a:rPr lang="en-US" sz="2400" u="sng" dirty="0"/>
              <a:t>Step 2</a:t>
            </a:r>
            <a:r>
              <a:rPr lang="en-US" sz="2400" dirty="0"/>
              <a:t>: Internal coping strategies – Things I can do to take my mind off my problems without contacting another person (relaxation technique, physical activity): </a:t>
            </a:r>
          </a:p>
          <a:p>
            <a:pPr marL="0" indent="0">
              <a:buNone/>
            </a:pPr>
            <a:endParaRPr lang="en-US" sz="2400" dirty="0"/>
          </a:p>
          <a:p>
            <a:pPr marL="0" indent="0">
              <a:buNone/>
            </a:pPr>
            <a:r>
              <a:rPr lang="en-US" sz="2400" u="sng" dirty="0"/>
              <a:t>Step 3</a:t>
            </a:r>
            <a:r>
              <a:rPr lang="en-US" sz="2400" dirty="0"/>
              <a:t>: People and social settings that provide distraction:</a:t>
            </a:r>
          </a:p>
          <a:p>
            <a:pPr marL="0" indent="0">
              <a:buNone/>
            </a:pPr>
            <a:r>
              <a:rPr lang="en-US" sz="2400" u="sng" dirty="0"/>
              <a:t>Step 4</a:t>
            </a:r>
            <a:r>
              <a:rPr lang="en-US" sz="2400" dirty="0"/>
              <a:t>: People whom I can ask for help:</a:t>
            </a:r>
          </a:p>
          <a:p>
            <a:pPr marL="0" indent="0">
              <a:buNone/>
            </a:pPr>
            <a:r>
              <a:rPr lang="en-US" sz="2400" u="sng" dirty="0"/>
              <a:t>Step 5</a:t>
            </a:r>
            <a:r>
              <a:rPr lang="en-US" sz="2400" dirty="0"/>
              <a:t>: Professionals or agencies I can contact during a crisis:</a:t>
            </a:r>
          </a:p>
          <a:p>
            <a:pPr lvl="1">
              <a:buFont typeface="Arial" panose="020B0604020202020204" pitchFamily="34" charset="0"/>
              <a:buChar char="•"/>
            </a:pPr>
            <a:r>
              <a:rPr lang="en-US" sz="2000" dirty="0"/>
              <a:t>Clinician name and contact info</a:t>
            </a:r>
          </a:p>
          <a:p>
            <a:pPr lvl="1">
              <a:buFont typeface="Arial" panose="020B0604020202020204" pitchFamily="34" charset="0"/>
              <a:buChar char="•"/>
            </a:pPr>
            <a:r>
              <a:rPr lang="en-US" sz="2000" dirty="0"/>
              <a:t>Suicide Prevention Lifeline Phone: 1-800-273-TALK (8255) </a:t>
            </a:r>
          </a:p>
          <a:p>
            <a:pPr marL="0" indent="0">
              <a:buNone/>
            </a:pPr>
            <a:r>
              <a:rPr lang="en-US" sz="2400" u="sng" dirty="0"/>
              <a:t>Step 6</a:t>
            </a:r>
            <a:r>
              <a:rPr lang="en-US" sz="2400" dirty="0"/>
              <a:t>: Making the environment safe:</a:t>
            </a:r>
          </a:p>
          <a:p>
            <a:pPr marL="0" indent="0">
              <a:buNone/>
            </a:pPr>
            <a:endParaRPr lang="en-US" sz="2400" dirty="0"/>
          </a:p>
          <a:p>
            <a:pPr marL="0" indent="0">
              <a:buNone/>
            </a:pPr>
            <a:r>
              <a:rPr lang="en-US" sz="2400" dirty="0"/>
              <a:t>The one thing that is most important to me and worth living for is: </a:t>
            </a:r>
          </a:p>
        </p:txBody>
      </p:sp>
    </p:spTree>
    <p:extLst>
      <p:ext uri="{BB962C8B-B14F-4D97-AF65-F5344CB8AC3E}">
        <p14:creationId xmlns:p14="http://schemas.microsoft.com/office/powerpoint/2010/main" val="290647273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38245" y="-304799"/>
            <a:ext cx="4879181" cy="1219200"/>
          </a:xfrm>
        </p:spPr>
        <p:txBody>
          <a:bodyPr>
            <a:normAutofit/>
          </a:bodyPr>
          <a:lstStyle/>
          <a:p>
            <a:pPr eaLnBrk="1" hangingPunct="1"/>
            <a:r>
              <a:rPr lang="en-US" altLang="en-US" b="1" i="1" dirty="0">
                <a:ea typeface="ＭＳ Ｐゴシック" panose="020B0600070205080204" pitchFamily="34" charset="-128"/>
              </a:rPr>
              <a:t>John D. Case</a:t>
            </a:r>
          </a:p>
        </p:txBody>
      </p:sp>
      <p:sp>
        <p:nvSpPr>
          <p:cNvPr id="21507" name="Rectangle 3"/>
          <p:cNvSpPr>
            <a:spLocks noGrp="1" noChangeArrowheads="1"/>
          </p:cNvSpPr>
          <p:nvPr>
            <p:ph idx="1"/>
          </p:nvPr>
        </p:nvSpPr>
        <p:spPr>
          <a:xfrm>
            <a:off x="238246" y="914400"/>
            <a:ext cx="5324354" cy="5867399"/>
          </a:xfrm>
          <a:ln w="57150">
            <a:solidFill>
              <a:schemeClr val="tx1"/>
            </a:solidFill>
          </a:ln>
        </p:spPr>
        <p:txBody>
          <a:bodyPr>
            <a:normAutofit fontScale="77500" lnSpcReduction="20000"/>
          </a:bodyPr>
          <a:lstStyle/>
          <a:p>
            <a:pPr eaLnBrk="1" hangingPunct="1"/>
            <a:r>
              <a:rPr lang="en-US" altLang="en-US" sz="3100" dirty="0">
                <a:ea typeface="ＭＳ Ｐゴシック" panose="020B0600070205080204" pitchFamily="34" charset="-128"/>
              </a:rPr>
              <a:t>Spoke to mother at 2 weeks, John better</a:t>
            </a:r>
          </a:p>
          <a:p>
            <a:pPr marL="0" indent="0" eaLnBrk="1" hangingPunct="1">
              <a:buNone/>
            </a:pPr>
            <a:endParaRPr lang="en-US" altLang="en-US" sz="3100" dirty="0">
              <a:ea typeface="ＭＳ Ｐゴシック" panose="020B0600070205080204" pitchFamily="34" charset="-128"/>
            </a:endParaRPr>
          </a:p>
          <a:p>
            <a:pPr eaLnBrk="1" hangingPunct="1"/>
            <a:r>
              <a:rPr lang="en-US" altLang="en-US" sz="3100" dirty="0">
                <a:ea typeface="ＭＳ Ｐゴシック" panose="020B0600070205080204" pitchFamily="34" charset="-128"/>
              </a:rPr>
              <a:t>8 weeks later, mother calls: 	</a:t>
            </a:r>
          </a:p>
          <a:p>
            <a:pPr lvl="1" eaLnBrk="1" hangingPunct="1"/>
            <a:r>
              <a:rPr lang="en-US" altLang="en-US" sz="3100" dirty="0">
                <a:ea typeface="ＭＳ Ｐゴシック" panose="020B0600070205080204" pitchFamily="34" charset="-128"/>
              </a:rPr>
              <a:t>Does not want to wake up in the morning for school</a:t>
            </a:r>
          </a:p>
          <a:p>
            <a:pPr lvl="1" eaLnBrk="1" hangingPunct="1"/>
            <a:r>
              <a:rPr lang="en-US" altLang="en-US" sz="3100" dirty="0">
                <a:ea typeface="ＭＳ Ｐゴシック" panose="020B0600070205080204" pitchFamily="34" charset="-128"/>
              </a:rPr>
              <a:t>Note from teacher about missed assignment</a:t>
            </a:r>
          </a:p>
          <a:p>
            <a:pPr lvl="1" eaLnBrk="1" hangingPunct="1"/>
            <a:r>
              <a:rPr lang="en-US" altLang="en-US" sz="3100" dirty="0">
                <a:ea typeface="ＭＳ Ｐゴシック" panose="020B0600070205080204" pitchFamily="34" charset="-128"/>
              </a:rPr>
              <a:t>Outbursts of anger at home and at soccer</a:t>
            </a:r>
          </a:p>
          <a:p>
            <a:pPr lvl="1" eaLnBrk="1" hangingPunct="1"/>
            <a:r>
              <a:rPr lang="en-US" altLang="en-US" sz="3100" dirty="0">
                <a:ea typeface="ＭＳ Ｐゴシック" panose="020B0600070205080204" pitchFamily="34" charset="-128"/>
              </a:rPr>
              <a:t>Some nights does not sleep at all</a:t>
            </a:r>
          </a:p>
          <a:p>
            <a:pPr marL="460375" lvl="1" indent="0" eaLnBrk="1" hangingPunct="1">
              <a:buNone/>
            </a:pPr>
            <a:endParaRPr lang="en-US" altLang="en-US" sz="3100" dirty="0">
              <a:ea typeface="ＭＳ Ｐゴシック" panose="020B0600070205080204" pitchFamily="34" charset="-128"/>
            </a:endParaRPr>
          </a:p>
          <a:p>
            <a:pPr eaLnBrk="1" hangingPunct="1"/>
            <a:r>
              <a:rPr lang="en-US" altLang="en-US" sz="3100" dirty="0">
                <a:ea typeface="ＭＳ Ｐゴシック" panose="020B0600070205080204" pitchFamily="34" charset="-128"/>
              </a:rPr>
              <a:t>PHQ 9 modified score  15 (moderate-severe)</a:t>
            </a:r>
          </a:p>
          <a:p>
            <a:pPr lvl="1" eaLnBrk="1" hangingPunct="1"/>
            <a:r>
              <a:rPr lang="en-US" altLang="en-US" sz="3100" dirty="0">
                <a:ea typeface="ＭＳ Ｐゴシック" panose="020B0600070205080204" pitchFamily="34" charset="-128"/>
              </a:rPr>
              <a:t> very difficult to function</a:t>
            </a:r>
          </a:p>
          <a:p>
            <a:pPr lvl="1" eaLnBrk="1" hangingPunct="1"/>
            <a:r>
              <a:rPr lang="en-US" altLang="en-US" sz="3100" dirty="0">
                <a:ea typeface="ＭＳ Ｐゴシック" panose="020B0600070205080204" pitchFamily="34" charset="-128"/>
              </a:rPr>
              <a:t>Not suicidal </a:t>
            </a:r>
          </a:p>
          <a:p>
            <a:pPr lvl="1" eaLnBrk="1" hangingPunct="1"/>
            <a:endParaRPr lang="en-US" altLang="en-US" sz="3100" dirty="0">
              <a:ea typeface="ＭＳ Ｐゴシック" panose="020B0600070205080204" pitchFamily="34" charset="-128"/>
            </a:endParaRPr>
          </a:p>
          <a:p>
            <a:pPr eaLnBrk="1" hangingPunct="1">
              <a:buFont typeface="Arial" panose="020B0604020202020204" pitchFamily="34" charset="0"/>
              <a:buNone/>
            </a:pPr>
            <a:r>
              <a:rPr lang="en-US" altLang="en-US" sz="3100" dirty="0">
                <a:ea typeface="ＭＳ Ｐゴシック" panose="020B0600070205080204" pitchFamily="34" charset="-128"/>
              </a:rPr>
              <a:t>Moderate Depression? REFERRAL? </a:t>
            </a:r>
          </a:p>
          <a:p>
            <a:pPr lvl="1" eaLnBrk="1" hangingPunct="1"/>
            <a:endParaRPr lang="en-US" altLang="en-US" sz="1700" b="1" dirty="0">
              <a:ea typeface="ＭＳ Ｐゴシック" panose="020B0600070205080204" pitchFamily="34" charset="-128"/>
            </a:endParaRPr>
          </a:p>
          <a:p>
            <a:pPr lvl="1" eaLnBrk="1" hangingPunct="1">
              <a:buFont typeface="Arial" panose="020B0604020202020204" pitchFamily="34" charset="0"/>
              <a:buNone/>
            </a:pPr>
            <a:endParaRPr lang="en-US" altLang="en-US" sz="1700" b="1" dirty="0">
              <a:ea typeface="ＭＳ Ｐゴシック" panose="020B0600070205080204" pitchFamily="34" charset="-12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090" r="31590"/>
          <a:stretch/>
        </p:blipFill>
        <p:spPr>
          <a:xfrm>
            <a:off x="5803226" y="-1"/>
            <a:ext cx="2666404" cy="6858001"/>
          </a:xfrm>
          <a:prstGeom prst="rect">
            <a:avLst/>
          </a:prstGeom>
        </p:spPr>
      </p:pic>
      <p:sp>
        <p:nvSpPr>
          <p:cNvPr id="21511" name="Rectangle 71">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044069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2"/>
          <p:cNvSpPr>
            <a:spLocks noGrp="1"/>
          </p:cNvSpPr>
          <p:nvPr>
            <p:ph type="title" idx="4294967295"/>
          </p:nvPr>
        </p:nvSpPr>
        <p:spPr>
          <a:xfrm>
            <a:off x="838200" y="162697"/>
            <a:ext cx="7886700" cy="1325563"/>
          </a:xfrm>
        </p:spPr>
        <p:txBody>
          <a:bodyPr vert="horz" lIns="91440" tIns="45720" rIns="91440" bIns="45720" rtlCol="0" anchor="ctr">
            <a:normAutofit/>
          </a:bodyPr>
          <a:lstStyle/>
          <a:p>
            <a:pPr defTabSz="914400"/>
            <a:r>
              <a:rPr lang="en-US" altLang="en-US" sz="4100" b="1" kern="1200" dirty="0">
                <a:solidFill>
                  <a:schemeClr val="tx1"/>
                </a:solidFill>
                <a:latin typeface="+mj-lt"/>
                <a:ea typeface="+mj-ea"/>
                <a:cs typeface="+mj-cs"/>
              </a:rPr>
              <a:t>Treatment for Moderate Depression without complicating features</a:t>
            </a:r>
          </a:p>
        </p:txBody>
      </p:sp>
      <p:graphicFrame>
        <p:nvGraphicFramePr>
          <p:cNvPr id="24584" name="Content Placeholder 1">
            <a:extLst>
              <a:ext uri="{FF2B5EF4-FFF2-40B4-BE49-F238E27FC236}">
                <a16:creationId xmlns:a16="http://schemas.microsoft.com/office/drawing/2014/main" id="{BF27410D-61E7-48DF-BD53-85D7C879DDAA}"/>
              </a:ext>
            </a:extLst>
          </p:cNvPr>
          <p:cNvGraphicFramePr>
            <a:graphicFrameLocks noGrp="1"/>
          </p:cNvGraphicFramePr>
          <p:nvPr>
            <p:ph idx="4294967295"/>
            <p:extLst>
              <p:ext uri="{D42A27DB-BD31-4B8C-83A1-F6EECF244321}">
                <p14:modId xmlns:p14="http://schemas.microsoft.com/office/powerpoint/2010/main" val="1794883117"/>
              </p:ext>
            </p:extLst>
          </p:nvPr>
        </p:nvGraphicFramePr>
        <p:xfrm>
          <a:off x="381000" y="1690688"/>
          <a:ext cx="8534400" cy="5014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1366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dirty="0">
                <a:latin typeface="+mn-lt"/>
              </a:rPr>
              <a:t>Psychosocial Treatments for Depression – CBT</a:t>
            </a:r>
          </a:p>
        </p:txBody>
      </p:sp>
      <p:pic>
        <p:nvPicPr>
          <p:cNvPr id="7" name="Content Placeholder 4" descr="cbttriangle.jpg">
            <a:extLst>
              <a:ext uri="{FF2B5EF4-FFF2-40B4-BE49-F238E27FC236}">
                <a16:creationId xmlns:a16="http://schemas.microsoft.com/office/drawing/2014/main" id="{21B191DB-085C-41B6-9BAB-79882CAB7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90" y="1832926"/>
            <a:ext cx="5074817" cy="4022213"/>
          </a:xfrm>
          <a:prstGeom prst="rect">
            <a:avLst/>
          </a:prstGeom>
        </p:spPr>
      </p:pic>
      <p:graphicFrame>
        <p:nvGraphicFramePr>
          <p:cNvPr id="18" name="Content Placeholder 2">
            <a:extLst>
              <a:ext uri="{FF2B5EF4-FFF2-40B4-BE49-F238E27FC236}">
                <a16:creationId xmlns:a16="http://schemas.microsoft.com/office/drawing/2014/main" id="{25289440-20A3-4FB4-A397-D160D7C365AC}"/>
              </a:ext>
            </a:extLst>
          </p:cNvPr>
          <p:cNvGraphicFramePr/>
          <p:nvPr/>
        </p:nvGraphicFramePr>
        <p:xfrm>
          <a:off x="5076334" y="1831848"/>
          <a:ext cx="3846976" cy="3939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9067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5A05-4487-4E47-80AC-81BD8E167FA6}"/>
              </a:ext>
            </a:extLst>
          </p:cNvPr>
          <p:cNvSpPr>
            <a:spLocks noGrp="1"/>
          </p:cNvSpPr>
          <p:nvPr>
            <p:ph type="title"/>
          </p:nvPr>
        </p:nvSpPr>
        <p:spPr>
          <a:xfrm>
            <a:off x="486696" y="228600"/>
            <a:ext cx="2992596" cy="1622321"/>
          </a:xfrm>
        </p:spPr>
        <p:txBody>
          <a:bodyPr>
            <a:normAutofit/>
          </a:bodyPr>
          <a:lstStyle/>
          <a:p>
            <a:r>
              <a:rPr lang="en-US" sz="2300" b="1" i="1" dirty="0"/>
              <a:t>CBT for Depression Components – Behavioral Activation</a:t>
            </a:r>
          </a:p>
        </p:txBody>
      </p:sp>
      <p:sp>
        <p:nvSpPr>
          <p:cNvPr id="8" name="Content Placeholder 2">
            <a:extLst>
              <a:ext uri="{FF2B5EF4-FFF2-40B4-BE49-F238E27FC236}">
                <a16:creationId xmlns:a16="http://schemas.microsoft.com/office/drawing/2014/main" id="{87B20385-D844-4319-BB3E-794CFBF893CE}"/>
              </a:ext>
            </a:extLst>
          </p:cNvPr>
          <p:cNvSpPr>
            <a:spLocks noGrp="1"/>
          </p:cNvSpPr>
          <p:nvPr>
            <p:ph idx="1"/>
          </p:nvPr>
        </p:nvSpPr>
        <p:spPr>
          <a:xfrm>
            <a:off x="123222" y="1981200"/>
            <a:ext cx="3229578" cy="4242619"/>
          </a:xfrm>
        </p:spPr>
        <p:txBody>
          <a:bodyPr>
            <a:noAutofit/>
          </a:bodyPr>
          <a:lstStyle/>
          <a:p>
            <a:pPr marL="0" indent="0">
              <a:buNone/>
            </a:pPr>
            <a:r>
              <a:rPr lang="en-US" sz="2000" dirty="0"/>
              <a:t>Engaging in activities linked w/ +mood </a:t>
            </a:r>
          </a:p>
          <a:p>
            <a:pPr marL="0" indent="0">
              <a:buNone/>
            </a:pPr>
            <a:r>
              <a:rPr lang="en-US" sz="2000" dirty="0"/>
              <a:t>4 types of activities improve mood:</a:t>
            </a:r>
          </a:p>
          <a:p>
            <a:pPr lvl="1"/>
            <a:r>
              <a:rPr lang="en-US" sz="2000" dirty="0"/>
              <a:t>youth enjoyed it before </a:t>
            </a:r>
          </a:p>
          <a:p>
            <a:pPr lvl="1"/>
            <a:r>
              <a:rPr lang="en-US" sz="2000" dirty="0"/>
              <a:t>w/ someone they enjoy spending time with</a:t>
            </a:r>
          </a:p>
          <a:p>
            <a:pPr lvl="1"/>
            <a:r>
              <a:rPr lang="en-US" sz="2000" dirty="0"/>
              <a:t>that keep youth busy (e.g., exercise)</a:t>
            </a:r>
          </a:p>
          <a:p>
            <a:pPr lvl="1"/>
            <a:r>
              <a:rPr lang="en-US" sz="2000" dirty="0"/>
              <a:t>that help someone else</a:t>
            </a:r>
          </a:p>
          <a:p>
            <a:pPr lvl="1"/>
            <a:r>
              <a:rPr lang="en-US" sz="2000" dirty="0"/>
              <a:t>Help youth schedule time for activities </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300AD1-C282-48EF-B276-CEB64B827621}"/>
              </a:ext>
            </a:extLst>
          </p:cNvPr>
          <p:cNvPicPr>
            <a:picLocks noChangeAspect="1"/>
          </p:cNvPicPr>
          <p:nvPr/>
        </p:nvPicPr>
        <p:blipFill>
          <a:blip r:embed="rId3"/>
          <a:stretch>
            <a:fillRect/>
          </a:stretch>
        </p:blipFill>
        <p:spPr>
          <a:xfrm>
            <a:off x="4124126" y="807593"/>
            <a:ext cx="4375038" cy="5239568"/>
          </a:xfrm>
          <a:prstGeom prst="rect">
            <a:avLst/>
          </a:prstGeom>
          <a:effectLst/>
        </p:spPr>
      </p:pic>
    </p:spTree>
    <p:extLst>
      <p:ext uri="{BB962C8B-B14F-4D97-AF65-F5344CB8AC3E}">
        <p14:creationId xmlns:p14="http://schemas.microsoft.com/office/powerpoint/2010/main" val="2803864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5A05-4487-4E47-80AC-81BD8E167FA6}"/>
              </a:ext>
            </a:extLst>
          </p:cNvPr>
          <p:cNvSpPr>
            <a:spLocks noGrp="1"/>
          </p:cNvSpPr>
          <p:nvPr>
            <p:ph type="title"/>
          </p:nvPr>
        </p:nvSpPr>
        <p:spPr>
          <a:xfrm>
            <a:off x="228600" y="339322"/>
            <a:ext cx="3038747" cy="1641878"/>
          </a:xfrm>
        </p:spPr>
        <p:txBody>
          <a:bodyPr>
            <a:normAutofit/>
          </a:bodyPr>
          <a:lstStyle/>
          <a:p>
            <a:r>
              <a:rPr lang="en-US" sz="2300" dirty="0"/>
              <a:t>CBT for Depression Components – Problem-Solving Skills</a:t>
            </a:r>
          </a:p>
        </p:txBody>
      </p:sp>
      <p:sp>
        <p:nvSpPr>
          <p:cNvPr id="3" name="Content Placeholder 2">
            <a:extLst>
              <a:ext uri="{FF2B5EF4-FFF2-40B4-BE49-F238E27FC236}">
                <a16:creationId xmlns:a16="http://schemas.microsoft.com/office/drawing/2014/main" id="{87B20385-D844-4319-BB3E-794CFBF893CE}"/>
              </a:ext>
            </a:extLst>
          </p:cNvPr>
          <p:cNvSpPr>
            <a:spLocks noGrp="1"/>
          </p:cNvSpPr>
          <p:nvPr>
            <p:ph idx="1"/>
          </p:nvPr>
        </p:nvSpPr>
        <p:spPr>
          <a:xfrm>
            <a:off x="228600" y="2438400"/>
            <a:ext cx="2887218" cy="3785419"/>
          </a:xfrm>
        </p:spPr>
        <p:txBody>
          <a:bodyPr>
            <a:normAutofit/>
          </a:bodyPr>
          <a:lstStyle/>
          <a:p>
            <a:pPr marL="0" indent="0">
              <a:buNone/>
            </a:pPr>
            <a:r>
              <a:rPr lang="en-US" sz="2600" dirty="0"/>
              <a:t>Solving problems can improve mood while not solving them contributes to low mood</a:t>
            </a:r>
          </a:p>
        </p:txBody>
      </p:sp>
      <p:sp>
        <p:nvSpPr>
          <p:cNvPr id="1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04C471-AC14-4C74-AD8A-5C8A83ED390E}"/>
              </a:ext>
            </a:extLst>
          </p:cNvPr>
          <p:cNvPicPr>
            <a:picLocks noChangeAspect="1"/>
          </p:cNvPicPr>
          <p:nvPr/>
        </p:nvPicPr>
        <p:blipFill>
          <a:blip r:embed="rId3"/>
          <a:stretch>
            <a:fillRect/>
          </a:stretch>
        </p:blipFill>
        <p:spPr>
          <a:xfrm>
            <a:off x="3922900" y="1600200"/>
            <a:ext cx="4777492" cy="3463682"/>
          </a:xfrm>
          <a:prstGeom prst="rect">
            <a:avLst/>
          </a:prstGeom>
          <a:effectLst/>
        </p:spPr>
      </p:pic>
    </p:spTree>
    <p:extLst>
      <p:ext uri="{BB962C8B-B14F-4D97-AF65-F5344CB8AC3E}">
        <p14:creationId xmlns:p14="http://schemas.microsoft.com/office/powerpoint/2010/main" val="2212610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5A05-4487-4E47-80AC-81BD8E167FA6}"/>
              </a:ext>
            </a:extLst>
          </p:cNvPr>
          <p:cNvSpPr>
            <a:spLocks noGrp="1"/>
          </p:cNvSpPr>
          <p:nvPr>
            <p:ph type="title"/>
          </p:nvPr>
        </p:nvSpPr>
        <p:spPr>
          <a:xfrm>
            <a:off x="191904" y="152400"/>
            <a:ext cx="3020370" cy="1066800"/>
          </a:xfrm>
        </p:spPr>
        <p:txBody>
          <a:bodyPr>
            <a:normAutofit/>
          </a:bodyPr>
          <a:lstStyle/>
          <a:p>
            <a:r>
              <a:rPr lang="en-US" sz="2300" dirty="0"/>
              <a:t>CBT for Depression Components – Cognitive Restructuring</a:t>
            </a:r>
          </a:p>
        </p:txBody>
      </p:sp>
      <p:sp>
        <p:nvSpPr>
          <p:cNvPr id="3" name="Content Placeholder 2">
            <a:extLst>
              <a:ext uri="{FF2B5EF4-FFF2-40B4-BE49-F238E27FC236}">
                <a16:creationId xmlns:a16="http://schemas.microsoft.com/office/drawing/2014/main" id="{87B20385-D844-4319-BB3E-794CFBF893CE}"/>
              </a:ext>
            </a:extLst>
          </p:cNvPr>
          <p:cNvSpPr>
            <a:spLocks noGrp="1"/>
          </p:cNvSpPr>
          <p:nvPr>
            <p:ph idx="1"/>
          </p:nvPr>
        </p:nvSpPr>
        <p:spPr>
          <a:xfrm>
            <a:off x="210043" y="1752600"/>
            <a:ext cx="2869056" cy="4191000"/>
          </a:xfrm>
        </p:spPr>
        <p:txBody>
          <a:bodyPr>
            <a:noAutofit/>
          </a:bodyPr>
          <a:lstStyle/>
          <a:p>
            <a:pPr marL="0" indent="0">
              <a:buNone/>
            </a:pPr>
            <a:r>
              <a:rPr lang="en-US" sz="2200" dirty="0"/>
              <a:t>Identify and change negative thoughts to more realistic thoughts by asking:</a:t>
            </a:r>
          </a:p>
          <a:p>
            <a:pPr lvl="1"/>
            <a:r>
              <a:rPr lang="en-US" sz="2200" dirty="0"/>
              <a:t>What’s the evidence?</a:t>
            </a:r>
          </a:p>
          <a:p>
            <a:pPr lvl="1"/>
            <a:r>
              <a:rPr lang="en-US" sz="2200" dirty="0"/>
              <a:t>Is there another way to look at the situation?</a:t>
            </a:r>
          </a:p>
          <a:p>
            <a:pPr lvl="1"/>
            <a:r>
              <a:rPr lang="en-US" sz="2200" dirty="0"/>
              <a:t>What would you tell a friend who had that thought?</a:t>
            </a:r>
          </a:p>
          <a:p>
            <a:pPr lvl="1"/>
            <a:r>
              <a:rPr lang="en-US" sz="2200" dirty="0"/>
              <a:t>If it is true, would that really be so bad?</a:t>
            </a:r>
          </a:p>
        </p:txBody>
      </p:sp>
      <p:sp>
        <p:nvSpPr>
          <p:cNvPr id="46" name="Rectangle 4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A890B3E-FE85-49E5-85A6-6445034CFFFC}"/>
              </a:ext>
            </a:extLst>
          </p:cNvPr>
          <p:cNvPicPr>
            <a:picLocks noChangeAspect="1"/>
          </p:cNvPicPr>
          <p:nvPr/>
        </p:nvPicPr>
        <p:blipFill>
          <a:blip r:embed="rId3"/>
          <a:stretch>
            <a:fillRect/>
          </a:stretch>
        </p:blipFill>
        <p:spPr>
          <a:xfrm>
            <a:off x="3962400" y="1816509"/>
            <a:ext cx="4694901" cy="2514600"/>
          </a:xfrm>
          <a:prstGeom prst="rect">
            <a:avLst/>
          </a:prstGeom>
          <a:effectLst/>
        </p:spPr>
      </p:pic>
    </p:spTree>
    <p:extLst>
      <p:ext uri="{BB962C8B-B14F-4D97-AF65-F5344CB8AC3E}">
        <p14:creationId xmlns:p14="http://schemas.microsoft.com/office/powerpoint/2010/main" val="537960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82880" y="1295400"/>
            <a:ext cx="8961120" cy="4191000"/>
          </a:xfrm>
        </p:spPr>
        <p:txBody>
          <a:bodyPr rtlCol="0">
            <a:normAutofit fontScale="40000" lnSpcReduction="20000"/>
          </a:bodyPr>
          <a:lstStyle/>
          <a:p>
            <a:pPr eaLnBrk="1" fontAlgn="auto" hangingPunct="1">
              <a:spcAft>
                <a:spcPts val="0"/>
              </a:spcAft>
              <a:buFontTx/>
              <a:buNone/>
              <a:defRPr/>
            </a:pPr>
            <a:r>
              <a:rPr lang="en-US" sz="5895" b="1" i="1" u="sng" dirty="0">
                <a:ea typeface="+mn-ea"/>
                <a:cs typeface="+mn-cs"/>
              </a:rPr>
              <a:t>Why: </a:t>
            </a:r>
          </a:p>
          <a:p>
            <a:pPr eaLnBrk="1" fontAlgn="auto" hangingPunct="1">
              <a:spcAft>
                <a:spcPts val="0"/>
              </a:spcAft>
              <a:buFont typeface="Arial" charset="0"/>
              <a:buChar char="•"/>
              <a:defRPr/>
            </a:pPr>
            <a:r>
              <a:rPr lang="en-US" sz="5895" dirty="0">
                <a:ea typeface="+mn-ea"/>
                <a:cs typeface="+mn-cs"/>
              </a:rPr>
              <a:t>Mental health issues are common in children and teens and can portend complex medical and mental disorders in adulthood</a:t>
            </a:r>
          </a:p>
          <a:p>
            <a:pPr eaLnBrk="1" fontAlgn="auto" hangingPunct="1">
              <a:spcAft>
                <a:spcPts val="0"/>
              </a:spcAft>
              <a:buFont typeface="Arial" charset="0"/>
              <a:buChar char="•"/>
              <a:defRPr/>
            </a:pPr>
            <a:r>
              <a:rPr lang="en-US" sz="5895" dirty="0"/>
              <a:t>8 Million US youth (10%); shortage of C&amp;A Psychiatrists</a:t>
            </a:r>
            <a:endParaRPr lang="en-US" sz="5895" dirty="0">
              <a:ea typeface="+mn-ea"/>
              <a:cs typeface="+mn-cs"/>
            </a:endParaRPr>
          </a:p>
          <a:p>
            <a:pPr eaLnBrk="1" fontAlgn="auto" hangingPunct="1">
              <a:spcAft>
                <a:spcPts val="0"/>
              </a:spcAft>
              <a:buFontTx/>
              <a:buNone/>
              <a:defRPr/>
            </a:pPr>
            <a:endParaRPr lang="en-US" sz="5895" dirty="0">
              <a:ea typeface="+mn-ea"/>
              <a:cs typeface="+mn-cs"/>
            </a:endParaRPr>
          </a:p>
          <a:p>
            <a:pPr eaLnBrk="1" fontAlgn="auto" hangingPunct="1">
              <a:spcAft>
                <a:spcPts val="0"/>
              </a:spcAft>
              <a:buFontTx/>
              <a:buNone/>
              <a:defRPr/>
            </a:pPr>
            <a:r>
              <a:rPr lang="en-US" sz="5895" b="1" u="sng" dirty="0">
                <a:ea typeface="+mn-ea"/>
                <a:cs typeface="+mn-cs"/>
              </a:rPr>
              <a:t>Why primary care: </a:t>
            </a:r>
          </a:p>
          <a:p>
            <a:pPr eaLnBrk="1" fontAlgn="auto" hangingPunct="1">
              <a:spcAft>
                <a:spcPts val="0"/>
              </a:spcAft>
              <a:defRPr/>
            </a:pPr>
            <a:r>
              <a:rPr lang="en-US" sz="5895" dirty="0">
                <a:ea typeface="+mn-ea"/>
                <a:cs typeface="+mn-cs"/>
              </a:rPr>
              <a:t>Primary care is usually the </a:t>
            </a:r>
            <a:r>
              <a:rPr lang="en-US" sz="7000" b="1" u="sng" dirty="0">
                <a:ea typeface="+mn-ea"/>
                <a:cs typeface="+mn-cs"/>
              </a:rPr>
              <a:t>first</a:t>
            </a:r>
            <a:r>
              <a:rPr lang="en-US" sz="5895" b="1" dirty="0">
                <a:ea typeface="+mn-ea"/>
                <a:cs typeface="+mn-cs"/>
              </a:rPr>
              <a:t> </a:t>
            </a:r>
            <a:r>
              <a:rPr lang="en-US" sz="5895" dirty="0">
                <a:ea typeface="+mn-ea"/>
                <a:cs typeface="+mn-cs"/>
              </a:rPr>
              <a:t>and often the </a:t>
            </a:r>
            <a:r>
              <a:rPr lang="en-US" sz="7000" b="1" u="sng" dirty="0">
                <a:ea typeface="+mn-ea"/>
                <a:cs typeface="+mn-cs"/>
              </a:rPr>
              <a:t>only</a:t>
            </a:r>
            <a:r>
              <a:rPr lang="en-US" sz="7000" b="1" dirty="0">
                <a:ea typeface="+mn-ea"/>
                <a:cs typeface="+mn-cs"/>
              </a:rPr>
              <a:t> </a:t>
            </a:r>
            <a:r>
              <a:rPr lang="en-US" sz="5895" dirty="0">
                <a:ea typeface="+mn-ea"/>
                <a:cs typeface="+mn-cs"/>
              </a:rPr>
              <a:t>contact that patients have with health care professionals. </a:t>
            </a:r>
          </a:p>
          <a:p>
            <a:pPr marL="0" indent="0" eaLnBrk="1" fontAlgn="auto" hangingPunct="1">
              <a:spcAft>
                <a:spcPts val="0"/>
              </a:spcAft>
              <a:buFont typeface="Arial" panose="020B0604020202020204" pitchFamily="34" charset="0"/>
              <a:buNone/>
              <a:defRPr/>
            </a:pPr>
            <a:endParaRPr lang="en-US" sz="5895" dirty="0">
              <a:ea typeface="+mn-ea"/>
              <a:cs typeface="+mn-cs"/>
            </a:endParaRPr>
          </a:p>
          <a:p>
            <a:pPr eaLnBrk="1" fontAlgn="auto" hangingPunct="1">
              <a:spcAft>
                <a:spcPts val="0"/>
              </a:spcAft>
              <a:buFontTx/>
              <a:buNone/>
              <a:defRPr/>
            </a:pPr>
            <a:r>
              <a:rPr lang="en-US" sz="5895" b="1" u="sng" dirty="0">
                <a:ea typeface="+mn-ea"/>
                <a:cs typeface="+mn-cs"/>
              </a:rPr>
              <a:t>Who says so:</a:t>
            </a:r>
          </a:p>
          <a:p>
            <a:pPr eaLnBrk="1" fontAlgn="auto" hangingPunct="1">
              <a:spcAft>
                <a:spcPts val="0"/>
              </a:spcAft>
              <a:buFontTx/>
              <a:buNone/>
              <a:defRPr/>
            </a:pPr>
            <a:endParaRPr lang="en-US" sz="2800" b="1" dirty="0">
              <a:effectLst>
                <a:outerShdw blurRad="38100" dist="38100" dir="2700000" algn="tl">
                  <a:srgbClr val="C0C0C0"/>
                </a:outerShdw>
              </a:effectLst>
              <a:ea typeface="+mn-ea"/>
              <a:cs typeface="+mn-cs"/>
            </a:endParaRPr>
          </a:p>
          <a:p>
            <a:pPr eaLnBrk="1" fontAlgn="auto" hangingPunct="1">
              <a:spcAft>
                <a:spcPts val="0"/>
              </a:spcAft>
              <a:buFontTx/>
              <a:buNone/>
              <a:defRPr/>
            </a:pPr>
            <a:r>
              <a:rPr lang="en-US" sz="2800" b="1" dirty="0">
                <a:effectLst>
                  <a:outerShdw blurRad="38100" dist="38100" dir="2700000" algn="tl">
                    <a:srgbClr val="C0C0C0"/>
                  </a:outerShdw>
                </a:effectLst>
                <a:ea typeface="+mn-ea"/>
                <a:cs typeface="+mn-cs"/>
              </a:rPr>
              <a:t> </a:t>
            </a:r>
          </a:p>
        </p:txBody>
      </p:sp>
      <p:sp>
        <p:nvSpPr>
          <p:cNvPr id="3" name="Title 2"/>
          <p:cNvSpPr>
            <a:spLocks noGrp="1"/>
          </p:cNvSpPr>
          <p:nvPr>
            <p:ph type="title" idx="4294967295"/>
          </p:nvPr>
        </p:nvSpPr>
        <p:spPr>
          <a:xfrm>
            <a:off x="122134" y="-494063"/>
            <a:ext cx="9220200" cy="1524000"/>
          </a:xfrm>
        </p:spPr>
        <p:txBody>
          <a:bodyPr>
            <a:noAutofit/>
          </a:bodyPr>
          <a:lstStyle/>
          <a:p>
            <a:pPr eaLnBrk="1" hangingPunct="1">
              <a:defRPr/>
            </a:pPr>
            <a:br>
              <a:rPr lang="en-US" sz="3200" b="1">
                <a:solidFill>
                  <a:srgbClr val="FFFF00"/>
                </a:solidFill>
                <a:effectLst>
                  <a:outerShdw blurRad="38100" dist="38100" dir="2700000" algn="tl">
                    <a:srgbClr val="FFFFFF"/>
                  </a:outerShdw>
                </a:effectLst>
              </a:rPr>
            </a:br>
            <a:r>
              <a:rPr lang="en-US" sz="3200" b="1"/>
              <a:t>Mental Health Screening &amp; Depression Management:  Integral to Pediatric Primary Care</a:t>
            </a:r>
            <a:endParaRPr lang="en-US" sz="3200" b="1" dirty="0">
              <a:solidFill>
                <a:srgbClr val="FFFF00"/>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34" y="4913663"/>
            <a:ext cx="180689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4820" y="5629646"/>
            <a:ext cx="2209800" cy="93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1320" y="4495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2" y="5331239"/>
            <a:ext cx="1858920" cy="84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623233"/>
            <a:ext cx="1448356"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789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ctrTitle"/>
          </p:nvPr>
        </p:nvSpPr>
        <p:spPr>
          <a:xfrm>
            <a:off x="1720180" y="1830859"/>
            <a:ext cx="5503027" cy="3513759"/>
          </a:xfrm>
          <a:noFill/>
        </p:spPr>
        <p:txBody>
          <a:bodyPr anchor="ctr">
            <a:noAutofit/>
          </a:bodyPr>
          <a:lstStyle/>
          <a:p>
            <a:r>
              <a:rPr lang="en-US" sz="4000" b="1" dirty="0">
                <a:solidFill>
                  <a:srgbClr val="080808"/>
                </a:solidFill>
              </a:rPr>
              <a:t>Pediatric Psychopharmacology</a:t>
            </a:r>
            <a:br>
              <a:rPr lang="en-US" sz="4000" b="1" dirty="0">
                <a:solidFill>
                  <a:srgbClr val="080808"/>
                </a:solidFill>
              </a:rPr>
            </a:br>
            <a:br>
              <a:rPr lang="en-US" sz="4000" b="1" dirty="0">
                <a:solidFill>
                  <a:srgbClr val="080808"/>
                </a:solidFill>
              </a:rPr>
            </a:br>
            <a:r>
              <a:rPr lang="en-US" sz="4000" b="1" dirty="0">
                <a:solidFill>
                  <a:srgbClr val="080808"/>
                </a:solidFill>
              </a:rPr>
              <a:t>SSRIs</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8737345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9" y="-76200"/>
            <a:ext cx="7886700" cy="1325563"/>
          </a:xfrm>
        </p:spPr>
        <p:txBody>
          <a:bodyPr/>
          <a:lstStyle/>
          <a:p>
            <a:r>
              <a:rPr lang="en-US" dirty="0"/>
              <a:t>		SSRIs: Tier 1 Medications</a:t>
            </a:r>
          </a:p>
        </p:txBody>
      </p:sp>
      <p:pic>
        <p:nvPicPr>
          <p:cNvPr id="3" name="Picture 2">
            <a:extLst>
              <a:ext uri="{FF2B5EF4-FFF2-40B4-BE49-F238E27FC236}">
                <a16:creationId xmlns:a16="http://schemas.microsoft.com/office/drawing/2014/main" id="{24358952-91AE-4F87-B866-9D0240B6557C}"/>
              </a:ext>
            </a:extLst>
          </p:cNvPr>
          <p:cNvPicPr>
            <a:picLocks noChangeAspect="1"/>
          </p:cNvPicPr>
          <p:nvPr/>
        </p:nvPicPr>
        <p:blipFill>
          <a:blip r:embed="rId3"/>
          <a:stretch>
            <a:fillRect/>
          </a:stretch>
        </p:blipFill>
        <p:spPr>
          <a:xfrm>
            <a:off x="762000" y="720458"/>
            <a:ext cx="8000999" cy="5626931"/>
          </a:xfrm>
          <a:prstGeom prst="rect">
            <a:avLst/>
          </a:prstGeom>
        </p:spPr>
      </p:pic>
      <p:sp>
        <p:nvSpPr>
          <p:cNvPr id="9" name="TextBox 8">
            <a:extLst>
              <a:ext uri="{FF2B5EF4-FFF2-40B4-BE49-F238E27FC236}">
                <a16:creationId xmlns:a16="http://schemas.microsoft.com/office/drawing/2014/main" id="{58ED5B08-F4E3-432E-B859-A968F2FD66FC}"/>
              </a:ext>
            </a:extLst>
          </p:cNvPr>
          <p:cNvSpPr txBox="1"/>
          <p:nvPr/>
        </p:nvSpPr>
        <p:spPr>
          <a:xfrm>
            <a:off x="1524000" y="6312494"/>
            <a:ext cx="8077199" cy="381000"/>
          </a:xfrm>
          <a:prstGeom prst="rect">
            <a:avLst/>
          </a:prstGeom>
          <a:noFill/>
        </p:spPr>
        <p:txBody>
          <a:bodyPr wrap="square" rtlCol="0">
            <a:spAutoFit/>
          </a:bodyPr>
          <a:lstStyle/>
          <a:p>
            <a:r>
              <a:rPr lang="en-US" dirty="0"/>
              <a:t>Fluoxetine (Prozac), </a:t>
            </a:r>
            <a:r>
              <a:rPr lang="en-US" dirty="0" err="1"/>
              <a:t>Escitapram</a:t>
            </a:r>
            <a:r>
              <a:rPr lang="en-US" dirty="0"/>
              <a:t> (Lexapro), </a:t>
            </a:r>
            <a:r>
              <a:rPr lang="en-US" dirty="0" err="1"/>
              <a:t>Sertaline</a:t>
            </a:r>
            <a:r>
              <a:rPr lang="en-US" dirty="0"/>
              <a:t> (Zoloft)</a:t>
            </a:r>
          </a:p>
        </p:txBody>
      </p:sp>
    </p:spTree>
    <p:extLst>
      <p:ext uri="{BB962C8B-B14F-4D97-AF65-F5344CB8AC3E}">
        <p14:creationId xmlns:p14="http://schemas.microsoft.com/office/powerpoint/2010/main" val="27168889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443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Online Media 3" title="How Do Antidepressants Work ?">
            <a:hlinkClick r:id="" action="ppaction://media"/>
            <a:extLst>
              <a:ext uri="{FF2B5EF4-FFF2-40B4-BE49-F238E27FC236}">
                <a16:creationId xmlns:a16="http://schemas.microsoft.com/office/drawing/2014/main" id="{01D05C98-0E87-4C43-8954-86C4CD5BF871}"/>
              </a:ext>
            </a:extLst>
          </p:cNvPr>
          <p:cNvPicPr>
            <a:picLocks noGrp="1" noRot="1" noChangeAspect="1"/>
          </p:cNvPicPr>
          <p:nvPr>
            <p:ph idx="1"/>
            <a:videoFile r:link="rId1"/>
          </p:nvPr>
        </p:nvPicPr>
        <p:blipFill>
          <a:blip r:embed="rId5"/>
          <a:stretch>
            <a:fillRect/>
          </a:stretch>
        </p:blipFill>
        <p:spPr>
          <a:xfrm>
            <a:off x="1818858" y="1395951"/>
            <a:ext cx="5421465" cy="4066098"/>
          </a:xfrm>
          <a:prstGeom prst="rect">
            <a:avLst/>
          </a:prstGeom>
        </p:spPr>
      </p:pic>
    </p:spTree>
    <p:extLst>
      <p:ext uri="{BB962C8B-B14F-4D97-AF65-F5344CB8AC3E}">
        <p14:creationId xmlns:p14="http://schemas.microsoft.com/office/powerpoint/2010/main" val="1074608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742585"/>
          </a:xfrm>
        </p:spPr>
        <p:txBody>
          <a:bodyPr/>
          <a:lstStyle/>
          <a:p>
            <a:r>
              <a:rPr lang="en-US" dirty="0"/>
              <a:t>Safety Profile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0857340"/>
              </p:ext>
            </p:extLst>
          </p:nvPr>
        </p:nvGraphicFramePr>
        <p:xfrm>
          <a:off x="228600" y="894986"/>
          <a:ext cx="8534400" cy="5511744"/>
        </p:xfrm>
        <a:graphic>
          <a:graphicData uri="http://schemas.openxmlformats.org/drawingml/2006/table">
            <a:tbl>
              <a:tblPr firstRow="1" bandRow="1">
                <a:tableStyleId>{5C22544A-7EE6-4342-B048-85BDC9FD1C3A}</a:tableStyleId>
              </a:tblPr>
              <a:tblGrid>
                <a:gridCol w="1862051">
                  <a:extLst>
                    <a:ext uri="{9D8B030D-6E8A-4147-A177-3AD203B41FA5}">
                      <a16:colId xmlns:a16="http://schemas.microsoft.com/office/drawing/2014/main" val="20000"/>
                    </a:ext>
                  </a:extLst>
                </a:gridCol>
                <a:gridCol w="232756">
                  <a:extLst>
                    <a:ext uri="{9D8B030D-6E8A-4147-A177-3AD203B41FA5}">
                      <a16:colId xmlns:a16="http://schemas.microsoft.com/office/drawing/2014/main" val="20001"/>
                    </a:ext>
                  </a:extLst>
                </a:gridCol>
                <a:gridCol w="2096193">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286000">
                  <a:extLst>
                    <a:ext uri="{9D8B030D-6E8A-4147-A177-3AD203B41FA5}">
                      <a16:colId xmlns:a16="http://schemas.microsoft.com/office/drawing/2014/main" val="20004"/>
                    </a:ext>
                  </a:extLst>
                </a:gridCol>
              </a:tblGrid>
              <a:tr h="483648">
                <a:tc>
                  <a:txBody>
                    <a:bodyPr/>
                    <a:lstStyle/>
                    <a:p>
                      <a:r>
                        <a:rPr lang="en-US" sz="2100" dirty="0">
                          <a:solidFill>
                            <a:schemeClr val="bg1"/>
                          </a:solidFill>
                        </a:rPr>
                        <a:t>Safety Criteria</a:t>
                      </a:r>
                    </a:p>
                  </a:txBody>
                  <a:tcPr/>
                </a:tc>
                <a:tc>
                  <a:txBody>
                    <a:bodyPr/>
                    <a:lstStyle/>
                    <a:p>
                      <a:endParaRPr lang="en-US" sz="2100" dirty="0">
                        <a:solidFill>
                          <a:schemeClr val="bg1"/>
                        </a:solidFill>
                      </a:endParaRPr>
                    </a:p>
                  </a:txBody>
                  <a:tcPr/>
                </a:tc>
                <a:tc>
                  <a:txBody>
                    <a:bodyPr/>
                    <a:lstStyle/>
                    <a:p>
                      <a:r>
                        <a:rPr lang="en-US" sz="2100" dirty="0">
                          <a:solidFill>
                            <a:schemeClr val="bg1"/>
                          </a:solidFill>
                        </a:rPr>
                        <a:t>SSRI</a:t>
                      </a:r>
                    </a:p>
                  </a:txBody>
                  <a:tcPr/>
                </a:tc>
                <a:tc>
                  <a:txBody>
                    <a:bodyPr/>
                    <a:lstStyle/>
                    <a:p>
                      <a:r>
                        <a:rPr lang="en-US" sz="2100" dirty="0">
                          <a:solidFill>
                            <a:schemeClr val="bg1"/>
                          </a:solidFill>
                        </a:rPr>
                        <a:t>NRI</a:t>
                      </a:r>
                    </a:p>
                  </a:txBody>
                  <a:tcPr/>
                </a:tc>
                <a:tc>
                  <a:txBody>
                    <a:bodyPr/>
                    <a:lstStyle/>
                    <a:p>
                      <a:r>
                        <a:rPr lang="en-US" sz="2100" dirty="0">
                          <a:solidFill>
                            <a:schemeClr val="bg1"/>
                          </a:solidFill>
                        </a:rPr>
                        <a:t>Stimulant</a:t>
                      </a:r>
                    </a:p>
                  </a:txBody>
                  <a:tcPr/>
                </a:tc>
                <a:extLst>
                  <a:ext uri="{0D108BD9-81ED-4DB2-BD59-A6C34878D82A}">
                    <a16:rowId xmlns:a16="http://schemas.microsoft.com/office/drawing/2014/main" val="10000"/>
                  </a:ext>
                </a:extLst>
              </a:tr>
              <a:tr h="1117281">
                <a:tc>
                  <a:txBody>
                    <a:bodyPr/>
                    <a:lstStyle/>
                    <a:p>
                      <a:r>
                        <a:rPr lang="en-US" sz="2100" dirty="0"/>
                        <a:t>US FDA approved age,</a:t>
                      </a:r>
                      <a:r>
                        <a:rPr lang="en-US" sz="2100" baseline="0" dirty="0"/>
                        <a:t> years</a:t>
                      </a:r>
                      <a:endParaRPr lang="en-US" sz="2100" dirty="0"/>
                    </a:p>
                  </a:txBody>
                  <a:tcPr/>
                </a:tc>
                <a:tc>
                  <a:txBody>
                    <a:bodyPr/>
                    <a:lstStyle/>
                    <a:p>
                      <a:endParaRPr lang="en-US" sz="2100"/>
                    </a:p>
                  </a:txBody>
                  <a:tcPr/>
                </a:tc>
                <a:tc>
                  <a:txBody>
                    <a:bodyPr/>
                    <a:lstStyle/>
                    <a:p>
                      <a:r>
                        <a:rPr lang="en-US" sz="2100" dirty="0"/>
                        <a:t>&gt;8</a:t>
                      </a:r>
                    </a:p>
                  </a:txBody>
                  <a:tcPr/>
                </a:tc>
                <a:tc>
                  <a:txBody>
                    <a:bodyPr/>
                    <a:lstStyle/>
                    <a:p>
                      <a:r>
                        <a:rPr lang="en-US" sz="2100" dirty="0"/>
                        <a:t>&gt;6</a:t>
                      </a:r>
                    </a:p>
                  </a:txBody>
                  <a:tcPr/>
                </a:tc>
                <a:tc>
                  <a:txBody>
                    <a:bodyPr/>
                    <a:lstStyle/>
                    <a:p>
                      <a:r>
                        <a:rPr lang="en-US" sz="2100" dirty="0"/>
                        <a:t>&gt;6</a:t>
                      </a:r>
                    </a:p>
                  </a:txBody>
                  <a:tcPr/>
                </a:tc>
                <a:extLst>
                  <a:ext uri="{0D108BD9-81ED-4DB2-BD59-A6C34878D82A}">
                    <a16:rowId xmlns:a16="http://schemas.microsoft.com/office/drawing/2014/main" val="10001"/>
                  </a:ext>
                </a:extLst>
              </a:tr>
              <a:tr h="777239">
                <a:tc>
                  <a:txBody>
                    <a:bodyPr/>
                    <a:lstStyle/>
                    <a:p>
                      <a:r>
                        <a:rPr lang="en-US" sz="2100" dirty="0"/>
                        <a:t>Time on Market</a:t>
                      </a:r>
                    </a:p>
                  </a:txBody>
                  <a:tcPr/>
                </a:tc>
                <a:tc>
                  <a:txBody>
                    <a:bodyPr/>
                    <a:lstStyle/>
                    <a:p>
                      <a:endParaRPr lang="en-US" sz="2100"/>
                    </a:p>
                  </a:txBody>
                  <a:tcPr/>
                </a:tc>
                <a:tc>
                  <a:txBody>
                    <a:bodyPr/>
                    <a:lstStyle/>
                    <a:p>
                      <a:r>
                        <a:rPr lang="en-US" sz="2100" dirty="0"/>
                        <a:t>&gt;25</a:t>
                      </a:r>
                    </a:p>
                  </a:txBody>
                  <a:tcPr/>
                </a:tc>
                <a:tc>
                  <a:txBody>
                    <a:bodyPr/>
                    <a:lstStyle/>
                    <a:p>
                      <a:r>
                        <a:rPr lang="en-US" sz="2100" dirty="0"/>
                        <a:t>&gt;10</a:t>
                      </a:r>
                    </a:p>
                  </a:txBody>
                  <a:tcPr/>
                </a:tc>
                <a:tc>
                  <a:txBody>
                    <a:bodyPr/>
                    <a:lstStyle/>
                    <a:p>
                      <a:r>
                        <a:rPr lang="en-US" sz="2100" dirty="0"/>
                        <a:t>&gt;50</a:t>
                      </a:r>
                    </a:p>
                  </a:txBody>
                  <a:tcPr/>
                </a:tc>
                <a:extLst>
                  <a:ext uri="{0D108BD9-81ED-4DB2-BD59-A6C34878D82A}">
                    <a16:rowId xmlns:a16="http://schemas.microsoft.com/office/drawing/2014/main" val="10002"/>
                  </a:ext>
                </a:extLst>
              </a:tr>
              <a:tr h="603565">
                <a:tc>
                  <a:txBody>
                    <a:bodyPr/>
                    <a:lstStyle/>
                    <a:p>
                      <a:r>
                        <a:rPr lang="en-US" sz="2100" dirty="0"/>
                        <a:t>Overdose harm</a:t>
                      </a:r>
                    </a:p>
                  </a:txBody>
                  <a:tcPr/>
                </a:tc>
                <a:tc>
                  <a:txBody>
                    <a:bodyPr/>
                    <a:lstStyle/>
                    <a:p>
                      <a:endParaRPr lang="en-US" sz="2100"/>
                    </a:p>
                  </a:txBody>
                  <a:tcPr/>
                </a:tc>
                <a:tc>
                  <a:txBody>
                    <a:bodyPr/>
                    <a:lstStyle/>
                    <a:p>
                      <a:r>
                        <a:rPr lang="en-US" sz="2100" dirty="0"/>
                        <a:t>Very low</a:t>
                      </a:r>
                    </a:p>
                  </a:txBody>
                  <a:tcPr/>
                </a:tc>
                <a:tc>
                  <a:txBody>
                    <a:bodyPr/>
                    <a:lstStyle/>
                    <a:p>
                      <a:r>
                        <a:rPr lang="en-US" sz="2100" dirty="0"/>
                        <a:t>Very low</a:t>
                      </a:r>
                    </a:p>
                  </a:txBody>
                  <a:tcPr/>
                </a:tc>
                <a:tc>
                  <a:txBody>
                    <a:bodyPr/>
                    <a:lstStyle/>
                    <a:p>
                      <a:r>
                        <a:rPr lang="en-US" sz="2100" dirty="0"/>
                        <a:t>Low</a:t>
                      </a:r>
                    </a:p>
                  </a:txBody>
                  <a:tcPr/>
                </a:tc>
                <a:extLst>
                  <a:ext uri="{0D108BD9-81ED-4DB2-BD59-A6C34878D82A}">
                    <a16:rowId xmlns:a16="http://schemas.microsoft.com/office/drawing/2014/main" val="10003"/>
                  </a:ext>
                </a:extLst>
              </a:tr>
              <a:tr h="1488242">
                <a:tc>
                  <a:txBody>
                    <a:bodyPr/>
                    <a:lstStyle/>
                    <a:p>
                      <a:r>
                        <a:rPr lang="en-US" sz="2100" dirty="0"/>
                        <a:t>Boxed Warning</a:t>
                      </a:r>
                      <a:r>
                        <a:rPr lang="en-US" sz="2100" baseline="0" dirty="0"/>
                        <a:t> (major adverse effects)</a:t>
                      </a:r>
                      <a:endParaRPr lang="en-US" sz="2100" dirty="0"/>
                    </a:p>
                  </a:txBody>
                  <a:tcPr/>
                </a:tc>
                <a:tc>
                  <a:txBody>
                    <a:bodyPr/>
                    <a:lstStyle/>
                    <a:p>
                      <a:endParaRPr lang="en-US" sz="2100"/>
                    </a:p>
                  </a:txBody>
                  <a:tcPr/>
                </a:tc>
                <a:tc>
                  <a:txBody>
                    <a:bodyPr/>
                    <a:lstStyle/>
                    <a:p>
                      <a:r>
                        <a:rPr lang="en-US" sz="2100" dirty="0"/>
                        <a:t>Suicidality</a:t>
                      </a:r>
                    </a:p>
                  </a:txBody>
                  <a:tcPr/>
                </a:tc>
                <a:tc>
                  <a:txBody>
                    <a:bodyPr/>
                    <a:lstStyle/>
                    <a:p>
                      <a:r>
                        <a:rPr lang="en-US" sz="2100" dirty="0"/>
                        <a:t>Suicidality</a:t>
                      </a:r>
                    </a:p>
                  </a:txBody>
                  <a:tcPr/>
                </a:tc>
                <a:tc>
                  <a:txBody>
                    <a:bodyPr/>
                    <a:lstStyle/>
                    <a:p>
                      <a:r>
                        <a:rPr lang="en-US" sz="2100" dirty="0"/>
                        <a:t>Drug abuse</a:t>
                      </a:r>
                      <a:r>
                        <a:rPr lang="en-US" sz="2100" baseline="0" dirty="0"/>
                        <a:t> potential</a:t>
                      </a:r>
                      <a:endParaRPr lang="en-US" sz="2100" dirty="0"/>
                    </a:p>
                  </a:txBody>
                  <a:tcPr/>
                </a:tc>
                <a:extLst>
                  <a:ext uri="{0D108BD9-81ED-4DB2-BD59-A6C34878D82A}">
                    <a16:rowId xmlns:a16="http://schemas.microsoft.com/office/drawing/2014/main" val="10004"/>
                  </a:ext>
                </a:extLst>
              </a:tr>
              <a:tr h="1041769">
                <a:tc>
                  <a:txBody>
                    <a:bodyPr/>
                    <a:lstStyle/>
                    <a:p>
                      <a:r>
                        <a:rPr lang="en-US" sz="2100" dirty="0"/>
                        <a:t>Long-term risk to health</a:t>
                      </a:r>
                    </a:p>
                  </a:txBody>
                  <a:tcPr/>
                </a:tc>
                <a:tc>
                  <a:txBody>
                    <a:bodyPr/>
                    <a:lstStyle/>
                    <a:p>
                      <a:endParaRPr lang="en-US" sz="2100"/>
                    </a:p>
                  </a:txBody>
                  <a:tcPr/>
                </a:tc>
                <a:tc>
                  <a:txBody>
                    <a:bodyPr/>
                    <a:lstStyle/>
                    <a:p>
                      <a:r>
                        <a:rPr lang="en-US" sz="2100" dirty="0"/>
                        <a:t>None Known</a:t>
                      </a:r>
                    </a:p>
                  </a:txBody>
                  <a:tcPr/>
                </a:tc>
                <a:tc>
                  <a:txBody>
                    <a:bodyPr/>
                    <a:lstStyle/>
                    <a:p>
                      <a:r>
                        <a:rPr lang="en-US" sz="2100" dirty="0"/>
                        <a:t>None Known</a:t>
                      </a:r>
                    </a:p>
                  </a:txBody>
                  <a:tcPr/>
                </a:tc>
                <a:tc>
                  <a:txBody>
                    <a:bodyPr/>
                    <a:lstStyle/>
                    <a:p>
                      <a:r>
                        <a:rPr lang="en-US" sz="2100" dirty="0"/>
                        <a:t>Possible growth deceleration</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447800" y="6406730"/>
            <a:ext cx="7315200" cy="369332"/>
          </a:xfrm>
          <a:prstGeom prst="rect">
            <a:avLst/>
          </a:prstGeom>
          <a:noFill/>
        </p:spPr>
        <p:txBody>
          <a:bodyPr wrap="square" rtlCol="0">
            <a:spAutoFit/>
          </a:bodyPr>
          <a:lstStyle/>
          <a:p>
            <a:r>
              <a:rPr lang="en-US" dirty="0">
                <a:solidFill>
                  <a:schemeClr val="bg1"/>
                </a:solidFill>
              </a:rPr>
              <a:t>Adapted from Pediatric Psychopharmacology for Primary Care; Riddle et al</a:t>
            </a:r>
          </a:p>
        </p:txBody>
      </p:sp>
    </p:spTree>
    <p:extLst>
      <p:ext uri="{BB962C8B-B14F-4D97-AF65-F5344CB8AC3E}">
        <p14:creationId xmlns:p14="http://schemas.microsoft.com/office/powerpoint/2010/main" val="6130714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7886700" cy="473074"/>
          </a:xfrm>
        </p:spPr>
        <p:txBody>
          <a:bodyPr>
            <a:normAutofit fontScale="90000"/>
          </a:bodyPr>
          <a:lstStyle/>
          <a:p>
            <a:r>
              <a:rPr lang="en-US" dirty="0"/>
              <a:t>SSRIs for Anxiety and Depression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5655030"/>
              </p:ext>
            </p:extLst>
          </p:nvPr>
        </p:nvGraphicFramePr>
        <p:xfrm>
          <a:off x="295275" y="914400"/>
          <a:ext cx="8553450" cy="5714999"/>
        </p:xfrm>
        <a:graphic>
          <a:graphicData uri="http://schemas.openxmlformats.org/drawingml/2006/table">
            <a:tbl>
              <a:tblPr firstRow="1" bandRow="1">
                <a:tableStyleId>{5C22544A-7EE6-4342-B048-85BDC9FD1C3A}</a:tableStyleId>
              </a:tblPr>
              <a:tblGrid>
                <a:gridCol w="1627606">
                  <a:extLst>
                    <a:ext uri="{9D8B030D-6E8A-4147-A177-3AD203B41FA5}">
                      <a16:colId xmlns:a16="http://schemas.microsoft.com/office/drawing/2014/main" val="20000"/>
                    </a:ext>
                  </a:extLst>
                </a:gridCol>
                <a:gridCol w="1546223">
                  <a:extLst>
                    <a:ext uri="{9D8B030D-6E8A-4147-A177-3AD203B41FA5}">
                      <a16:colId xmlns:a16="http://schemas.microsoft.com/office/drawing/2014/main" val="20001"/>
                    </a:ext>
                  </a:extLst>
                </a:gridCol>
                <a:gridCol w="1584780">
                  <a:extLst>
                    <a:ext uri="{9D8B030D-6E8A-4147-A177-3AD203B41FA5}">
                      <a16:colId xmlns:a16="http://schemas.microsoft.com/office/drawing/2014/main" val="20002"/>
                    </a:ext>
                  </a:extLst>
                </a:gridCol>
                <a:gridCol w="1766910">
                  <a:extLst>
                    <a:ext uri="{9D8B030D-6E8A-4147-A177-3AD203B41FA5}">
                      <a16:colId xmlns:a16="http://schemas.microsoft.com/office/drawing/2014/main" val="20003"/>
                    </a:ext>
                  </a:extLst>
                </a:gridCol>
                <a:gridCol w="2027931">
                  <a:extLst>
                    <a:ext uri="{9D8B030D-6E8A-4147-A177-3AD203B41FA5}">
                      <a16:colId xmlns:a16="http://schemas.microsoft.com/office/drawing/2014/main" val="20004"/>
                    </a:ext>
                  </a:extLst>
                </a:gridCol>
              </a:tblGrid>
              <a:tr h="1664258">
                <a:tc>
                  <a:txBody>
                    <a:bodyPr/>
                    <a:lstStyle/>
                    <a:p>
                      <a:r>
                        <a:rPr lang="en-US" sz="2000" dirty="0">
                          <a:solidFill>
                            <a:schemeClr val="bg1"/>
                          </a:solidFill>
                        </a:rPr>
                        <a:t>Generic</a:t>
                      </a:r>
                    </a:p>
                  </a:txBody>
                  <a:tcPr/>
                </a:tc>
                <a:tc>
                  <a:txBody>
                    <a:bodyPr/>
                    <a:lstStyle/>
                    <a:p>
                      <a:r>
                        <a:rPr lang="en-US" sz="2000" dirty="0">
                          <a:solidFill>
                            <a:schemeClr val="bg1"/>
                          </a:solidFill>
                        </a:rPr>
                        <a:t>FDA</a:t>
                      </a:r>
                      <a:r>
                        <a:rPr lang="en-US" sz="2000" baseline="0" dirty="0">
                          <a:solidFill>
                            <a:schemeClr val="bg1"/>
                          </a:solidFill>
                        </a:rPr>
                        <a:t> </a:t>
                      </a:r>
                      <a:r>
                        <a:rPr lang="en-US" sz="2000" dirty="0">
                          <a:solidFill>
                            <a:schemeClr val="bg1"/>
                          </a:solidFill>
                        </a:rPr>
                        <a:t>Indication</a:t>
                      </a:r>
                    </a:p>
                  </a:txBody>
                  <a:tcPr/>
                </a:tc>
                <a:tc>
                  <a:txBody>
                    <a:bodyPr/>
                    <a:lstStyle/>
                    <a:p>
                      <a:r>
                        <a:rPr lang="en-US" sz="2000" dirty="0">
                          <a:solidFill>
                            <a:schemeClr val="bg1"/>
                          </a:solidFill>
                        </a:rPr>
                        <a:t>Initial Dose</a:t>
                      </a:r>
                    </a:p>
                    <a:p>
                      <a:endParaRPr lang="en-US" sz="2000" dirty="0">
                        <a:solidFill>
                          <a:schemeClr val="bg1"/>
                        </a:solidFill>
                      </a:endParaRPr>
                    </a:p>
                    <a:p>
                      <a:r>
                        <a:rPr lang="en-US" sz="2000" dirty="0">
                          <a:solidFill>
                            <a:schemeClr val="bg1"/>
                          </a:solidFill>
                        </a:rPr>
                        <a:t>Incremental</a:t>
                      </a:r>
                    </a:p>
                    <a:p>
                      <a:r>
                        <a:rPr lang="en-US" sz="2000" dirty="0">
                          <a:solidFill>
                            <a:schemeClr val="bg1"/>
                          </a:solidFill>
                        </a:rPr>
                        <a:t>Dose Change</a:t>
                      </a:r>
                    </a:p>
                  </a:txBody>
                  <a:tcPr/>
                </a:tc>
                <a:tc>
                  <a:txBody>
                    <a:bodyPr/>
                    <a:lstStyle/>
                    <a:p>
                      <a:r>
                        <a:rPr lang="en-US" sz="2000" dirty="0">
                          <a:solidFill>
                            <a:schemeClr val="bg1"/>
                          </a:solidFill>
                        </a:rPr>
                        <a:t>Daily Range</a:t>
                      </a:r>
                    </a:p>
                    <a:p>
                      <a:endParaRPr lang="en-US" sz="2000" dirty="0">
                        <a:solidFill>
                          <a:schemeClr val="bg1"/>
                        </a:solidFill>
                      </a:endParaRPr>
                    </a:p>
                    <a:p>
                      <a:r>
                        <a:rPr lang="en-US" sz="2000" dirty="0">
                          <a:solidFill>
                            <a:schemeClr val="bg1"/>
                          </a:solidFill>
                        </a:rPr>
                        <a:t>Max DD</a:t>
                      </a:r>
                    </a:p>
                  </a:txBody>
                  <a:tcPr/>
                </a:tc>
                <a:tc>
                  <a:txBody>
                    <a:bodyPr/>
                    <a:lstStyle/>
                    <a:p>
                      <a:r>
                        <a:rPr lang="en-US" sz="2000" dirty="0">
                          <a:solidFill>
                            <a:schemeClr val="bg1"/>
                          </a:solidFill>
                        </a:rPr>
                        <a:t>Available</a:t>
                      </a:r>
                      <a:r>
                        <a:rPr lang="en-US" sz="2000" baseline="0" dirty="0">
                          <a:solidFill>
                            <a:schemeClr val="bg1"/>
                          </a:solidFill>
                        </a:rPr>
                        <a:t> Dose Forms</a:t>
                      </a:r>
                      <a:endParaRPr lang="en-US" sz="2000" dirty="0">
                        <a:solidFill>
                          <a:schemeClr val="bg1"/>
                        </a:solidFill>
                      </a:endParaRPr>
                    </a:p>
                  </a:txBody>
                  <a:tcPr/>
                </a:tc>
                <a:extLst>
                  <a:ext uri="{0D108BD9-81ED-4DB2-BD59-A6C34878D82A}">
                    <a16:rowId xmlns:a16="http://schemas.microsoft.com/office/drawing/2014/main" val="10000"/>
                  </a:ext>
                </a:extLst>
              </a:tr>
              <a:tr h="1350247">
                <a:tc>
                  <a:txBody>
                    <a:bodyPr/>
                    <a:lstStyle/>
                    <a:p>
                      <a:r>
                        <a:rPr lang="en-US" sz="2000" b="1" dirty="0"/>
                        <a:t>Fluoxetine</a:t>
                      </a:r>
                    </a:p>
                    <a:p>
                      <a:pPr marL="0" marR="0" indent="0" algn="l" defTabSz="914363" rtl="0" eaLnBrk="1" fontAlgn="auto" latinLnBrk="0" hangingPunct="1">
                        <a:lnSpc>
                          <a:spcPct val="100000"/>
                        </a:lnSpc>
                        <a:spcBef>
                          <a:spcPts val="0"/>
                        </a:spcBef>
                        <a:spcAft>
                          <a:spcPts val="0"/>
                        </a:spcAft>
                        <a:buClrTx/>
                        <a:buSzTx/>
                        <a:buFontTx/>
                        <a:buNone/>
                        <a:tabLst/>
                        <a:defRPr/>
                      </a:pPr>
                      <a:r>
                        <a:rPr lang="en-US" sz="2000" b="1" dirty="0"/>
                        <a:t>(Prozac)</a:t>
                      </a:r>
                    </a:p>
                    <a:p>
                      <a:endParaRPr lang="en-US" sz="2000" b="1" dirty="0"/>
                    </a:p>
                  </a:txBody>
                  <a:tcPr/>
                </a:tc>
                <a:tc>
                  <a:txBody>
                    <a:bodyPr/>
                    <a:lstStyle/>
                    <a:p>
                      <a:r>
                        <a:rPr lang="en-US" sz="2000" dirty="0"/>
                        <a:t>MDD; 8-17</a:t>
                      </a:r>
                    </a:p>
                    <a:p>
                      <a:r>
                        <a:rPr lang="en-US" sz="2000" dirty="0"/>
                        <a:t>OCD; 7-17</a:t>
                      </a:r>
                    </a:p>
                  </a:txBody>
                  <a:tcPr/>
                </a:tc>
                <a:tc>
                  <a:txBody>
                    <a:bodyPr/>
                    <a:lstStyle/>
                    <a:p>
                      <a:r>
                        <a:rPr lang="en-US" sz="2000" dirty="0"/>
                        <a:t>5-10 </a:t>
                      </a:r>
                      <a:r>
                        <a:rPr lang="en-US" sz="2000" baseline="0" dirty="0"/>
                        <a:t>mg</a:t>
                      </a:r>
                      <a:endParaRPr lang="en-US" sz="2000" dirty="0"/>
                    </a:p>
                    <a:p>
                      <a:endParaRPr lang="en-US" sz="2000" dirty="0"/>
                    </a:p>
                    <a:p>
                      <a:r>
                        <a:rPr lang="en-US" sz="2000" dirty="0"/>
                        <a:t>Increase</a:t>
                      </a:r>
                    </a:p>
                    <a:p>
                      <a:r>
                        <a:rPr lang="en-US" sz="2000" dirty="0"/>
                        <a:t>5-10 mg</a:t>
                      </a:r>
                    </a:p>
                  </a:txBody>
                  <a:tcPr/>
                </a:tc>
                <a:tc>
                  <a:txBody>
                    <a:bodyPr/>
                    <a:lstStyle/>
                    <a:p>
                      <a:r>
                        <a:rPr lang="en-US" sz="2000" dirty="0"/>
                        <a:t>10-60 mg daily</a:t>
                      </a:r>
                    </a:p>
                    <a:p>
                      <a:endParaRPr lang="en-US" sz="2000" dirty="0"/>
                    </a:p>
                    <a:p>
                      <a:endParaRPr lang="en-US" sz="2000" dirty="0"/>
                    </a:p>
                    <a:p>
                      <a:r>
                        <a:rPr lang="en-US" sz="2000" dirty="0"/>
                        <a:t>Max:</a:t>
                      </a:r>
                      <a:r>
                        <a:rPr lang="en-US" sz="2000" baseline="0" dirty="0"/>
                        <a:t> </a:t>
                      </a:r>
                      <a:r>
                        <a:rPr lang="en-US" sz="2000" dirty="0"/>
                        <a:t>60 mg</a:t>
                      </a:r>
                    </a:p>
                  </a:txBody>
                  <a:tcPr/>
                </a:tc>
                <a:tc>
                  <a:txBody>
                    <a:bodyPr/>
                    <a:lstStyle/>
                    <a:p>
                      <a:r>
                        <a:rPr lang="en-US" sz="2000" dirty="0"/>
                        <a:t>Capsules: 10,</a:t>
                      </a:r>
                      <a:r>
                        <a:rPr lang="en-US" sz="2000" baseline="0" dirty="0"/>
                        <a:t> 20, 40</a:t>
                      </a:r>
                    </a:p>
                    <a:p>
                      <a:r>
                        <a:rPr lang="en-US" sz="2000" dirty="0"/>
                        <a:t>Tablets: 10, 20</a:t>
                      </a:r>
                    </a:p>
                    <a:p>
                      <a:r>
                        <a:rPr lang="en-US" sz="2000" dirty="0"/>
                        <a:t>Oral: 20mg/5ml</a:t>
                      </a:r>
                    </a:p>
                  </a:txBody>
                  <a:tcPr/>
                </a:tc>
                <a:extLst>
                  <a:ext uri="{0D108BD9-81ED-4DB2-BD59-A6C34878D82A}">
                    <a16:rowId xmlns:a16="http://schemas.microsoft.com/office/drawing/2014/main" val="10001"/>
                  </a:ext>
                </a:extLst>
              </a:tr>
              <a:tr h="1350247">
                <a:tc>
                  <a:txBody>
                    <a:bodyPr/>
                    <a:lstStyle/>
                    <a:p>
                      <a:r>
                        <a:rPr lang="en-US" sz="2000" b="1" dirty="0" err="1"/>
                        <a:t>Escitaopram</a:t>
                      </a:r>
                      <a:endParaRPr lang="en-US" sz="2000" b="1" dirty="0"/>
                    </a:p>
                    <a:p>
                      <a:pPr marL="0" marR="0" indent="0" algn="l" defTabSz="914363" rtl="0" eaLnBrk="1" fontAlgn="auto" latinLnBrk="0" hangingPunct="1">
                        <a:lnSpc>
                          <a:spcPct val="100000"/>
                        </a:lnSpc>
                        <a:spcBef>
                          <a:spcPts val="0"/>
                        </a:spcBef>
                        <a:spcAft>
                          <a:spcPts val="0"/>
                        </a:spcAft>
                        <a:buClrTx/>
                        <a:buSzTx/>
                        <a:buFontTx/>
                        <a:buNone/>
                        <a:tabLst/>
                        <a:defRPr/>
                      </a:pPr>
                      <a:r>
                        <a:rPr lang="en-US" sz="2000" b="1" dirty="0"/>
                        <a:t>(Lexapro)</a:t>
                      </a:r>
                    </a:p>
                  </a:txBody>
                  <a:tcPr/>
                </a:tc>
                <a:tc>
                  <a:txBody>
                    <a:bodyPr/>
                    <a:lstStyle/>
                    <a:p>
                      <a:r>
                        <a:rPr lang="en-US" sz="2000" dirty="0"/>
                        <a:t>MDD; 12-17</a:t>
                      </a:r>
                    </a:p>
                  </a:txBody>
                  <a:tcPr/>
                </a:tc>
                <a:tc>
                  <a:txBody>
                    <a:bodyPr/>
                    <a:lstStyle/>
                    <a:p>
                      <a:r>
                        <a:rPr lang="en-US" sz="2000" dirty="0"/>
                        <a:t>5-10 mg</a:t>
                      </a:r>
                    </a:p>
                    <a:p>
                      <a:endParaRPr lang="en-US" sz="2000" dirty="0"/>
                    </a:p>
                    <a:p>
                      <a:r>
                        <a:rPr lang="en-US" sz="2000" dirty="0"/>
                        <a:t>Increase</a:t>
                      </a:r>
                    </a:p>
                    <a:p>
                      <a:r>
                        <a:rPr lang="en-US" sz="2000" dirty="0"/>
                        <a:t>5 mg</a:t>
                      </a:r>
                    </a:p>
                  </a:txBody>
                  <a:tcPr/>
                </a:tc>
                <a:tc>
                  <a:txBody>
                    <a:bodyPr/>
                    <a:lstStyle/>
                    <a:p>
                      <a:r>
                        <a:rPr lang="en-US" sz="2000" dirty="0"/>
                        <a:t>10-20 mg daily</a:t>
                      </a:r>
                    </a:p>
                    <a:p>
                      <a:endParaRPr lang="en-US" sz="2000" dirty="0"/>
                    </a:p>
                    <a:p>
                      <a:r>
                        <a:rPr lang="en-US" sz="2000" dirty="0"/>
                        <a:t>Max:</a:t>
                      </a:r>
                      <a:r>
                        <a:rPr lang="en-US" sz="2000" baseline="0" dirty="0"/>
                        <a:t> 20mg</a:t>
                      </a:r>
                      <a:endParaRPr lang="en-US" sz="2000" dirty="0"/>
                    </a:p>
                  </a:txBody>
                  <a:tcPr/>
                </a:tc>
                <a:tc>
                  <a:txBody>
                    <a:bodyPr/>
                    <a:lstStyle/>
                    <a:p>
                      <a:r>
                        <a:rPr lang="en-US" sz="2000" dirty="0"/>
                        <a:t>Tablets: 5, 10, 20</a:t>
                      </a:r>
                    </a:p>
                    <a:p>
                      <a:r>
                        <a:rPr lang="en-US" sz="2000" dirty="0"/>
                        <a:t>Oral: 1mg/ml</a:t>
                      </a:r>
                    </a:p>
                  </a:txBody>
                  <a:tcPr/>
                </a:tc>
                <a:extLst>
                  <a:ext uri="{0D108BD9-81ED-4DB2-BD59-A6C34878D82A}">
                    <a16:rowId xmlns:a16="http://schemas.microsoft.com/office/drawing/2014/main" val="10002"/>
                  </a:ext>
                </a:extLst>
              </a:tr>
              <a:tr h="1350247">
                <a:tc>
                  <a:txBody>
                    <a:bodyPr/>
                    <a:lstStyle/>
                    <a:p>
                      <a:r>
                        <a:rPr lang="en-US" sz="2000" b="1" dirty="0"/>
                        <a:t>Sertraline</a:t>
                      </a:r>
                    </a:p>
                    <a:p>
                      <a:r>
                        <a:rPr lang="en-US" sz="2000" b="1" dirty="0"/>
                        <a:t>(Zoloft)</a:t>
                      </a:r>
                    </a:p>
                  </a:txBody>
                  <a:tcPr/>
                </a:tc>
                <a:tc>
                  <a:txBody>
                    <a:bodyPr/>
                    <a:lstStyle/>
                    <a:p>
                      <a:r>
                        <a:rPr lang="en-US" sz="2000" dirty="0"/>
                        <a:t>OCD; 6-17</a:t>
                      </a:r>
                    </a:p>
                  </a:txBody>
                  <a:tcPr/>
                </a:tc>
                <a:tc>
                  <a:txBody>
                    <a:bodyPr/>
                    <a:lstStyle/>
                    <a:p>
                      <a:r>
                        <a:rPr lang="en-US" sz="2000" dirty="0"/>
                        <a:t>12.5-25 mg</a:t>
                      </a:r>
                    </a:p>
                    <a:p>
                      <a:endParaRPr lang="en-US" sz="2000" dirty="0"/>
                    </a:p>
                    <a:p>
                      <a:r>
                        <a:rPr lang="en-US" sz="2000" dirty="0"/>
                        <a:t>Increase </a:t>
                      </a:r>
                    </a:p>
                    <a:p>
                      <a:r>
                        <a:rPr lang="en-US" sz="2000" dirty="0"/>
                        <a:t>12.5-25 mg</a:t>
                      </a:r>
                    </a:p>
                  </a:txBody>
                  <a:tcPr/>
                </a:tc>
                <a:tc>
                  <a:txBody>
                    <a:bodyPr/>
                    <a:lstStyle/>
                    <a:p>
                      <a:r>
                        <a:rPr lang="en-US" sz="2000" dirty="0"/>
                        <a:t>25-200 mg daily</a:t>
                      </a:r>
                    </a:p>
                    <a:p>
                      <a:endParaRPr lang="en-US" sz="2000" dirty="0"/>
                    </a:p>
                    <a:p>
                      <a:r>
                        <a:rPr lang="en-US" sz="2000" dirty="0"/>
                        <a:t>Max: 200mg</a:t>
                      </a:r>
                    </a:p>
                  </a:txBody>
                  <a:tcPr/>
                </a:tc>
                <a:tc>
                  <a:txBody>
                    <a:bodyPr/>
                    <a:lstStyle/>
                    <a:p>
                      <a:r>
                        <a:rPr lang="en-US" sz="2000" dirty="0"/>
                        <a:t>Tablets:</a:t>
                      </a:r>
                      <a:r>
                        <a:rPr lang="en-US" sz="2000" baseline="0" dirty="0"/>
                        <a:t> 25, 50, 100</a:t>
                      </a:r>
                    </a:p>
                    <a:p>
                      <a:r>
                        <a:rPr lang="en-US" sz="2000" baseline="0" dirty="0"/>
                        <a:t>Oral: 20mg/ml</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5172414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a:solidFill>
                  <a:srgbClr val="FFFFFF"/>
                </a:solidFill>
              </a:rPr>
              <a:t>Basic Psychopharm Principles</a:t>
            </a:r>
          </a:p>
        </p:txBody>
      </p:sp>
      <p:graphicFrame>
        <p:nvGraphicFramePr>
          <p:cNvPr id="5" name="Content Placeholder 2">
            <a:extLst>
              <a:ext uri="{FF2B5EF4-FFF2-40B4-BE49-F238E27FC236}">
                <a16:creationId xmlns:a16="http://schemas.microsoft.com/office/drawing/2014/main" id="{DC08B60B-1484-4BE7-98B1-51C887F2C15B}"/>
              </a:ext>
            </a:extLst>
          </p:cNvPr>
          <p:cNvGraphicFramePr>
            <a:graphicFrameLocks noGrp="1"/>
          </p:cNvGraphicFramePr>
          <p:nvPr>
            <p:ph idx="1"/>
            <p:extLst>
              <p:ext uri="{D42A27DB-BD31-4B8C-83A1-F6EECF244321}">
                <p14:modId xmlns:p14="http://schemas.microsoft.com/office/powerpoint/2010/main" val="916675190"/>
              </p:ext>
            </p:extLst>
          </p:nvPr>
        </p:nvGraphicFramePr>
        <p:xfrm>
          <a:off x="3733801" y="76200"/>
          <a:ext cx="52578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04795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85260" cy="1434415"/>
          </a:xfrm>
        </p:spPr>
        <p:txBody>
          <a:bodyPr vert="horz" lIns="91440" tIns="45720" rIns="91440" bIns="45720" rtlCol="0" anchor="b">
            <a:normAutofit/>
          </a:bodyPr>
          <a:lstStyle/>
          <a:p>
            <a:pPr defTabSz="914400"/>
            <a:r>
              <a:rPr lang="en-US" sz="4700" dirty="0"/>
              <a:t>General Principles</a:t>
            </a:r>
          </a:p>
        </p:txBody>
      </p:sp>
      <p:sp>
        <p:nvSpPr>
          <p:cNvPr id="2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DF56DF4-B15B-4FC8-8BDE-FCA89E4797C0}"/>
              </a:ext>
            </a:extLst>
          </p:cNvPr>
          <p:cNvPicPr>
            <a:picLocks noChangeAspect="1"/>
          </p:cNvPicPr>
          <p:nvPr/>
        </p:nvPicPr>
        <p:blipFill rotWithShape="1">
          <a:blip r:embed="rId2"/>
          <a:srcRect l="33937" r="19020" b="1"/>
          <a:stretch/>
        </p:blipFill>
        <p:spPr>
          <a:xfrm>
            <a:off x="398413" y="2286000"/>
            <a:ext cx="2570966" cy="3636744"/>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p:cNvSpPr>
            <a:spLocks noGrp="1"/>
          </p:cNvSpPr>
          <p:nvPr>
            <p:ph idx="4294967295"/>
          </p:nvPr>
        </p:nvSpPr>
        <p:spPr>
          <a:xfrm>
            <a:off x="3276600" y="2071316"/>
            <a:ext cx="5865114" cy="4597708"/>
          </a:xfrm>
        </p:spPr>
        <p:txBody>
          <a:bodyPr vert="horz" lIns="91440" tIns="45720" rIns="91440" bIns="45720" rtlCol="0" anchor="t">
            <a:normAutofit fontScale="92500" lnSpcReduction="10000"/>
          </a:bodyPr>
          <a:lstStyle/>
          <a:p>
            <a:pPr marL="0" indent="-228600" defTabSz="914400"/>
            <a:r>
              <a:rPr lang="en-US" sz="2000" dirty="0"/>
              <a:t>START LOW, GO SLOW…….BUT not too slow…….</a:t>
            </a:r>
            <a:endParaRPr lang="en-US" sz="2000" b="1" dirty="0"/>
          </a:p>
          <a:p>
            <a:pPr marL="0" indent="-228600" defTabSz="914400"/>
            <a:r>
              <a:rPr lang="en-US" sz="2000" dirty="0"/>
              <a:t>Effect size* with comparison to stimulants for ADHD = 1.0</a:t>
            </a:r>
          </a:p>
          <a:p>
            <a:pPr marL="342900" lvl="1" indent="-228600" defTabSz="914400"/>
            <a:r>
              <a:rPr lang="en-US" sz="2000" dirty="0"/>
              <a:t>0.7 for anxiety         </a:t>
            </a:r>
          </a:p>
          <a:p>
            <a:pPr marL="342900" lvl="1" indent="-228600" defTabSz="914400"/>
            <a:r>
              <a:rPr lang="en-US" sz="2000" dirty="0"/>
              <a:t>0.2 for depression (b/o high placebo response rate)</a:t>
            </a:r>
          </a:p>
          <a:p>
            <a:pPr marL="0" indent="-228600" defTabSz="914400"/>
            <a:r>
              <a:rPr lang="en-US" sz="2000" dirty="0"/>
              <a:t>Side effects generally minimal and </a:t>
            </a:r>
            <a:r>
              <a:rPr lang="en-US" sz="2000" i="1" dirty="0"/>
              <a:t>reversible</a:t>
            </a:r>
            <a:r>
              <a:rPr lang="en-US" sz="2000" dirty="0"/>
              <a:t> if SSRI discontinued</a:t>
            </a:r>
          </a:p>
          <a:p>
            <a:pPr marL="0" indent="-228600" defTabSz="914400"/>
            <a:r>
              <a:rPr lang="en-US" sz="2000" dirty="0"/>
              <a:t>4-8 weeks to reach therapeutic dose and maximum benefit</a:t>
            </a:r>
          </a:p>
          <a:p>
            <a:pPr marL="0" indent="-228600" defTabSz="914400"/>
            <a:r>
              <a:rPr lang="en-US" sz="2000" dirty="0"/>
              <a:t>Screening lab: TSH</a:t>
            </a:r>
          </a:p>
          <a:p>
            <a:pPr marL="0" indent="-228600" defTabSz="914400"/>
            <a:endParaRPr lang="en-US" sz="2000" dirty="0"/>
          </a:p>
          <a:p>
            <a:pPr marL="0" indent="-228600" defTabSz="914400"/>
            <a:endParaRPr lang="en-US" sz="2000" dirty="0"/>
          </a:p>
          <a:p>
            <a:pPr marL="0" indent="-228600" defTabSz="914400"/>
            <a:endParaRPr lang="en-US" sz="2000" dirty="0"/>
          </a:p>
          <a:p>
            <a:pPr marL="0" indent="0" defTabSz="914400">
              <a:buNone/>
            </a:pPr>
            <a:r>
              <a:rPr lang="en-US" sz="2000" dirty="0"/>
              <a:t>*</a:t>
            </a:r>
            <a:r>
              <a:rPr lang="en-US" sz="2000" dirty="0" err="1"/>
              <a:t>Locher</a:t>
            </a:r>
            <a:r>
              <a:rPr lang="en-US" sz="2000" dirty="0"/>
              <a:t> C et al, JAMA Psychiatry, 74: 1011-1020; 2017</a:t>
            </a:r>
          </a:p>
          <a:p>
            <a:pPr indent="-228600" defTabSz="914400"/>
            <a:endParaRPr lang="en-US" sz="1600" dirty="0"/>
          </a:p>
        </p:txBody>
      </p:sp>
    </p:spTree>
    <p:extLst>
      <p:ext uri="{BB962C8B-B14F-4D97-AF65-F5344CB8AC3E}">
        <p14:creationId xmlns:p14="http://schemas.microsoft.com/office/powerpoint/2010/main" val="270449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a:t>SSRIs</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 name="connsiteX0" fmla="*/ 0 w 7818120"/>
              <a:gd name="connsiteY0" fmla="*/ 0 h 18288"/>
              <a:gd name="connsiteX1" fmla="*/ 573329 w 7818120"/>
              <a:gd name="connsiteY1" fmla="*/ 0 h 18288"/>
              <a:gd name="connsiteX2" fmla="*/ 990295 w 7818120"/>
              <a:gd name="connsiteY2" fmla="*/ 0 h 18288"/>
              <a:gd name="connsiteX3" fmla="*/ 1394232 w 7818120"/>
              <a:gd name="connsiteY3" fmla="*/ 0 h 18288"/>
              <a:gd name="connsiteX4" fmla="*/ 1798168 w 7818120"/>
              <a:gd name="connsiteY4" fmla="*/ 0 h 18288"/>
              <a:gd name="connsiteX5" fmla="*/ 2371496 w 7818120"/>
              <a:gd name="connsiteY5" fmla="*/ 0 h 18288"/>
              <a:gd name="connsiteX6" fmla="*/ 2944825 w 7818120"/>
              <a:gd name="connsiteY6" fmla="*/ 0 h 18288"/>
              <a:gd name="connsiteX7" fmla="*/ 3752698 w 7818120"/>
              <a:gd name="connsiteY7" fmla="*/ 0 h 18288"/>
              <a:gd name="connsiteX8" fmla="*/ 4247845 w 7818120"/>
              <a:gd name="connsiteY8" fmla="*/ 0 h 18288"/>
              <a:gd name="connsiteX9" fmla="*/ 5055718 w 7818120"/>
              <a:gd name="connsiteY9" fmla="*/ 0 h 18288"/>
              <a:gd name="connsiteX10" fmla="*/ 5863590 w 7818120"/>
              <a:gd name="connsiteY10" fmla="*/ 0 h 18288"/>
              <a:gd name="connsiteX11" fmla="*/ 6515100 w 7818120"/>
              <a:gd name="connsiteY11" fmla="*/ 0 h 18288"/>
              <a:gd name="connsiteX12" fmla="*/ 7818120 w 7818120"/>
              <a:gd name="connsiteY12" fmla="*/ 0 h 18288"/>
              <a:gd name="connsiteX13" fmla="*/ 7818120 w 7818120"/>
              <a:gd name="connsiteY13" fmla="*/ 18288 h 18288"/>
              <a:gd name="connsiteX14" fmla="*/ 7401154 w 7818120"/>
              <a:gd name="connsiteY14" fmla="*/ 18288 h 18288"/>
              <a:gd name="connsiteX15" fmla="*/ 6593281 w 7818120"/>
              <a:gd name="connsiteY15" fmla="*/ 18288 h 18288"/>
              <a:gd name="connsiteX16" fmla="*/ 6098134 w 7818120"/>
              <a:gd name="connsiteY16" fmla="*/ 18288 h 18288"/>
              <a:gd name="connsiteX17" fmla="*/ 5446624 w 7818120"/>
              <a:gd name="connsiteY17" fmla="*/ 18288 h 18288"/>
              <a:gd name="connsiteX18" fmla="*/ 4638751 w 7818120"/>
              <a:gd name="connsiteY18" fmla="*/ 18288 h 18288"/>
              <a:gd name="connsiteX19" fmla="*/ 3987241 w 7818120"/>
              <a:gd name="connsiteY19" fmla="*/ 18288 h 18288"/>
              <a:gd name="connsiteX20" fmla="*/ 3570275 w 7818120"/>
              <a:gd name="connsiteY20" fmla="*/ 18288 h 18288"/>
              <a:gd name="connsiteX21" fmla="*/ 3075127 w 7818120"/>
              <a:gd name="connsiteY21" fmla="*/ 18288 h 18288"/>
              <a:gd name="connsiteX22" fmla="*/ 2267255 w 7818120"/>
              <a:gd name="connsiteY22" fmla="*/ 18288 h 18288"/>
              <a:gd name="connsiteX23" fmla="*/ 1615745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01002" y="-20048"/>
                  <a:pt x="215808" y="13837"/>
                  <a:pt x="416966" y="0"/>
                </a:cubicBezTo>
                <a:cubicBezTo>
                  <a:pt x="573264" y="9422"/>
                  <a:pt x="897859" y="4188"/>
                  <a:pt x="1146658" y="0"/>
                </a:cubicBezTo>
                <a:cubicBezTo>
                  <a:pt x="1409722" y="12227"/>
                  <a:pt x="1377475" y="-3286"/>
                  <a:pt x="1563624" y="0"/>
                </a:cubicBezTo>
                <a:cubicBezTo>
                  <a:pt x="1758084" y="11330"/>
                  <a:pt x="1967746" y="-7403"/>
                  <a:pt x="2136953" y="0"/>
                </a:cubicBezTo>
                <a:cubicBezTo>
                  <a:pt x="2354826" y="-5751"/>
                  <a:pt x="2687014" y="20029"/>
                  <a:pt x="2944825" y="0"/>
                </a:cubicBezTo>
                <a:cubicBezTo>
                  <a:pt x="3238848" y="15226"/>
                  <a:pt x="3415761" y="33925"/>
                  <a:pt x="3596335" y="0"/>
                </a:cubicBezTo>
                <a:cubicBezTo>
                  <a:pt x="3815108" y="13362"/>
                  <a:pt x="3972448" y="-68797"/>
                  <a:pt x="4326026" y="0"/>
                </a:cubicBezTo>
                <a:cubicBezTo>
                  <a:pt x="4638028" y="39995"/>
                  <a:pt x="4794473" y="211"/>
                  <a:pt x="4899355" y="0"/>
                </a:cubicBezTo>
                <a:cubicBezTo>
                  <a:pt x="5037170" y="-13296"/>
                  <a:pt x="5289722" y="-48609"/>
                  <a:pt x="5550865" y="0"/>
                </a:cubicBezTo>
                <a:cubicBezTo>
                  <a:pt x="5740088" y="19163"/>
                  <a:pt x="6143605" y="-29909"/>
                  <a:pt x="6358738" y="0"/>
                </a:cubicBezTo>
                <a:cubicBezTo>
                  <a:pt x="6556443" y="18955"/>
                  <a:pt x="6741581" y="-22634"/>
                  <a:pt x="6853885" y="0"/>
                </a:cubicBezTo>
                <a:cubicBezTo>
                  <a:pt x="6996029" y="20497"/>
                  <a:pt x="7453286" y="6658"/>
                  <a:pt x="7818120" y="0"/>
                </a:cubicBezTo>
                <a:cubicBezTo>
                  <a:pt x="7817552" y="7862"/>
                  <a:pt x="7817901" y="13269"/>
                  <a:pt x="7818120" y="18288"/>
                </a:cubicBezTo>
                <a:cubicBezTo>
                  <a:pt x="7701883" y="-33961"/>
                  <a:pt x="7395843" y="8437"/>
                  <a:pt x="7244791" y="18288"/>
                </a:cubicBezTo>
                <a:cubicBezTo>
                  <a:pt x="7088282" y="14407"/>
                  <a:pt x="6958165" y="20902"/>
                  <a:pt x="6827825" y="18288"/>
                </a:cubicBezTo>
                <a:cubicBezTo>
                  <a:pt x="6715653" y="-2805"/>
                  <a:pt x="6356779" y="33124"/>
                  <a:pt x="6176315" y="18288"/>
                </a:cubicBezTo>
                <a:cubicBezTo>
                  <a:pt x="6015867" y="-5301"/>
                  <a:pt x="5852369" y="-275"/>
                  <a:pt x="5681167" y="18288"/>
                </a:cubicBezTo>
                <a:cubicBezTo>
                  <a:pt x="5508002" y="48742"/>
                  <a:pt x="5304989" y="-7247"/>
                  <a:pt x="5029657" y="18288"/>
                </a:cubicBezTo>
                <a:cubicBezTo>
                  <a:pt x="4760375" y="46790"/>
                  <a:pt x="4637400" y="35678"/>
                  <a:pt x="4378147" y="18288"/>
                </a:cubicBezTo>
                <a:cubicBezTo>
                  <a:pt x="4094943" y="8043"/>
                  <a:pt x="4037303" y="27568"/>
                  <a:pt x="3726637" y="18288"/>
                </a:cubicBezTo>
                <a:cubicBezTo>
                  <a:pt x="3400340" y="-2459"/>
                  <a:pt x="3320728" y="61058"/>
                  <a:pt x="3075127" y="18288"/>
                </a:cubicBezTo>
                <a:cubicBezTo>
                  <a:pt x="2809301" y="-25757"/>
                  <a:pt x="2702630" y="16477"/>
                  <a:pt x="2501798" y="18288"/>
                </a:cubicBezTo>
                <a:cubicBezTo>
                  <a:pt x="2308686" y="20751"/>
                  <a:pt x="2079466" y="5550"/>
                  <a:pt x="1772107" y="18288"/>
                </a:cubicBezTo>
                <a:cubicBezTo>
                  <a:pt x="1420202" y="47064"/>
                  <a:pt x="1431765" y="28913"/>
                  <a:pt x="1120597" y="18288"/>
                </a:cubicBezTo>
                <a:cubicBezTo>
                  <a:pt x="791266" y="31607"/>
                  <a:pt x="235945" y="82322"/>
                  <a:pt x="0" y="18288"/>
                </a:cubicBezTo>
                <a:cubicBezTo>
                  <a:pt x="-589" y="13471"/>
                  <a:pt x="-474" y="7409"/>
                  <a:pt x="0" y="0"/>
                </a:cubicBezTo>
                <a:close/>
              </a:path>
              <a:path w="7818120" h="18288" stroke="0" extrusionOk="0">
                <a:moveTo>
                  <a:pt x="0" y="0"/>
                </a:moveTo>
                <a:cubicBezTo>
                  <a:pt x="161767" y="-7030"/>
                  <a:pt x="286873" y="-11228"/>
                  <a:pt x="573329" y="0"/>
                </a:cubicBezTo>
                <a:cubicBezTo>
                  <a:pt x="860952" y="-8429"/>
                  <a:pt x="823968" y="-2420"/>
                  <a:pt x="990295" y="0"/>
                </a:cubicBezTo>
                <a:cubicBezTo>
                  <a:pt x="1144921" y="-13846"/>
                  <a:pt x="1288801" y="10931"/>
                  <a:pt x="1394232" y="0"/>
                </a:cubicBezTo>
                <a:cubicBezTo>
                  <a:pt x="1499663" y="-10931"/>
                  <a:pt x="1677634" y="10318"/>
                  <a:pt x="1798168" y="0"/>
                </a:cubicBezTo>
                <a:cubicBezTo>
                  <a:pt x="2021167" y="5465"/>
                  <a:pt x="2087775" y="-15972"/>
                  <a:pt x="2371496" y="0"/>
                </a:cubicBezTo>
                <a:cubicBezTo>
                  <a:pt x="2646084" y="3640"/>
                  <a:pt x="2709294" y="-15431"/>
                  <a:pt x="2944825" y="0"/>
                </a:cubicBezTo>
                <a:cubicBezTo>
                  <a:pt x="3182104" y="39801"/>
                  <a:pt x="3563508" y="7189"/>
                  <a:pt x="3752698" y="0"/>
                </a:cubicBezTo>
                <a:cubicBezTo>
                  <a:pt x="4004713" y="-51688"/>
                  <a:pt x="4111759" y="8465"/>
                  <a:pt x="4247845" y="0"/>
                </a:cubicBezTo>
                <a:cubicBezTo>
                  <a:pt x="4409051" y="-38636"/>
                  <a:pt x="4840912" y="-6880"/>
                  <a:pt x="5055718" y="0"/>
                </a:cubicBezTo>
                <a:cubicBezTo>
                  <a:pt x="5318987" y="12828"/>
                  <a:pt x="5464207" y="16349"/>
                  <a:pt x="5863590" y="0"/>
                </a:cubicBezTo>
                <a:cubicBezTo>
                  <a:pt x="6258188" y="21536"/>
                  <a:pt x="6373895" y="-20866"/>
                  <a:pt x="6515100" y="0"/>
                </a:cubicBezTo>
                <a:cubicBezTo>
                  <a:pt x="6673199" y="-42487"/>
                  <a:pt x="7368245" y="-124798"/>
                  <a:pt x="7818120" y="0"/>
                </a:cubicBezTo>
                <a:cubicBezTo>
                  <a:pt x="7818163" y="8895"/>
                  <a:pt x="7818750" y="9828"/>
                  <a:pt x="7818120" y="18288"/>
                </a:cubicBezTo>
                <a:cubicBezTo>
                  <a:pt x="7615777" y="-1071"/>
                  <a:pt x="7527543" y="-5750"/>
                  <a:pt x="7401154" y="18288"/>
                </a:cubicBezTo>
                <a:cubicBezTo>
                  <a:pt x="7322611" y="47896"/>
                  <a:pt x="6964426" y="-24966"/>
                  <a:pt x="6593281" y="18288"/>
                </a:cubicBezTo>
                <a:cubicBezTo>
                  <a:pt x="6260055" y="33833"/>
                  <a:pt x="6287545" y="-3963"/>
                  <a:pt x="6098134" y="18288"/>
                </a:cubicBezTo>
                <a:cubicBezTo>
                  <a:pt x="5900337" y="14995"/>
                  <a:pt x="5605990" y="72621"/>
                  <a:pt x="5446624" y="18288"/>
                </a:cubicBezTo>
                <a:cubicBezTo>
                  <a:pt x="5244167" y="-23104"/>
                  <a:pt x="4914971" y="-34358"/>
                  <a:pt x="4638751" y="18288"/>
                </a:cubicBezTo>
                <a:cubicBezTo>
                  <a:pt x="4353273" y="8380"/>
                  <a:pt x="4297533" y="13876"/>
                  <a:pt x="3987241" y="18288"/>
                </a:cubicBezTo>
                <a:cubicBezTo>
                  <a:pt x="3687723" y="41876"/>
                  <a:pt x="3776181" y="30039"/>
                  <a:pt x="3570275" y="18288"/>
                </a:cubicBezTo>
                <a:cubicBezTo>
                  <a:pt x="3396160" y="10249"/>
                  <a:pt x="3285909" y="48310"/>
                  <a:pt x="3075127" y="18288"/>
                </a:cubicBezTo>
                <a:cubicBezTo>
                  <a:pt x="2869474" y="41512"/>
                  <a:pt x="2676329" y="4972"/>
                  <a:pt x="2267255" y="18288"/>
                </a:cubicBezTo>
                <a:cubicBezTo>
                  <a:pt x="1866401" y="24532"/>
                  <a:pt x="1882987" y="25696"/>
                  <a:pt x="1615745" y="18288"/>
                </a:cubicBezTo>
                <a:cubicBezTo>
                  <a:pt x="1346085" y="13379"/>
                  <a:pt x="1323312" y="12392"/>
                  <a:pt x="1120597" y="18288"/>
                </a:cubicBezTo>
                <a:cubicBezTo>
                  <a:pt x="940237" y="-60975"/>
                  <a:pt x="569386" y="27591"/>
                  <a:pt x="0" y="18288"/>
                </a:cubicBezTo>
                <a:cubicBezTo>
                  <a:pt x="1751" y="14440"/>
                  <a:pt x="-1272" y="7740"/>
                  <a:pt x="0" y="0"/>
                </a:cubicBezTo>
                <a:close/>
              </a:path>
              <a:path w="7818120" h="18288" fill="none" stroke="0" extrusionOk="0">
                <a:moveTo>
                  <a:pt x="0" y="0"/>
                </a:moveTo>
                <a:cubicBezTo>
                  <a:pt x="102311" y="-24031"/>
                  <a:pt x="206428" y="20084"/>
                  <a:pt x="416966" y="0"/>
                </a:cubicBezTo>
                <a:cubicBezTo>
                  <a:pt x="662339" y="-9883"/>
                  <a:pt x="833564" y="-11910"/>
                  <a:pt x="1146658" y="0"/>
                </a:cubicBezTo>
                <a:cubicBezTo>
                  <a:pt x="1398993" y="16754"/>
                  <a:pt x="1378239" y="-4997"/>
                  <a:pt x="1563624" y="0"/>
                </a:cubicBezTo>
                <a:cubicBezTo>
                  <a:pt x="1738265" y="3015"/>
                  <a:pt x="2006667" y="23864"/>
                  <a:pt x="2136953" y="0"/>
                </a:cubicBezTo>
                <a:cubicBezTo>
                  <a:pt x="2338524" y="-3063"/>
                  <a:pt x="2693378" y="-15904"/>
                  <a:pt x="2944825" y="0"/>
                </a:cubicBezTo>
                <a:cubicBezTo>
                  <a:pt x="3201439" y="-13695"/>
                  <a:pt x="3379198" y="46243"/>
                  <a:pt x="3596335" y="0"/>
                </a:cubicBezTo>
                <a:cubicBezTo>
                  <a:pt x="3778868" y="-61549"/>
                  <a:pt x="3979469" y="3461"/>
                  <a:pt x="4326026" y="0"/>
                </a:cubicBezTo>
                <a:cubicBezTo>
                  <a:pt x="4670641" y="40397"/>
                  <a:pt x="4801160" y="2093"/>
                  <a:pt x="4899355" y="0"/>
                </a:cubicBezTo>
                <a:cubicBezTo>
                  <a:pt x="4972821" y="-4221"/>
                  <a:pt x="5326959" y="8892"/>
                  <a:pt x="5550865" y="0"/>
                </a:cubicBezTo>
                <a:cubicBezTo>
                  <a:pt x="5793178" y="12267"/>
                  <a:pt x="6146346" y="-4531"/>
                  <a:pt x="6358738" y="0"/>
                </a:cubicBezTo>
                <a:cubicBezTo>
                  <a:pt x="6580825" y="49349"/>
                  <a:pt x="6739467" y="13524"/>
                  <a:pt x="6853885" y="0"/>
                </a:cubicBezTo>
                <a:cubicBezTo>
                  <a:pt x="7057243" y="-60557"/>
                  <a:pt x="7415107" y="-58698"/>
                  <a:pt x="7818120" y="0"/>
                </a:cubicBezTo>
                <a:cubicBezTo>
                  <a:pt x="7817705" y="7748"/>
                  <a:pt x="7817189" y="13015"/>
                  <a:pt x="7818120" y="18288"/>
                </a:cubicBezTo>
                <a:cubicBezTo>
                  <a:pt x="7693944" y="-3615"/>
                  <a:pt x="7376376" y="-6677"/>
                  <a:pt x="7244791" y="18288"/>
                </a:cubicBezTo>
                <a:cubicBezTo>
                  <a:pt x="7100086" y="-5717"/>
                  <a:pt x="6942350" y="35421"/>
                  <a:pt x="6827825" y="18288"/>
                </a:cubicBezTo>
                <a:cubicBezTo>
                  <a:pt x="6691364" y="27873"/>
                  <a:pt x="6342432" y="37332"/>
                  <a:pt x="6176315" y="18288"/>
                </a:cubicBezTo>
                <a:cubicBezTo>
                  <a:pt x="6012850" y="28657"/>
                  <a:pt x="5862979" y="-980"/>
                  <a:pt x="5681167" y="18288"/>
                </a:cubicBezTo>
                <a:cubicBezTo>
                  <a:pt x="5485624" y="71662"/>
                  <a:pt x="5295851" y="1288"/>
                  <a:pt x="5029657" y="18288"/>
                </a:cubicBezTo>
                <a:cubicBezTo>
                  <a:pt x="4753680" y="49046"/>
                  <a:pt x="4640335" y="38506"/>
                  <a:pt x="4378147" y="18288"/>
                </a:cubicBezTo>
                <a:cubicBezTo>
                  <a:pt x="4103046" y="-4537"/>
                  <a:pt x="4022480" y="43848"/>
                  <a:pt x="3726637" y="18288"/>
                </a:cubicBezTo>
                <a:cubicBezTo>
                  <a:pt x="3429109" y="3476"/>
                  <a:pt x="3316488" y="61415"/>
                  <a:pt x="3075127" y="18288"/>
                </a:cubicBezTo>
                <a:cubicBezTo>
                  <a:pt x="2821014" y="6093"/>
                  <a:pt x="2665050" y="-11263"/>
                  <a:pt x="2501798" y="18288"/>
                </a:cubicBezTo>
                <a:cubicBezTo>
                  <a:pt x="2343345" y="29394"/>
                  <a:pt x="2120041" y="-50427"/>
                  <a:pt x="1772107" y="18288"/>
                </a:cubicBezTo>
                <a:cubicBezTo>
                  <a:pt x="1424078" y="50665"/>
                  <a:pt x="1427418" y="32572"/>
                  <a:pt x="1120597" y="18288"/>
                </a:cubicBezTo>
                <a:cubicBezTo>
                  <a:pt x="796486" y="45938"/>
                  <a:pt x="243712" y="47798"/>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B53094B-3C37-4168-9860-1BB8F6B123A8}"/>
              </a:ext>
            </a:extLst>
          </p:cNvPr>
          <p:cNvGraphicFramePr>
            <a:graphicFrameLocks noGrp="1"/>
          </p:cNvGraphicFramePr>
          <p:nvPr>
            <p:ph idx="1"/>
            <p:extLst>
              <p:ext uri="{D42A27DB-BD31-4B8C-83A1-F6EECF244321}">
                <p14:modId xmlns:p14="http://schemas.microsoft.com/office/powerpoint/2010/main" val="486087678"/>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38835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7886700" cy="1325563"/>
          </a:xfrm>
        </p:spPr>
        <p:txBody>
          <a:bodyPr/>
          <a:lstStyle/>
          <a:p>
            <a:r>
              <a:rPr lang="en-US" dirty="0"/>
              <a:t>Choosing a Medication</a:t>
            </a:r>
          </a:p>
        </p:txBody>
      </p:sp>
      <p:sp>
        <p:nvSpPr>
          <p:cNvPr id="3" name="Content Placeholder 2"/>
          <p:cNvSpPr>
            <a:spLocks noGrp="1"/>
          </p:cNvSpPr>
          <p:nvPr>
            <p:ph idx="1"/>
          </p:nvPr>
        </p:nvSpPr>
        <p:spPr>
          <a:xfrm>
            <a:off x="381000" y="1412875"/>
            <a:ext cx="8382000" cy="2948499"/>
          </a:xfrm>
        </p:spPr>
        <p:txBody>
          <a:bodyPr>
            <a:normAutofit/>
          </a:bodyPr>
          <a:lstStyle/>
          <a:p>
            <a:r>
              <a:rPr lang="en-US" sz="3000" dirty="0"/>
              <a:t>No Guidance from AAP or AACAP</a:t>
            </a:r>
          </a:p>
          <a:p>
            <a:r>
              <a:rPr lang="en-US" sz="3000" dirty="0"/>
              <a:t>Use FDA approved</a:t>
            </a:r>
          </a:p>
          <a:p>
            <a:r>
              <a:rPr lang="en-US" sz="3000" dirty="0"/>
              <a:t>Other Considerations:</a:t>
            </a:r>
          </a:p>
          <a:p>
            <a:pPr lvl="1"/>
            <a:r>
              <a:rPr lang="en-US" sz="3000" dirty="0"/>
              <a:t>Half-life</a:t>
            </a:r>
          </a:p>
          <a:p>
            <a:pPr lvl="1"/>
            <a:r>
              <a:rPr lang="en-US" sz="3000" dirty="0"/>
              <a:t>Drug-Drug Interactions</a:t>
            </a:r>
          </a:p>
          <a:p>
            <a:pPr lvl="1"/>
            <a:r>
              <a:rPr lang="en-US" sz="3000" dirty="0"/>
              <a:t>Family response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587" y="2514600"/>
            <a:ext cx="4170073" cy="3336058"/>
          </a:xfrm>
          <a:prstGeom prst="rect">
            <a:avLst/>
          </a:prstGeom>
        </p:spPr>
      </p:pic>
      <p:sp>
        <p:nvSpPr>
          <p:cNvPr id="5" name="TextBox 4"/>
          <p:cNvSpPr txBox="1"/>
          <p:nvPr/>
        </p:nvSpPr>
        <p:spPr>
          <a:xfrm>
            <a:off x="6248400" y="2887124"/>
            <a:ext cx="838200" cy="369332"/>
          </a:xfrm>
          <a:prstGeom prst="rect">
            <a:avLst/>
          </a:prstGeom>
          <a:noFill/>
        </p:spPr>
        <p:txBody>
          <a:bodyPr wrap="square" rtlCol="0">
            <a:spAutoFit/>
          </a:bodyPr>
          <a:lstStyle/>
          <a:p>
            <a:r>
              <a:rPr lang="en-US" dirty="0">
                <a:solidFill>
                  <a:schemeClr val="bg1"/>
                </a:solidFill>
              </a:rPr>
              <a:t>Prozac</a:t>
            </a:r>
          </a:p>
        </p:txBody>
      </p:sp>
      <p:sp>
        <p:nvSpPr>
          <p:cNvPr id="6" name="TextBox 5"/>
          <p:cNvSpPr txBox="1"/>
          <p:nvPr/>
        </p:nvSpPr>
        <p:spPr>
          <a:xfrm>
            <a:off x="7315200" y="2887124"/>
            <a:ext cx="914400" cy="369332"/>
          </a:xfrm>
          <a:prstGeom prst="rect">
            <a:avLst/>
          </a:prstGeom>
          <a:noFill/>
        </p:spPr>
        <p:txBody>
          <a:bodyPr wrap="square" rtlCol="0">
            <a:spAutoFit/>
          </a:bodyPr>
          <a:lstStyle/>
          <a:p>
            <a:r>
              <a:rPr lang="en-US" dirty="0">
                <a:solidFill>
                  <a:schemeClr val="bg1"/>
                </a:solidFill>
              </a:rPr>
              <a:t>Zoloft</a:t>
            </a:r>
          </a:p>
        </p:txBody>
      </p:sp>
      <p:sp>
        <p:nvSpPr>
          <p:cNvPr id="7" name="TextBox 6"/>
          <p:cNvSpPr txBox="1"/>
          <p:nvPr/>
        </p:nvSpPr>
        <p:spPr>
          <a:xfrm>
            <a:off x="8044869" y="3447100"/>
            <a:ext cx="1099131" cy="369332"/>
          </a:xfrm>
          <a:prstGeom prst="rect">
            <a:avLst/>
          </a:prstGeom>
          <a:noFill/>
        </p:spPr>
        <p:txBody>
          <a:bodyPr wrap="square" rtlCol="0">
            <a:spAutoFit/>
          </a:bodyPr>
          <a:lstStyle/>
          <a:p>
            <a:r>
              <a:rPr lang="en-US" dirty="0">
                <a:solidFill>
                  <a:schemeClr val="bg1"/>
                </a:solidFill>
              </a:rPr>
              <a:t>Lexapro</a:t>
            </a:r>
          </a:p>
        </p:txBody>
      </p:sp>
    </p:spTree>
    <p:extLst>
      <p:ext uri="{BB962C8B-B14F-4D97-AF65-F5344CB8AC3E}">
        <p14:creationId xmlns:p14="http://schemas.microsoft.com/office/powerpoint/2010/main" val="167970386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599"/>
            <a:ext cx="5715000" cy="990600"/>
          </a:xfrm>
        </p:spPr>
        <p:txBody>
          <a:bodyPr/>
          <a:lstStyle/>
          <a:p>
            <a:r>
              <a:rPr lang="en-US" dirty="0"/>
              <a:t>How to start &amp; titrate SSRIs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3513419"/>
              </p:ext>
            </p:extLst>
          </p:nvPr>
        </p:nvGraphicFramePr>
        <p:xfrm>
          <a:off x="180974" y="838200"/>
          <a:ext cx="8782051" cy="5714999"/>
        </p:xfrm>
        <a:graphic>
          <a:graphicData uri="http://schemas.openxmlformats.org/drawingml/2006/table">
            <a:tbl>
              <a:tblPr firstRow="1" bandRow="1">
                <a:tableStyleId>{5C22544A-7EE6-4342-B048-85BDC9FD1C3A}</a:tableStyleId>
              </a:tblPr>
              <a:tblGrid>
                <a:gridCol w="1663607">
                  <a:extLst>
                    <a:ext uri="{9D8B030D-6E8A-4147-A177-3AD203B41FA5}">
                      <a16:colId xmlns:a16="http://schemas.microsoft.com/office/drawing/2014/main" val="20000"/>
                    </a:ext>
                  </a:extLst>
                </a:gridCol>
                <a:gridCol w="1619833">
                  <a:extLst>
                    <a:ext uri="{9D8B030D-6E8A-4147-A177-3AD203B41FA5}">
                      <a16:colId xmlns:a16="http://schemas.microsoft.com/office/drawing/2014/main" val="20001"/>
                    </a:ext>
                  </a:extLst>
                </a:gridCol>
                <a:gridCol w="1619833">
                  <a:extLst>
                    <a:ext uri="{9D8B030D-6E8A-4147-A177-3AD203B41FA5}">
                      <a16:colId xmlns:a16="http://schemas.microsoft.com/office/drawing/2014/main" val="20002"/>
                    </a:ext>
                  </a:extLst>
                </a:gridCol>
                <a:gridCol w="1805992">
                  <a:extLst>
                    <a:ext uri="{9D8B030D-6E8A-4147-A177-3AD203B41FA5}">
                      <a16:colId xmlns:a16="http://schemas.microsoft.com/office/drawing/2014/main" val="20003"/>
                    </a:ext>
                  </a:extLst>
                </a:gridCol>
                <a:gridCol w="2072786">
                  <a:extLst>
                    <a:ext uri="{9D8B030D-6E8A-4147-A177-3AD203B41FA5}">
                      <a16:colId xmlns:a16="http://schemas.microsoft.com/office/drawing/2014/main" val="20004"/>
                    </a:ext>
                  </a:extLst>
                </a:gridCol>
              </a:tblGrid>
              <a:tr h="1664258">
                <a:tc>
                  <a:txBody>
                    <a:bodyPr/>
                    <a:lstStyle/>
                    <a:p>
                      <a:r>
                        <a:rPr lang="en-US" sz="2000" dirty="0">
                          <a:solidFill>
                            <a:schemeClr val="bg1"/>
                          </a:solidFill>
                        </a:rPr>
                        <a:t>Generic</a:t>
                      </a:r>
                    </a:p>
                  </a:txBody>
                  <a:tcPr/>
                </a:tc>
                <a:tc>
                  <a:txBody>
                    <a:bodyPr/>
                    <a:lstStyle/>
                    <a:p>
                      <a:r>
                        <a:rPr lang="en-US" sz="2000" dirty="0">
                          <a:solidFill>
                            <a:schemeClr val="bg1"/>
                          </a:solidFill>
                        </a:rPr>
                        <a:t>Initial Dose</a:t>
                      </a:r>
                    </a:p>
                    <a:p>
                      <a:r>
                        <a:rPr lang="en-US" sz="2000" dirty="0">
                          <a:solidFill>
                            <a:schemeClr val="bg1"/>
                          </a:solidFill>
                        </a:rPr>
                        <a:t>Daily</a:t>
                      </a:r>
                    </a:p>
                  </a:txBody>
                  <a:tcPr/>
                </a:tc>
                <a:tc>
                  <a:txBody>
                    <a:bodyPr/>
                    <a:lstStyle/>
                    <a:p>
                      <a:r>
                        <a:rPr lang="en-US" sz="2000" dirty="0">
                          <a:solidFill>
                            <a:schemeClr val="bg1"/>
                          </a:solidFill>
                        </a:rPr>
                        <a:t>Incremental</a:t>
                      </a:r>
                    </a:p>
                    <a:p>
                      <a:r>
                        <a:rPr lang="en-US" sz="2000" dirty="0">
                          <a:solidFill>
                            <a:schemeClr val="bg1"/>
                          </a:solidFill>
                        </a:rPr>
                        <a:t>Dose Change</a:t>
                      </a:r>
                    </a:p>
                    <a:p>
                      <a:endParaRPr lang="en-US" sz="2000" dirty="0">
                        <a:solidFill>
                          <a:schemeClr val="bg1"/>
                        </a:solidFill>
                      </a:endParaRPr>
                    </a:p>
                  </a:txBody>
                  <a:tcPr/>
                </a:tc>
                <a:tc>
                  <a:txBody>
                    <a:bodyPr/>
                    <a:lstStyle/>
                    <a:p>
                      <a:r>
                        <a:rPr lang="en-US" sz="2000" dirty="0">
                          <a:solidFill>
                            <a:schemeClr val="bg1"/>
                          </a:solidFill>
                        </a:rPr>
                        <a:t>Daily Range</a:t>
                      </a:r>
                    </a:p>
                    <a:p>
                      <a:endParaRPr lang="en-US" sz="2000" dirty="0">
                        <a:solidFill>
                          <a:schemeClr val="bg1"/>
                        </a:solidFill>
                      </a:endParaRPr>
                    </a:p>
                    <a:p>
                      <a:r>
                        <a:rPr lang="en-US" sz="2000" dirty="0">
                          <a:solidFill>
                            <a:schemeClr val="bg1"/>
                          </a:solidFill>
                        </a:rPr>
                        <a:t>Max DD</a:t>
                      </a:r>
                    </a:p>
                  </a:txBody>
                  <a:tcPr/>
                </a:tc>
                <a:tc>
                  <a:txBody>
                    <a:bodyPr/>
                    <a:lstStyle/>
                    <a:p>
                      <a:r>
                        <a:rPr lang="en-US" sz="2000" dirty="0">
                          <a:solidFill>
                            <a:schemeClr val="bg1"/>
                          </a:solidFill>
                        </a:rPr>
                        <a:t>Available</a:t>
                      </a:r>
                      <a:r>
                        <a:rPr lang="en-US" sz="2000" baseline="0" dirty="0">
                          <a:solidFill>
                            <a:schemeClr val="bg1"/>
                          </a:solidFill>
                        </a:rPr>
                        <a:t> Dose Forms</a:t>
                      </a:r>
                      <a:endParaRPr lang="en-US" sz="2000" dirty="0">
                        <a:solidFill>
                          <a:schemeClr val="bg1"/>
                        </a:solidFill>
                      </a:endParaRPr>
                    </a:p>
                  </a:txBody>
                  <a:tcPr/>
                </a:tc>
                <a:extLst>
                  <a:ext uri="{0D108BD9-81ED-4DB2-BD59-A6C34878D82A}">
                    <a16:rowId xmlns:a16="http://schemas.microsoft.com/office/drawing/2014/main" val="10000"/>
                  </a:ext>
                </a:extLst>
              </a:tr>
              <a:tr h="1350247">
                <a:tc>
                  <a:txBody>
                    <a:bodyPr/>
                    <a:lstStyle/>
                    <a:p>
                      <a:r>
                        <a:rPr lang="en-US" sz="2000" b="1" dirty="0"/>
                        <a:t>Fluoxetine</a:t>
                      </a:r>
                    </a:p>
                    <a:p>
                      <a:pPr marL="0" marR="0" indent="0" algn="l" defTabSz="914363" rtl="0" eaLnBrk="1" fontAlgn="auto" latinLnBrk="0" hangingPunct="1">
                        <a:lnSpc>
                          <a:spcPct val="100000"/>
                        </a:lnSpc>
                        <a:spcBef>
                          <a:spcPts val="0"/>
                        </a:spcBef>
                        <a:spcAft>
                          <a:spcPts val="0"/>
                        </a:spcAft>
                        <a:buClrTx/>
                        <a:buSzTx/>
                        <a:buFontTx/>
                        <a:buNone/>
                        <a:tabLst/>
                        <a:defRPr/>
                      </a:pPr>
                      <a:r>
                        <a:rPr lang="en-US" sz="2000" b="1" dirty="0"/>
                        <a:t>(Prozac)</a:t>
                      </a:r>
                    </a:p>
                    <a:p>
                      <a:endParaRPr lang="en-US" sz="2000" b="1" dirty="0"/>
                    </a:p>
                  </a:txBody>
                  <a:tcPr/>
                </a:tc>
                <a:tc>
                  <a:txBody>
                    <a:bodyPr/>
                    <a:lstStyle/>
                    <a:p>
                      <a:r>
                        <a:rPr lang="en-US" sz="2000" dirty="0"/>
                        <a:t>5-10 </a:t>
                      </a:r>
                      <a:r>
                        <a:rPr lang="en-US" sz="2000" baseline="0" dirty="0"/>
                        <a:t>mg</a:t>
                      </a:r>
                      <a:endParaRPr lang="en-US" sz="2000" dirty="0"/>
                    </a:p>
                    <a:p>
                      <a:endParaRPr lang="en-US" sz="2000" dirty="0"/>
                    </a:p>
                  </a:txBody>
                  <a:tcPr/>
                </a:tc>
                <a:tc>
                  <a:txBody>
                    <a:bodyPr/>
                    <a:lstStyle/>
                    <a:p>
                      <a:r>
                        <a:rPr lang="en-US" sz="2000" dirty="0"/>
                        <a:t>Increase</a:t>
                      </a:r>
                    </a:p>
                    <a:p>
                      <a:r>
                        <a:rPr lang="en-US" sz="2000" dirty="0"/>
                        <a:t>5-10 mg</a:t>
                      </a:r>
                    </a:p>
                    <a:p>
                      <a:endParaRPr lang="en-US" sz="2000" dirty="0"/>
                    </a:p>
                  </a:txBody>
                  <a:tcPr/>
                </a:tc>
                <a:tc>
                  <a:txBody>
                    <a:bodyPr/>
                    <a:lstStyle/>
                    <a:p>
                      <a:r>
                        <a:rPr lang="en-US" sz="2000" dirty="0"/>
                        <a:t>10-60 mg daily</a:t>
                      </a:r>
                    </a:p>
                    <a:p>
                      <a:endParaRPr lang="en-US" sz="2000" dirty="0"/>
                    </a:p>
                    <a:p>
                      <a:endParaRPr lang="en-US" sz="2000" dirty="0"/>
                    </a:p>
                    <a:p>
                      <a:r>
                        <a:rPr lang="en-US" sz="2000" dirty="0"/>
                        <a:t>Max:</a:t>
                      </a:r>
                      <a:r>
                        <a:rPr lang="en-US" sz="2000" baseline="0" dirty="0"/>
                        <a:t> </a:t>
                      </a:r>
                      <a:r>
                        <a:rPr lang="en-US" sz="2000" dirty="0"/>
                        <a:t>60 mg</a:t>
                      </a:r>
                    </a:p>
                  </a:txBody>
                  <a:tcPr/>
                </a:tc>
                <a:tc>
                  <a:txBody>
                    <a:bodyPr/>
                    <a:lstStyle/>
                    <a:p>
                      <a:r>
                        <a:rPr lang="en-US" sz="2000" dirty="0"/>
                        <a:t>Capsules: 10,</a:t>
                      </a:r>
                      <a:r>
                        <a:rPr lang="en-US" sz="2000" baseline="0" dirty="0"/>
                        <a:t> 20, 40</a:t>
                      </a:r>
                    </a:p>
                    <a:p>
                      <a:r>
                        <a:rPr lang="en-US" sz="2000" dirty="0"/>
                        <a:t>Tablets: 10, 20</a:t>
                      </a:r>
                    </a:p>
                    <a:p>
                      <a:r>
                        <a:rPr lang="en-US" sz="2000" dirty="0"/>
                        <a:t>Oral: 20mg/5ml</a:t>
                      </a:r>
                    </a:p>
                  </a:txBody>
                  <a:tcPr/>
                </a:tc>
                <a:extLst>
                  <a:ext uri="{0D108BD9-81ED-4DB2-BD59-A6C34878D82A}">
                    <a16:rowId xmlns:a16="http://schemas.microsoft.com/office/drawing/2014/main" val="10001"/>
                  </a:ext>
                </a:extLst>
              </a:tr>
              <a:tr h="1350247">
                <a:tc>
                  <a:txBody>
                    <a:bodyPr/>
                    <a:lstStyle/>
                    <a:p>
                      <a:r>
                        <a:rPr lang="en-US" sz="2000" b="1" dirty="0" err="1"/>
                        <a:t>Escitaopram</a:t>
                      </a:r>
                      <a:endParaRPr lang="en-US" sz="2000" b="1" dirty="0"/>
                    </a:p>
                    <a:p>
                      <a:pPr marL="0" marR="0" indent="0" algn="l" defTabSz="914363" rtl="0" eaLnBrk="1" fontAlgn="auto" latinLnBrk="0" hangingPunct="1">
                        <a:lnSpc>
                          <a:spcPct val="100000"/>
                        </a:lnSpc>
                        <a:spcBef>
                          <a:spcPts val="0"/>
                        </a:spcBef>
                        <a:spcAft>
                          <a:spcPts val="0"/>
                        </a:spcAft>
                        <a:buClrTx/>
                        <a:buSzTx/>
                        <a:buFontTx/>
                        <a:buNone/>
                        <a:tabLst/>
                        <a:defRPr/>
                      </a:pPr>
                      <a:r>
                        <a:rPr lang="en-US" sz="2000" b="1" dirty="0"/>
                        <a:t>(Lexapro)</a:t>
                      </a:r>
                    </a:p>
                  </a:txBody>
                  <a:tcPr/>
                </a:tc>
                <a:tc>
                  <a:txBody>
                    <a:bodyPr/>
                    <a:lstStyle/>
                    <a:p>
                      <a:r>
                        <a:rPr lang="en-US" sz="2000" dirty="0"/>
                        <a:t>5-10 mg</a:t>
                      </a:r>
                    </a:p>
                    <a:p>
                      <a:endParaRPr lang="en-US" sz="2000" dirty="0"/>
                    </a:p>
                  </a:txBody>
                  <a:tcPr/>
                </a:tc>
                <a:tc>
                  <a:txBody>
                    <a:bodyPr/>
                    <a:lstStyle/>
                    <a:p>
                      <a:r>
                        <a:rPr lang="en-US" sz="2000" dirty="0"/>
                        <a:t>Increase</a:t>
                      </a:r>
                    </a:p>
                    <a:p>
                      <a:r>
                        <a:rPr lang="en-US" sz="2000" dirty="0"/>
                        <a:t>5 mg</a:t>
                      </a:r>
                    </a:p>
                    <a:p>
                      <a:endParaRPr lang="en-US" sz="2000" dirty="0"/>
                    </a:p>
                  </a:txBody>
                  <a:tcPr/>
                </a:tc>
                <a:tc>
                  <a:txBody>
                    <a:bodyPr/>
                    <a:lstStyle/>
                    <a:p>
                      <a:r>
                        <a:rPr lang="en-US" sz="2000" dirty="0"/>
                        <a:t>10-20 mg daily</a:t>
                      </a:r>
                    </a:p>
                    <a:p>
                      <a:endParaRPr lang="en-US" sz="2000" dirty="0"/>
                    </a:p>
                    <a:p>
                      <a:r>
                        <a:rPr lang="en-US" sz="2000" dirty="0"/>
                        <a:t>Max:</a:t>
                      </a:r>
                      <a:r>
                        <a:rPr lang="en-US" sz="2000" baseline="0" dirty="0"/>
                        <a:t> 20mg</a:t>
                      </a:r>
                      <a:endParaRPr lang="en-US" sz="2000" dirty="0"/>
                    </a:p>
                  </a:txBody>
                  <a:tcPr/>
                </a:tc>
                <a:tc>
                  <a:txBody>
                    <a:bodyPr/>
                    <a:lstStyle/>
                    <a:p>
                      <a:r>
                        <a:rPr lang="en-US" sz="2000" dirty="0"/>
                        <a:t>Tablets: 5, 10, 20</a:t>
                      </a:r>
                    </a:p>
                    <a:p>
                      <a:r>
                        <a:rPr lang="en-US" sz="2000" dirty="0"/>
                        <a:t>Oral: 1mg/ml</a:t>
                      </a:r>
                    </a:p>
                  </a:txBody>
                  <a:tcPr/>
                </a:tc>
                <a:extLst>
                  <a:ext uri="{0D108BD9-81ED-4DB2-BD59-A6C34878D82A}">
                    <a16:rowId xmlns:a16="http://schemas.microsoft.com/office/drawing/2014/main" val="10002"/>
                  </a:ext>
                </a:extLst>
              </a:tr>
              <a:tr h="1350247">
                <a:tc>
                  <a:txBody>
                    <a:bodyPr/>
                    <a:lstStyle/>
                    <a:p>
                      <a:r>
                        <a:rPr lang="en-US" sz="2000" b="1" dirty="0"/>
                        <a:t>Sertraline</a:t>
                      </a:r>
                    </a:p>
                    <a:p>
                      <a:r>
                        <a:rPr lang="en-US" sz="2000" b="1" dirty="0"/>
                        <a:t>(Zoloft)</a:t>
                      </a:r>
                    </a:p>
                  </a:txBody>
                  <a:tcPr/>
                </a:tc>
                <a:tc>
                  <a:txBody>
                    <a:bodyPr/>
                    <a:lstStyle/>
                    <a:p>
                      <a:r>
                        <a:rPr lang="en-US" sz="2000" dirty="0"/>
                        <a:t>12.5-25 mg</a:t>
                      </a:r>
                    </a:p>
                    <a:p>
                      <a:endParaRPr lang="en-US" sz="2000" dirty="0"/>
                    </a:p>
                  </a:txBody>
                  <a:tcPr/>
                </a:tc>
                <a:tc>
                  <a:txBody>
                    <a:bodyPr/>
                    <a:lstStyle/>
                    <a:p>
                      <a:r>
                        <a:rPr lang="en-US" sz="2000" dirty="0"/>
                        <a:t>Increase </a:t>
                      </a:r>
                    </a:p>
                    <a:p>
                      <a:r>
                        <a:rPr lang="en-US" sz="2000" dirty="0"/>
                        <a:t>12.5-25 mg</a:t>
                      </a:r>
                    </a:p>
                    <a:p>
                      <a:endParaRPr lang="en-US" sz="2000" dirty="0"/>
                    </a:p>
                  </a:txBody>
                  <a:tcPr/>
                </a:tc>
                <a:tc>
                  <a:txBody>
                    <a:bodyPr/>
                    <a:lstStyle/>
                    <a:p>
                      <a:r>
                        <a:rPr lang="en-US" sz="2000" dirty="0"/>
                        <a:t>25-200 mg daily</a:t>
                      </a:r>
                    </a:p>
                    <a:p>
                      <a:endParaRPr lang="en-US" sz="2000" dirty="0"/>
                    </a:p>
                    <a:p>
                      <a:r>
                        <a:rPr lang="en-US" sz="2000" dirty="0"/>
                        <a:t>Max: 200mg</a:t>
                      </a:r>
                    </a:p>
                  </a:txBody>
                  <a:tcPr/>
                </a:tc>
                <a:tc>
                  <a:txBody>
                    <a:bodyPr/>
                    <a:lstStyle/>
                    <a:p>
                      <a:r>
                        <a:rPr lang="en-US" sz="2000" dirty="0"/>
                        <a:t>Tablets:</a:t>
                      </a:r>
                      <a:r>
                        <a:rPr lang="en-US" sz="2000" baseline="0" dirty="0"/>
                        <a:t> 25, 50, 100</a:t>
                      </a:r>
                    </a:p>
                    <a:p>
                      <a:r>
                        <a:rPr lang="en-US" sz="2000" baseline="0" dirty="0"/>
                        <a:t>Oral: 20mg/ml</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68192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9763" y="433545"/>
            <a:ext cx="8354890" cy="930447"/>
          </a:xfrm>
        </p:spPr>
        <p:txBody>
          <a:bodyPr>
            <a:normAutofit/>
          </a:bodyPr>
          <a:lstStyle/>
          <a:p>
            <a:r>
              <a:rPr lang="en-US" sz="4700">
                <a:solidFill>
                  <a:srgbClr val="FFFFFF"/>
                </a:solidFill>
              </a:rPr>
              <a:t>Pediatric Depression Review</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55" y="2426818"/>
            <a:ext cx="3757778"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04" y="3436751"/>
            <a:ext cx="4091938" cy="1977770"/>
          </a:xfrm>
          <a:prstGeom prst="rect">
            <a:avLst/>
          </a:prstGeom>
        </p:spPr>
      </p:pic>
    </p:spTree>
    <p:extLst>
      <p:ext uri="{BB962C8B-B14F-4D97-AF65-F5344CB8AC3E}">
        <p14:creationId xmlns:p14="http://schemas.microsoft.com/office/powerpoint/2010/main" val="235687806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Cymbalta</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76725" y="1412875"/>
            <a:ext cx="590550" cy="442913"/>
          </a:xfrm>
        </p:spPr>
      </p:pic>
      <p:graphicFrame>
        <p:nvGraphicFramePr>
          <p:cNvPr id="4" name="Content Placeholder 3"/>
          <p:cNvGraphicFramePr>
            <a:graphicFrameLocks/>
          </p:cNvGraphicFramePr>
          <p:nvPr>
            <p:extLst>
              <p:ext uri="{D42A27DB-BD31-4B8C-83A1-F6EECF244321}">
                <p14:modId xmlns:p14="http://schemas.microsoft.com/office/powerpoint/2010/main" val="2619209628"/>
              </p:ext>
            </p:extLst>
          </p:nvPr>
        </p:nvGraphicFramePr>
        <p:xfrm>
          <a:off x="381000" y="1393460"/>
          <a:ext cx="8589698" cy="3014505"/>
        </p:xfrm>
        <a:graphic>
          <a:graphicData uri="http://schemas.openxmlformats.org/drawingml/2006/table">
            <a:tbl>
              <a:tblPr firstRow="1" bandRow="1">
                <a:tableStyleId>{5C22544A-7EE6-4342-B048-85BDC9FD1C3A}</a:tableStyleId>
              </a:tblPr>
              <a:tblGrid>
                <a:gridCol w="1663607">
                  <a:extLst>
                    <a:ext uri="{9D8B030D-6E8A-4147-A177-3AD203B41FA5}">
                      <a16:colId xmlns:a16="http://schemas.microsoft.com/office/drawing/2014/main" val="20000"/>
                    </a:ext>
                  </a:extLst>
                </a:gridCol>
                <a:gridCol w="1427480">
                  <a:extLst>
                    <a:ext uri="{9D8B030D-6E8A-4147-A177-3AD203B41FA5}">
                      <a16:colId xmlns:a16="http://schemas.microsoft.com/office/drawing/2014/main" val="20001"/>
                    </a:ext>
                  </a:extLst>
                </a:gridCol>
                <a:gridCol w="1619833">
                  <a:extLst>
                    <a:ext uri="{9D8B030D-6E8A-4147-A177-3AD203B41FA5}">
                      <a16:colId xmlns:a16="http://schemas.microsoft.com/office/drawing/2014/main" val="20002"/>
                    </a:ext>
                  </a:extLst>
                </a:gridCol>
                <a:gridCol w="1805992">
                  <a:extLst>
                    <a:ext uri="{9D8B030D-6E8A-4147-A177-3AD203B41FA5}">
                      <a16:colId xmlns:a16="http://schemas.microsoft.com/office/drawing/2014/main" val="20003"/>
                    </a:ext>
                  </a:extLst>
                </a:gridCol>
                <a:gridCol w="2072786">
                  <a:extLst>
                    <a:ext uri="{9D8B030D-6E8A-4147-A177-3AD203B41FA5}">
                      <a16:colId xmlns:a16="http://schemas.microsoft.com/office/drawing/2014/main" val="20004"/>
                    </a:ext>
                  </a:extLst>
                </a:gridCol>
              </a:tblGrid>
              <a:tr h="1664258">
                <a:tc>
                  <a:txBody>
                    <a:bodyPr/>
                    <a:lstStyle/>
                    <a:p>
                      <a:r>
                        <a:rPr lang="en-US" sz="2000" dirty="0">
                          <a:solidFill>
                            <a:schemeClr val="bg1"/>
                          </a:solidFill>
                        </a:rPr>
                        <a:t>Generic</a:t>
                      </a:r>
                    </a:p>
                  </a:txBody>
                  <a:tcPr/>
                </a:tc>
                <a:tc>
                  <a:txBody>
                    <a:bodyPr/>
                    <a:lstStyle/>
                    <a:p>
                      <a:r>
                        <a:rPr lang="en-US" sz="2000" dirty="0">
                          <a:solidFill>
                            <a:schemeClr val="bg1"/>
                          </a:solidFill>
                        </a:rPr>
                        <a:t>Initial Dose</a:t>
                      </a:r>
                    </a:p>
                    <a:p>
                      <a:endParaRPr lang="en-US" sz="2000" dirty="0">
                        <a:solidFill>
                          <a:schemeClr val="bg1"/>
                        </a:solidFill>
                      </a:endParaRPr>
                    </a:p>
                  </a:txBody>
                  <a:tcPr/>
                </a:tc>
                <a:tc>
                  <a:txBody>
                    <a:bodyPr/>
                    <a:lstStyle/>
                    <a:p>
                      <a:r>
                        <a:rPr lang="en-US" sz="2000" dirty="0">
                          <a:solidFill>
                            <a:schemeClr val="bg1"/>
                          </a:solidFill>
                        </a:rPr>
                        <a:t>Incremental</a:t>
                      </a:r>
                    </a:p>
                    <a:p>
                      <a:r>
                        <a:rPr lang="en-US" sz="2000" dirty="0">
                          <a:solidFill>
                            <a:schemeClr val="bg1"/>
                          </a:solidFill>
                        </a:rPr>
                        <a:t>Dose Change</a:t>
                      </a:r>
                    </a:p>
                    <a:p>
                      <a:endParaRPr lang="en-US" sz="2000" dirty="0">
                        <a:solidFill>
                          <a:schemeClr val="bg1"/>
                        </a:solidFill>
                      </a:endParaRPr>
                    </a:p>
                  </a:txBody>
                  <a:tcPr/>
                </a:tc>
                <a:tc>
                  <a:txBody>
                    <a:bodyPr/>
                    <a:lstStyle/>
                    <a:p>
                      <a:r>
                        <a:rPr lang="en-US" sz="2000" dirty="0">
                          <a:solidFill>
                            <a:schemeClr val="bg1"/>
                          </a:solidFill>
                        </a:rPr>
                        <a:t>Daily Range</a:t>
                      </a:r>
                    </a:p>
                    <a:p>
                      <a:endParaRPr lang="en-US" sz="2000" dirty="0">
                        <a:solidFill>
                          <a:schemeClr val="bg1"/>
                        </a:solidFill>
                      </a:endParaRPr>
                    </a:p>
                    <a:p>
                      <a:r>
                        <a:rPr lang="en-US" sz="2000" dirty="0">
                          <a:solidFill>
                            <a:schemeClr val="bg1"/>
                          </a:solidFill>
                        </a:rPr>
                        <a:t>Max DD</a:t>
                      </a:r>
                    </a:p>
                  </a:txBody>
                  <a:tcPr/>
                </a:tc>
                <a:tc>
                  <a:txBody>
                    <a:bodyPr/>
                    <a:lstStyle/>
                    <a:p>
                      <a:r>
                        <a:rPr lang="en-US" sz="2000" dirty="0">
                          <a:solidFill>
                            <a:schemeClr val="bg1"/>
                          </a:solidFill>
                        </a:rPr>
                        <a:t>Available</a:t>
                      </a:r>
                      <a:r>
                        <a:rPr lang="en-US" sz="2000" baseline="0" dirty="0">
                          <a:solidFill>
                            <a:schemeClr val="bg1"/>
                          </a:solidFill>
                        </a:rPr>
                        <a:t> Dose Forms</a:t>
                      </a:r>
                      <a:endParaRPr lang="en-US" sz="2000" dirty="0">
                        <a:solidFill>
                          <a:schemeClr val="bg1"/>
                        </a:solidFill>
                      </a:endParaRPr>
                    </a:p>
                  </a:txBody>
                  <a:tcPr/>
                </a:tc>
                <a:extLst>
                  <a:ext uri="{0D108BD9-81ED-4DB2-BD59-A6C34878D82A}">
                    <a16:rowId xmlns:a16="http://schemas.microsoft.com/office/drawing/2014/main" val="10000"/>
                  </a:ext>
                </a:extLst>
              </a:tr>
              <a:tr h="1350247">
                <a:tc>
                  <a:txBody>
                    <a:bodyPr/>
                    <a:lstStyle/>
                    <a:p>
                      <a:r>
                        <a:rPr lang="en-US" sz="2000" b="1" dirty="0"/>
                        <a:t>Duloxetine</a:t>
                      </a:r>
                    </a:p>
                    <a:p>
                      <a:pPr marL="0" marR="0" indent="0" algn="l" defTabSz="914363" rtl="0" eaLnBrk="1" fontAlgn="auto" latinLnBrk="0" hangingPunct="1">
                        <a:lnSpc>
                          <a:spcPct val="100000"/>
                        </a:lnSpc>
                        <a:spcBef>
                          <a:spcPts val="0"/>
                        </a:spcBef>
                        <a:spcAft>
                          <a:spcPts val="0"/>
                        </a:spcAft>
                        <a:buClrTx/>
                        <a:buSzTx/>
                        <a:buFontTx/>
                        <a:buNone/>
                        <a:tabLst/>
                        <a:defRPr/>
                      </a:pPr>
                      <a:r>
                        <a:rPr lang="en-US" sz="2000" b="1" dirty="0"/>
                        <a:t>Cymbalta)</a:t>
                      </a:r>
                    </a:p>
                    <a:p>
                      <a:endParaRPr lang="en-US" sz="2000" b="1" dirty="0"/>
                    </a:p>
                  </a:txBody>
                  <a:tcPr/>
                </a:tc>
                <a:tc>
                  <a:txBody>
                    <a:bodyPr/>
                    <a:lstStyle/>
                    <a:p>
                      <a:r>
                        <a:rPr lang="en-US" sz="2000" dirty="0"/>
                        <a:t>20-30 </a:t>
                      </a:r>
                      <a:r>
                        <a:rPr lang="en-US" sz="2000" baseline="0" dirty="0"/>
                        <a:t>mg daily</a:t>
                      </a:r>
                      <a:endParaRPr lang="en-US" sz="2000" dirty="0"/>
                    </a:p>
                    <a:p>
                      <a:endParaRPr lang="en-US" sz="2000" dirty="0"/>
                    </a:p>
                  </a:txBody>
                  <a:tcPr/>
                </a:tc>
                <a:tc>
                  <a:txBody>
                    <a:bodyPr/>
                    <a:lstStyle/>
                    <a:p>
                      <a:r>
                        <a:rPr lang="en-US" sz="2000" dirty="0"/>
                        <a:t>Increase</a:t>
                      </a:r>
                    </a:p>
                    <a:p>
                      <a:r>
                        <a:rPr lang="en-US" sz="2000" dirty="0"/>
                        <a:t>20-30 mg</a:t>
                      </a:r>
                    </a:p>
                    <a:p>
                      <a:endParaRPr lang="en-US" sz="2000" dirty="0"/>
                    </a:p>
                  </a:txBody>
                  <a:tcPr/>
                </a:tc>
                <a:tc>
                  <a:txBody>
                    <a:bodyPr/>
                    <a:lstStyle/>
                    <a:p>
                      <a:r>
                        <a:rPr lang="en-US" sz="2000" dirty="0"/>
                        <a:t>30-60 mg daily</a:t>
                      </a:r>
                    </a:p>
                    <a:p>
                      <a:endParaRPr lang="en-US" sz="2000" dirty="0"/>
                    </a:p>
                    <a:p>
                      <a:endParaRPr lang="en-US" sz="2000" dirty="0"/>
                    </a:p>
                    <a:p>
                      <a:r>
                        <a:rPr lang="en-US" sz="2000" dirty="0"/>
                        <a:t>Max:</a:t>
                      </a:r>
                      <a:r>
                        <a:rPr lang="en-US" sz="2000" baseline="0" dirty="0"/>
                        <a:t> 120</a:t>
                      </a:r>
                      <a:r>
                        <a:rPr lang="en-US" sz="2000" dirty="0"/>
                        <a:t> mg</a:t>
                      </a:r>
                    </a:p>
                  </a:txBody>
                  <a:tcPr/>
                </a:tc>
                <a:tc>
                  <a:txBody>
                    <a:bodyPr/>
                    <a:lstStyle/>
                    <a:p>
                      <a:r>
                        <a:rPr lang="en-US" sz="2000" dirty="0"/>
                        <a:t>Capsules: 20,</a:t>
                      </a:r>
                      <a:r>
                        <a:rPr lang="en-US" sz="2000" baseline="0" dirty="0"/>
                        <a:t> 30, 60</a:t>
                      </a: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0" y="4800600"/>
            <a:ext cx="8153400" cy="2123658"/>
          </a:xfrm>
          <a:prstGeom prst="rect">
            <a:avLst/>
          </a:prstGeom>
          <a:noFill/>
        </p:spPr>
        <p:txBody>
          <a:bodyPr wrap="square" rtlCol="0">
            <a:spAutoFit/>
          </a:bodyPr>
          <a:lstStyle/>
          <a:p>
            <a:r>
              <a:rPr lang="en-US" sz="3200" dirty="0">
                <a:solidFill>
                  <a:schemeClr val="bg1"/>
                </a:solidFill>
              </a:rPr>
              <a:t>SNRI</a:t>
            </a:r>
          </a:p>
          <a:p>
            <a:r>
              <a:rPr lang="en-US" sz="3200" dirty="0">
                <a:solidFill>
                  <a:schemeClr val="bg1"/>
                </a:solidFill>
              </a:rPr>
              <a:t>FDA approved for 7-17 years for GAD</a:t>
            </a:r>
          </a:p>
          <a:p>
            <a:r>
              <a:rPr lang="en-US" sz="3200" dirty="0">
                <a:solidFill>
                  <a:schemeClr val="bg1"/>
                </a:solidFill>
              </a:rPr>
              <a:t>October 2014</a:t>
            </a:r>
          </a:p>
          <a:p>
            <a:endParaRPr lang="en-US" dirty="0">
              <a:solidFill>
                <a:schemeClr val="bg1"/>
              </a:solidFill>
            </a:endParaRPr>
          </a:p>
          <a:p>
            <a:endParaRPr lang="en-US" dirty="0" err="1">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744061"/>
            <a:ext cx="2438400" cy="1828800"/>
          </a:xfrm>
          <a:prstGeom prst="rect">
            <a:avLst/>
          </a:prstGeom>
        </p:spPr>
      </p:pic>
    </p:spTree>
    <p:extLst>
      <p:ext uri="{BB962C8B-B14F-4D97-AF65-F5344CB8AC3E}">
        <p14:creationId xmlns:p14="http://schemas.microsoft.com/office/powerpoint/2010/main" val="39295704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5949" y="159492"/>
            <a:ext cx="5605629" cy="994172"/>
          </a:xfrm>
        </p:spPr>
        <p:txBody>
          <a:bodyPr>
            <a:normAutofit/>
          </a:bodyPr>
          <a:lstStyle/>
          <a:p>
            <a:r>
              <a:rPr lang="en-US" sz="3850" dirty="0"/>
              <a:t>Common Adverse Effects</a:t>
            </a:r>
          </a:p>
        </p:txBody>
      </p:sp>
      <p:sp>
        <p:nvSpPr>
          <p:cNvPr id="3" name="Content Placeholder 2"/>
          <p:cNvSpPr>
            <a:spLocks noGrp="1"/>
          </p:cNvSpPr>
          <p:nvPr>
            <p:ph idx="1"/>
          </p:nvPr>
        </p:nvSpPr>
        <p:spPr>
          <a:xfrm>
            <a:off x="381001" y="1447801"/>
            <a:ext cx="6172200" cy="5105400"/>
          </a:xfrm>
        </p:spPr>
        <p:style>
          <a:lnRef idx="1">
            <a:schemeClr val="accent1"/>
          </a:lnRef>
          <a:fillRef idx="2">
            <a:schemeClr val="accent1"/>
          </a:fillRef>
          <a:effectRef idx="1">
            <a:schemeClr val="accent1"/>
          </a:effectRef>
          <a:fontRef idx="minor">
            <a:schemeClr val="dk1"/>
          </a:fontRef>
        </p:style>
        <p:txBody>
          <a:bodyPr anchor="ctr">
            <a:noAutofit/>
          </a:bodyPr>
          <a:lstStyle/>
          <a:p>
            <a:r>
              <a:rPr lang="en-US" sz="2800" dirty="0"/>
              <a:t>Nausea</a:t>
            </a:r>
          </a:p>
          <a:p>
            <a:r>
              <a:rPr lang="en-US" sz="2800" dirty="0"/>
              <a:t>Diarrhea and loose stools</a:t>
            </a:r>
          </a:p>
          <a:p>
            <a:r>
              <a:rPr lang="en-US" sz="2800" dirty="0"/>
              <a:t>Insomnia</a:t>
            </a:r>
          </a:p>
          <a:p>
            <a:r>
              <a:rPr lang="en-US" sz="2800" dirty="0"/>
              <a:t>Somnolence</a:t>
            </a:r>
          </a:p>
          <a:p>
            <a:r>
              <a:rPr lang="en-US" sz="2800" dirty="0"/>
              <a:t>Fatigue</a:t>
            </a:r>
          </a:p>
          <a:p>
            <a:r>
              <a:rPr lang="en-US" sz="2800" dirty="0"/>
              <a:t>Sexual (decreased libido, ejaculatory delay, anorgasmia)</a:t>
            </a:r>
          </a:p>
          <a:p>
            <a:r>
              <a:rPr lang="en-US" sz="2800" dirty="0"/>
              <a:t>Sweating increased</a:t>
            </a:r>
          </a:p>
          <a:p>
            <a:r>
              <a:rPr lang="en-US" sz="2800" dirty="0"/>
              <a:t>Tremor</a:t>
            </a:r>
          </a:p>
          <a:p>
            <a:r>
              <a:rPr lang="en-US" sz="2800" dirty="0"/>
              <a:t>Agitation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Warning">
            <a:extLst>
              <a:ext uri="{FF2B5EF4-FFF2-40B4-BE49-F238E27FC236}">
                <a16:creationId xmlns:a16="http://schemas.microsoft.com/office/drawing/2014/main" id="{39E0FC02-8A09-4940-84BD-A2CA81D226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655625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823851" y="885651"/>
            <a:ext cx="2422352" cy="4624603"/>
          </a:xfrm>
        </p:spPr>
        <p:txBody>
          <a:bodyPr>
            <a:normAutofit/>
          </a:bodyPr>
          <a:lstStyle/>
          <a:p>
            <a:r>
              <a:rPr lang="en-US">
                <a:solidFill>
                  <a:srgbClr val="FFFFFF"/>
                </a:solidFill>
              </a:rPr>
              <a:t>Activation</a:t>
            </a:r>
          </a:p>
        </p:txBody>
      </p:sp>
      <p:sp>
        <p:nvSpPr>
          <p:cNvPr id="18" name="Content Placeholder 2"/>
          <p:cNvSpPr>
            <a:spLocks noGrp="1"/>
          </p:cNvSpPr>
          <p:nvPr>
            <p:ph idx="1"/>
          </p:nvPr>
        </p:nvSpPr>
        <p:spPr>
          <a:xfrm>
            <a:off x="3734031" y="885651"/>
            <a:ext cx="5257569" cy="5251646"/>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n-US" sz="3000" dirty="0"/>
              <a:t>Many other terms</a:t>
            </a:r>
          </a:p>
          <a:p>
            <a:r>
              <a:rPr lang="en-US" sz="3000" dirty="0"/>
              <a:t>Implies no specific etiology</a:t>
            </a:r>
          </a:p>
          <a:p>
            <a:r>
              <a:rPr lang="en-US" sz="3000" dirty="0"/>
              <a:t>Think Benadryl reaction</a:t>
            </a:r>
          </a:p>
          <a:p>
            <a:r>
              <a:rPr lang="en-US" sz="3000" dirty="0"/>
              <a:t>Common problem shortly after starting medication</a:t>
            </a:r>
          </a:p>
          <a:p>
            <a:r>
              <a:rPr lang="en-US" sz="3000" dirty="0"/>
              <a:t>Dose related</a:t>
            </a:r>
          </a:p>
          <a:p>
            <a:r>
              <a:rPr lang="en-US" sz="3000" dirty="0"/>
              <a:t>Reversible</a:t>
            </a:r>
          </a:p>
          <a:p>
            <a:r>
              <a:rPr lang="en-US" sz="3000" dirty="0"/>
              <a:t>No long term prognostic implications</a:t>
            </a:r>
          </a:p>
        </p:txBody>
      </p:sp>
    </p:spTree>
    <p:extLst>
      <p:ext uri="{BB962C8B-B14F-4D97-AF65-F5344CB8AC3E}">
        <p14:creationId xmlns:p14="http://schemas.microsoft.com/office/powerpoint/2010/main" val="261610880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a:solidFill>
                  <a:srgbClr val="FFFFFF"/>
                </a:solidFill>
              </a:rPr>
              <a:t>Safety Monitoring:</a:t>
            </a:r>
          </a:p>
        </p:txBody>
      </p:sp>
      <p:graphicFrame>
        <p:nvGraphicFramePr>
          <p:cNvPr id="25" name="Content Placeholder 2">
            <a:extLst>
              <a:ext uri="{FF2B5EF4-FFF2-40B4-BE49-F238E27FC236}">
                <a16:creationId xmlns:a16="http://schemas.microsoft.com/office/drawing/2014/main" id="{74CF7DB5-1018-4F11-93CD-C2861FECBDD2}"/>
              </a:ext>
            </a:extLst>
          </p:cNvPr>
          <p:cNvGraphicFramePr>
            <a:graphicFrameLocks noGrp="1"/>
          </p:cNvGraphicFramePr>
          <p:nvPr>
            <p:ph idx="1"/>
            <p:extLst>
              <p:ext uri="{D42A27DB-BD31-4B8C-83A1-F6EECF244321}">
                <p14:modId xmlns:p14="http://schemas.microsoft.com/office/powerpoint/2010/main" val="2937408273"/>
              </p:ext>
            </p:extLst>
          </p:nvPr>
        </p:nvGraphicFramePr>
        <p:xfrm>
          <a:off x="3648828" y="76200"/>
          <a:ext cx="5418971"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63451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51" name="Rectangle 7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42" name="Rectangle 2"/>
          <p:cNvSpPr>
            <a:spLocks noGrp="1" noChangeArrowheads="1"/>
          </p:cNvSpPr>
          <p:nvPr>
            <p:ph type="title" idx="4294967295"/>
          </p:nvPr>
        </p:nvSpPr>
        <p:spPr>
          <a:xfrm>
            <a:off x="393192" y="583616"/>
            <a:ext cx="2791605" cy="5520579"/>
          </a:xfrm>
        </p:spPr>
        <p:txBody>
          <a:bodyPr vert="horz" lIns="91440" tIns="45720" rIns="91440" bIns="45720" rtlCol="0" anchor="ctr">
            <a:normAutofit/>
          </a:bodyPr>
          <a:lstStyle/>
          <a:p>
            <a:pPr defTabSz="914400"/>
            <a:r>
              <a:rPr lang="en-US" altLang="en-US" sz="3100" kern="1200">
                <a:solidFill>
                  <a:srgbClr val="FFFFFF"/>
                </a:solidFill>
                <a:latin typeface="+mj-lt"/>
                <a:ea typeface="+mj-ea"/>
                <a:cs typeface="+mj-cs"/>
              </a:rPr>
              <a:t>“Black Box” Warning about  Antidepressant use in Children and Teens</a:t>
            </a:r>
          </a:p>
        </p:txBody>
      </p:sp>
      <p:sp>
        <p:nvSpPr>
          <p:cNvPr id="35852" name="Rectangle 7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43" name="Rectangle 4"/>
          <p:cNvSpPr>
            <a:spLocks noChangeArrowheads="1"/>
          </p:cNvSpPr>
          <p:nvPr/>
        </p:nvSpPr>
        <p:spPr bwMode="auto">
          <a:xfrm>
            <a:off x="3528596" y="533400"/>
            <a:ext cx="5430574" cy="6172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defTabSz="4572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lnSpc>
                <a:spcPct val="90000"/>
              </a:lnSpc>
              <a:spcAft>
                <a:spcPts val="600"/>
              </a:spcAft>
            </a:pPr>
            <a:r>
              <a:rPr lang="en-US" altLang="en-US" sz="2200" dirty="0">
                <a:solidFill>
                  <a:srgbClr val="FFFFFF"/>
                </a:solidFill>
                <a:latin typeface="+mn-lt"/>
                <a:ea typeface="+mn-ea"/>
              </a:rPr>
              <a:t>In 2004, FDA reviewed 23 clinical trials  </a:t>
            </a:r>
            <a:r>
              <a:rPr lang="en-US" altLang="en-US" sz="2200" dirty="0" err="1">
                <a:solidFill>
                  <a:srgbClr val="FFFFFF"/>
                </a:solidFill>
                <a:latin typeface="+mn-lt"/>
                <a:ea typeface="+mn-ea"/>
              </a:rPr>
              <a:t>rx’ed</a:t>
            </a:r>
            <a:r>
              <a:rPr lang="en-US" altLang="en-US" sz="2200" dirty="0">
                <a:solidFill>
                  <a:srgbClr val="FFFFFF"/>
                </a:solidFill>
                <a:latin typeface="+mn-lt"/>
                <a:ea typeface="+mn-ea"/>
              </a:rPr>
              <a:t> any of nine antidepressants for MDD, anxiety, or OCD</a:t>
            </a:r>
          </a:p>
          <a:p>
            <a:pPr indent="-228600" defTabSz="914400" eaLnBrk="1" hangingPunct="1">
              <a:lnSpc>
                <a:spcPct val="90000"/>
              </a:lnSpc>
              <a:spcAft>
                <a:spcPts val="600"/>
              </a:spcAft>
              <a:buFont typeface="Arial" panose="020B0604020202020204" pitchFamily="34" charset="0"/>
              <a:buChar char="•"/>
            </a:pPr>
            <a:endParaRPr lang="en-US" altLang="en-US" sz="2200" dirty="0">
              <a:solidFill>
                <a:srgbClr val="FFFFFF"/>
              </a:solidFill>
              <a:latin typeface="+mn-lt"/>
              <a:ea typeface="+mn-ea"/>
            </a:endParaRPr>
          </a:p>
          <a:p>
            <a:pPr defTabSz="914400" eaLnBrk="1" hangingPunct="1">
              <a:lnSpc>
                <a:spcPct val="90000"/>
              </a:lnSpc>
              <a:spcAft>
                <a:spcPts val="600"/>
              </a:spcAft>
            </a:pPr>
            <a:r>
              <a:rPr lang="en-US" altLang="en-US" sz="2200" dirty="0">
                <a:solidFill>
                  <a:srgbClr val="FFFFFF"/>
                </a:solidFill>
                <a:latin typeface="+mn-lt"/>
                <a:ea typeface="+mn-ea"/>
              </a:rPr>
              <a:t>Outcomes: </a:t>
            </a:r>
          </a:p>
          <a:p>
            <a:pPr indent="-228600" defTabSz="914400" eaLnBrk="1" hangingPunct="1">
              <a:lnSpc>
                <a:spcPct val="90000"/>
              </a:lnSpc>
              <a:spcAft>
                <a:spcPts val="600"/>
              </a:spcAft>
              <a:buFont typeface="Arial" panose="020B0604020202020204" pitchFamily="34" charset="0"/>
              <a:buChar char="•"/>
            </a:pPr>
            <a:r>
              <a:rPr lang="en-US" altLang="en-US" sz="2200" dirty="0">
                <a:solidFill>
                  <a:srgbClr val="FFFFFF"/>
                </a:solidFill>
                <a:latin typeface="+mn-lt"/>
                <a:ea typeface="+mn-ea"/>
              </a:rPr>
              <a:t> No completed suicides </a:t>
            </a:r>
          </a:p>
          <a:p>
            <a:pPr indent="-228600" defTabSz="914400" eaLnBrk="1" hangingPunct="1">
              <a:lnSpc>
                <a:spcPct val="90000"/>
              </a:lnSpc>
              <a:spcAft>
                <a:spcPts val="600"/>
              </a:spcAft>
              <a:buFont typeface="Arial" panose="020B0604020202020204" pitchFamily="34" charset="0"/>
              <a:buChar char="•"/>
            </a:pPr>
            <a:r>
              <a:rPr lang="en-US" altLang="en-US" sz="2200" dirty="0">
                <a:solidFill>
                  <a:srgbClr val="FFFFFF"/>
                </a:solidFill>
                <a:latin typeface="+mn-lt"/>
                <a:ea typeface="+mn-ea"/>
              </a:rPr>
              <a:t> Pts </a:t>
            </a:r>
            <a:r>
              <a:rPr lang="en-US" altLang="en-US" sz="2200" dirty="0" err="1">
                <a:solidFill>
                  <a:srgbClr val="FFFFFF"/>
                </a:solidFill>
                <a:latin typeface="+mn-lt"/>
                <a:ea typeface="+mn-ea"/>
              </a:rPr>
              <a:t>rx’ed</a:t>
            </a:r>
            <a:r>
              <a:rPr lang="en-US" altLang="en-US" sz="2200" dirty="0">
                <a:solidFill>
                  <a:srgbClr val="FFFFFF"/>
                </a:solidFill>
                <a:latin typeface="+mn-lt"/>
                <a:ea typeface="+mn-ea"/>
              </a:rPr>
              <a:t> antidepressants reported more suicidality (thoughts &amp; attempts) vs. pts on placebo (4 vs. 2 out of 100). </a:t>
            </a:r>
          </a:p>
          <a:p>
            <a:pPr indent="-228600" defTabSz="914400" eaLnBrk="1" hangingPunct="1">
              <a:lnSpc>
                <a:spcPct val="90000"/>
              </a:lnSpc>
              <a:spcAft>
                <a:spcPts val="600"/>
              </a:spcAft>
              <a:buFont typeface="Arial" panose="020B0604020202020204" pitchFamily="34" charset="0"/>
              <a:buChar char="•"/>
            </a:pPr>
            <a:r>
              <a:rPr lang="en-US" altLang="en-US" sz="2200" dirty="0">
                <a:solidFill>
                  <a:srgbClr val="FFFFFF"/>
                </a:solidFill>
                <a:latin typeface="+mn-lt"/>
                <a:ea typeface="+mn-ea"/>
              </a:rPr>
              <a:t> Suicidality was not induced in pts without suicidality, not increased in pts who already had suicidality</a:t>
            </a:r>
          </a:p>
          <a:p>
            <a:pPr indent="-228600" defTabSz="914400" eaLnBrk="1" hangingPunct="1">
              <a:lnSpc>
                <a:spcPct val="90000"/>
              </a:lnSpc>
              <a:spcAft>
                <a:spcPts val="600"/>
              </a:spcAft>
              <a:buFont typeface="Arial" panose="020B0604020202020204" pitchFamily="34" charset="0"/>
              <a:buChar char="•"/>
            </a:pPr>
            <a:endParaRPr lang="en-US" altLang="en-US" sz="2200" dirty="0">
              <a:solidFill>
                <a:srgbClr val="FFFFFF"/>
              </a:solidFill>
              <a:latin typeface="+mn-lt"/>
              <a:ea typeface="+mn-ea"/>
            </a:endParaRPr>
          </a:p>
          <a:p>
            <a:pPr defTabSz="914400" eaLnBrk="1" hangingPunct="1">
              <a:lnSpc>
                <a:spcPct val="90000"/>
              </a:lnSpc>
              <a:spcAft>
                <a:spcPts val="600"/>
              </a:spcAft>
            </a:pPr>
            <a:r>
              <a:rPr lang="en-US" altLang="en-US" sz="2200" dirty="0">
                <a:solidFill>
                  <a:srgbClr val="FFFFFF"/>
                </a:solidFill>
                <a:latin typeface="+mn-lt"/>
                <a:ea typeface="+mn-ea"/>
              </a:rPr>
              <a:t>All studies showed reduced suicidality over </a:t>
            </a:r>
            <a:r>
              <a:rPr lang="en-US" altLang="en-US" sz="2200" dirty="0" err="1">
                <a:solidFill>
                  <a:srgbClr val="FFFFFF"/>
                </a:solidFill>
                <a:latin typeface="+mn-lt"/>
                <a:ea typeface="+mn-ea"/>
              </a:rPr>
              <a:t>tx</a:t>
            </a:r>
            <a:r>
              <a:rPr lang="en-US" altLang="en-US" sz="2200" dirty="0">
                <a:solidFill>
                  <a:srgbClr val="FFFFFF"/>
                </a:solidFill>
                <a:latin typeface="+mn-lt"/>
                <a:ea typeface="+mn-ea"/>
              </a:rPr>
              <a:t> course  </a:t>
            </a:r>
          </a:p>
          <a:p>
            <a:pPr defTabSz="914400" eaLnBrk="1" hangingPunct="1">
              <a:lnSpc>
                <a:spcPct val="90000"/>
              </a:lnSpc>
              <a:spcAft>
                <a:spcPts val="600"/>
              </a:spcAft>
            </a:pPr>
            <a:endParaRPr lang="en-US" altLang="en-US" sz="2200" dirty="0">
              <a:solidFill>
                <a:srgbClr val="FFFFFF"/>
              </a:solidFill>
              <a:latin typeface="+mn-lt"/>
              <a:ea typeface="+mn-ea"/>
            </a:endParaRPr>
          </a:p>
          <a:p>
            <a:pPr defTabSz="914400" eaLnBrk="1" hangingPunct="1">
              <a:lnSpc>
                <a:spcPct val="90000"/>
              </a:lnSpc>
              <a:spcAft>
                <a:spcPts val="600"/>
              </a:spcAft>
            </a:pPr>
            <a:r>
              <a:rPr lang="en-US" altLang="en-US" sz="2200" dirty="0">
                <a:solidFill>
                  <a:srgbClr val="FFFFFF"/>
                </a:solidFill>
                <a:latin typeface="+mn-lt"/>
                <a:ea typeface="+mn-ea"/>
              </a:rPr>
              <a:t>More SSRI </a:t>
            </a:r>
            <a:r>
              <a:rPr lang="en-US" altLang="en-US" sz="2200" dirty="0" err="1">
                <a:solidFill>
                  <a:srgbClr val="FFFFFF"/>
                </a:solidFill>
                <a:latin typeface="+mn-lt"/>
                <a:ea typeface="+mn-ea"/>
              </a:rPr>
              <a:t>rx’s</a:t>
            </a:r>
            <a:r>
              <a:rPr lang="en-US" altLang="en-US" sz="2200" dirty="0">
                <a:solidFill>
                  <a:srgbClr val="FFFFFF"/>
                </a:solidFill>
                <a:latin typeface="+mn-lt"/>
                <a:ea typeface="+mn-ea"/>
              </a:rPr>
              <a:t> associated w/ lower suicide rates  </a:t>
            </a:r>
          </a:p>
          <a:p>
            <a:pPr indent="-228600" defTabSz="914400" eaLnBrk="1" hangingPunct="1">
              <a:lnSpc>
                <a:spcPct val="90000"/>
              </a:lnSpc>
              <a:spcAft>
                <a:spcPts val="600"/>
              </a:spcAft>
              <a:buFont typeface="Arial" panose="020B0604020202020204" pitchFamily="34" charset="0"/>
              <a:buChar char="•"/>
            </a:pPr>
            <a:endParaRPr lang="en-US" altLang="en-US" sz="2000" b="1" dirty="0">
              <a:solidFill>
                <a:srgbClr val="FFFFFF"/>
              </a:solidFill>
              <a:latin typeface="+mn-lt"/>
              <a:ea typeface="+mn-ea"/>
            </a:endParaRPr>
          </a:p>
        </p:txBody>
      </p:sp>
    </p:spTree>
    <p:extLst>
      <p:ext uri="{BB962C8B-B14F-4D97-AF65-F5344CB8AC3E}">
        <p14:creationId xmlns:p14="http://schemas.microsoft.com/office/powerpoint/2010/main" val="228841589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591344"/>
            <a:ext cx="2400300" cy="5585619"/>
          </a:xfrm>
        </p:spPr>
        <p:txBody>
          <a:bodyPr>
            <a:normAutofit/>
          </a:bodyPr>
          <a:lstStyle/>
          <a:p>
            <a:r>
              <a:rPr lang="en-US">
                <a:solidFill>
                  <a:srgbClr val="FFFFFF"/>
                </a:solidFill>
              </a:rPr>
              <a:t>Monitoring Therapeutic Response  During Dose Adjustments</a:t>
            </a:r>
            <a:br>
              <a:rPr lang="en-US">
                <a:solidFill>
                  <a:srgbClr val="FFFFFF"/>
                </a:solidFill>
              </a:rPr>
            </a:br>
            <a:endParaRPr lang="en-US">
              <a:solidFill>
                <a:srgbClr val="FFFFFF"/>
              </a:solidFill>
            </a:endParaRPr>
          </a:p>
        </p:txBody>
      </p:sp>
      <p:sp>
        <p:nvSpPr>
          <p:cNvPr id="3" name="Content Placeholder 2"/>
          <p:cNvSpPr>
            <a:spLocks noGrp="1"/>
          </p:cNvSpPr>
          <p:nvPr>
            <p:ph idx="1"/>
          </p:nvPr>
        </p:nvSpPr>
        <p:spPr>
          <a:xfrm>
            <a:off x="3335480" y="591344"/>
            <a:ext cx="5503719" cy="6038056"/>
          </a:xfrm>
        </p:spPr>
        <p:txBody>
          <a:bodyPr anchor="ctr">
            <a:normAutofit/>
          </a:bodyPr>
          <a:lstStyle/>
          <a:p>
            <a:r>
              <a:rPr lang="en-US" sz="3000" dirty="0"/>
              <a:t>During dose adjustment, a weekly phone check-in or appointment is preferred, when possible</a:t>
            </a:r>
          </a:p>
          <a:p>
            <a:pPr marL="0" indent="0">
              <a:buNone/>
            </a:pPr>
            <a:endParaRPr lang="en-US" sz="3000" dirty="0"/>
          </a:p>
          <a:p>
            <a:r>
              <a:rPr lang="en-US" sz="3000" dirty="0"/>
              <a:t>Standardized rating scales: PHQ-9 and CES-DC</a:t>
            </a:r>
          </a:p>
          <a:p>
            <a:pPr marL="0" indent="0">
              <a:buNone/>
            </a:pPr>
            <a:endParaRPr lang="en-US" dirty="0"/>
          </a:p>
          <a:p>
            <a:pPr marL="0" indent="0">
              <a:buNone/>
            </a:pPr>
            <a:endParaRPr lang="en-US" dirty="0"/>
          </a:p>
          <a:p>
            <a:pPr marL="0" indent="0">
              <a:buNone/>
            </a:pP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04419803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3"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2"/>
          <p:cNvSpPr>
            <a:spLocks noGrp="1" noChangeArrowheads="1"/>
          </p:cNvSpPr>
          <p:nvPr>
            <p:ph type="title" idx="4294967295"/>
          </p:nvPr>
        </p:nvSpPr>
        <p:spPr>
          <a:xfrm>
            <a:off x="515125" y="1153572"/>
            <a:ext cx="2400300" cy="4461163"/>
          </a:xfrm>
        </p:spPr>
        <p:txBody>
          <a:bodyPr vert="horz" lIns="91440" tIns="45720" rIns="91440" bIns="45720" rtlCol="0" anchor="ctr">
            <a:normAutofit/>
          </a:bodyPr>
          <a:lstStyle/>
          <a:p>
            <a:pPr defTabSz="914400"/>
            <a:r>
              <a:rPr lang="en-US" altLang="en-US" sz="4400" kern="1200">
                <a:solidFill>
                  <a:srgbClr val="FFFFFF"/>
                </a:solidFill>
                <a:latin typeface="+mj-lt"/>
                <a:ea typeface="+mj-ea"/>
                <a:cs typeface="+mj-cs"/>
              </a:rPr>
              <a:t>Follow-up Schedule</a:t>
            </a:r>
          </a:p>
        </p:txBody>
      </p:sp>
      <p:sp>
        <p:nvSpPr>
          <p:cNvPr id="32771" name="Rectangle 3"/>
          <p:cNvSpPr>
            <a:spLocks noGrp="1" noChangeArrowheads="1"/>
          </p:cNvSpPr>
          <p:nvPr>
            <p:ph idx="4294967295"/>
          </p:nvPr>
        </p:nvSpPr>
        <p:spPr>
          <a:xfrm>
            <a:off x="3335480" y="591344"/>
            <a:ext cx="5656119" cy="6038056"/>
          </a:xfrm>
        </p:spPr>
        <p:txBody>
          <a:bodyPr vert="horz" lIns="91440" tIns="45720" rIns="91440" bIns="45720" rtlCol="0" anchor="ctr">
            <a:normAutofit/>
          </a:bodyPr>
          <a:lstStyle/>
          <a:p>
            <a:pPr indent="-228600" defTabSz="914400">
              <a:spcBef>
                <a:spcPct val="0"/>
              </a:spcBef>
            </a:pPr>
            <a:r>
              <a:rPr lang="en-US" altLang="en-US" sz="2600" dirty="0"/>
              <a:t>First f/u should be a face-to-face meeting w/ MD 1 week after starting medication</a:t>
            </a:r>
          </a:p>
          <a:p>
            <a:pPr indent="-228600" defTabSz="914400">
              <a:spcBef>
                <a:spcPct val="0"/>
              </a:spcBef>
            </a:pPr>
            <a:endParaRPr lang="en-US" altLang="en-US" sz="2600" dirty="0"/>
          </a:p>
          <a:p>
            <a:pPr indent="-228600" defTabSz="914400">
              <a:spcBef>
                <a:spcPct val="0"/>
              </a:spcBef>
            </a:pPr>
            <a:r>
              <a:rPr lang="en-US" altLang="en-US" sz="2600" dirty="0"/>
              <a:t>If </a:t>
            </a:r>
            <a:r>
              <a:rPr lang="en-US" altLang="en-US" sz="2600" dirty="0" err="1"/>
              <a:t>pt</a:t>
            </a:r>
            <a:r>
              <a:rPr lang="en-US" altLang="en-US" sz="2600" dirty="0"/>
              <a:t> is doing well, follow up schedule:</a:t>
            </a:r>
          </a:p>
          <a:p>
            <a:pPr lvl="1" indent="-228600" defTabSz="914400">
              <a:spcBef>
                <a:spcPct val="0"/>
              </a:spcBef>
            </a:pPr>
            <a:r>
              <a:rPr lang="en-US" altLang="en-US" sz="2300" dirty="0"/>
              <a:t>For 1</a:t>
            </a:r>
            <a:r>
              <a:rPr lang="en-US" altLang="en-US" sz="2300" baseline="30000" dirty="0"/>
              <a:t>st</a:t>
            </a:r>
            <a:r>
              <a:rPr lang="en-US" altLang="en-US" sz="2300" dirty="0"/>
              <a:t> month: Every week w/ MD or therapist </a:t>
            </a:r>
          </a:p>
          <a:p>
            <a:pPr lvl="1" indent="-228600" defTabSz="914400">
              <a:spcBef>
                <a:spcPct val="0"/>
              </a:spcBef>
            </a:pPr>
            <a:r>
              <a:rPr lang="en-US" altLang="en-US" sz="2300" dirty="0"/>
              <a:t>During 2</a:t>
            </a:r>
            <a:r>
              <a:rPr lang="en-US" altLang="en-US" sz="2300" baseline="30000" dirty="0"/>
              <a:t>nd</a:t>
            </a:r>
            <a:r>
              <a:rPr lang="en-US" altLang="en-US" sz="2300" dirty="0"/>
              <a:t> month: Every other week </a:t>
            </a:r>
          </a:p>
          <a:p>
            <a:pPr lvl="1" indent="-228600" defTabSz="914400">
              <a:spcBef>
                <a:spcPct val="0"/>
              </a:spcBef>
            </a:pPr>
            <a:r>
              <a:rPr lang="en-US" altLang="en-US" sz="2300" dirty="0"/>
              <a:t>After second month: Monthly thereafter</a:t>
            </a:r>
          </a:p>
          <a:p>
            <a:pPr indent="-228600" defTabSz="914400">
              <a:spcBef>
                <a:spcPct val="0"/>
              </a:spcBef>
            </a:pPr>
            <a:endParaRPr lang="en-US" altLang="en-US" sz="2600" dirty="0"/>
          </a:p>
          <a:p>
            <a:pPr indent="-228600" defTabSz="914400">
              <a:spcBef>
                <a:spcPct val="0"/>
              </a:spcBef>
            </a:pPr>
            <a:r>
              <a:rPr lang="en-US" altLang="en-US" sz="2600" dirty="0"/>
              <a:t>If dose is changed, see </a:t>
            </a:r>
            <a:r>
              <a:rPr lang="en-US" altLang="en-US" sz="2600" dirty="0" err="1"/>
              <a:t>pt</a:t>
            </a:r>
            <a:r>
              <a:rPr lang="en-US" altLang="en-US" sz="2600" dirty="0"/>
              <a:t> in 2 weeks</a:t>
            </a:r>
          </a:p>
          <a:p>
            <a:pPr indent="-228600" defTabSz="914400">
              <a:spcBef>
                <a:spcPct val="0"/>
              </a:spcBef>
            </a:pPr>
            <a:endParaRPr lang="en-US" altLang="en-US" sz="2600" dirty="0"/>
          </a:p>
          <a:p>
            <a:pPr indent="-228600" defTabSz="914400">
              <a:spcBef>
                <a:spcPct val="0"/>
              </a:spcBef>
            </a:pPr>
            <a:r>
              <a:rPr lang="en-US" altLang="en-US" sz="2600" dirty="0"/>
              <a:t>See </a:t>
            </a:r>
            <a:r>
              <a:rPr lang="en-US" altLang="en-US" sz="2600" dirty="0" err="1"/>
              <a:t>pt</a:t>
            </a:r>
            <a:r>
              <a:rPr lang="en-US" altLang="en-US" sz="2600" dirty="0"/>
              <a:t> sooner for any concerns</a:t>
            </a:r>
          </a:p>
          <a:p>
            <a:pPr indent="-228600" defTabSz="914400">
              <a:spcBef>
                <a:spcPts val="2200"/>
              </a:spcBef>
            </a:pPr>
            <a:endParaRPr lang="en-US" altLang="en-US" b="1" dirty="0"/>
          </a:p>
          <a:p>
            <a:pPr indent="-228600" defTabSz="914400">
              <a:spcBef>
                <a:spcPts val="2200"/>
              </a:spcBef>
            </a:pPr>
            <a:endParaRPr lang="en-US" altLang="en-US" b="1" dirty="0"/>
          </a:p>
        </p:txBody>
      </p:sp>
      <p:sp>
        <p:nvSpPr>
          <p:cNvPr id="32775"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8253021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Drug Interactions</a:t>
            </a:r>
          </a:p>
        </p:txBody>
      </p:sp>
      <p:sp>
        <p:nvSpPr>
          <p:cNvPr id="3" name="Content Placeholder 2"/>
          <p:cNvSpPr>
            <a:spLocks noGrp="1"/>
          </p:cNvSpPr>
          <p:nvPr>
            <p:ph idx="1"/>
          </p:nvPr>
        </p:nvSpPr>
        <p:spPr>
          <a:xfrm>
            <a:off x="3335480" y="533400"/>
            <a:ext cx="5389895" cy="5643563"/>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n-US" sz="3200" dirty="0"/>
              <a:t>Drugs that affect homeostasis (NSAIDS, ASA, Warfarin)</a:t>
            </a:r>
          </a:p>
          <a:p>
            <a:r>
              <a:rPr lang="en-US" sz="3200" dirty="0"/>
              <a:t>MAOIs</a:t>
            </a:r>
          </a:p>
          <a:p>
            <a:r>
              <a:rPr lang="en-US" sz="3200" dirty="0"/>
              <a:t>SSRIs and </a:t>
            </a:r>
            <a:r>
              <a:rPr lang="en-US" sz="3200" dirty="0" err="1"/>
              <a:t>trypotophan</a:t>
            </a:r>
            <a:endParaRPr lang="en-US" sz="3200" dirty="0"/>
          </a:p>
          <a:p>
            <a:r>
              <a:rPr lang="en-US" sz="3200" dirty="0"/>
              <a:t>Drugs that prolong QT interval (</a:t>
            </a:r>
            <a:r>
              <a:rPr lang="en-US" sz="3200" dirty="0" err="1"/>
              <a:t>pimozide</a:t>
            </a:r>
            <a:r>
              <a:rPr lang="en-US" sz="3200" dirty="0"/>
              <a:t>, </a:t>
            </a:r>
            <a:r>
              <a:rPr lang="en-US" sz="3200" dirty="0" err="1"/>
              <a:t>thioridazine</a:t>
            </a:r>
            <a:r>
              <a:rPr lang="en-US" sz="3200" dirty="0"/>
              <a:t>)</a:t>
            </a:r>
          </a:p>
          <a:p>
            <a:r>
              <a:rPr lang="en-US" sz="3200" dirty="0"/>
              <a:t>Fluoxetine and sertraline : drugs metabolized by CYP2D6</a:t>
            </a:r>
          </a:p>
          <a:p>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4534050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81364"/>
          </a:xfrm>
        </p:spPr>
        <p:txBody>
          <a:bodyPr/>
          <a:lstStyle/>
          <a:p>
            <a:r>
              <a:rPr lang="en-US" dirty="0"/>
              <a:t>What if 1</a:t>
            </a:r>
            <a:r>
              <a:rPr lang="en-US" baseline="30000" dirty="0"/>
              <a:t>st</a:t>
            </a:r>
            <a:r>
              <a:rPr lang="en-US" dirty="0"/>
              <a:t> SSRI is ineffective or not tolerated?</a:t>
            </a:r>
          </a:p>
        </p:txBody>
      </p:sp>
      <p:sp>
        <p:nvSpPr>
          <p:cNvPr id="3" name="Text Placeholder 2"/>
          <p:cNvSpPr>
            <a:spLocks noGrp="1"/>
          </p:cNvSpPr>
          <p:nvPr>
            <p:ph type="body" sz="quarter" idx="10"/>
          </p:nvPr>
        </p:nvSpPr>
        <p:spPr>
          <a:xfrm>
            <a:off x="381000" y="1981200"/>
            <a:ext cx="8382000" cy="3016210"/>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4000" dirty="0"/>
              <a:t>Discontinuation of SSRI</a:t>
            </a:r>
          </a:p>
          <a:p>
            <a:r>
              <a:rPr lang="en-US" sz="4000" dirty="0"/>
              <a:t>Gradual reduction in dose over a few weeks</a:t>
            </a:r>
          </a:p>
          <a:p>
            <a:r>
              <a:rPr lang="en-US" sz="4000" dirty="0"/>
              <a:t>Do not abruptly discontinue  (except Prozac which will “self-taper”)</a:t>
            </a:r>
          </a:p>
        </p:txBody>
      </p:sp>
    </p:spTree>
    <p:extLst>
      <p:ext uri="{BB962C8B-B14F-4D97-AF65-F5344CB8AC3E}">
        <p14:creationId xmlns:p14="http://schemas.microsoft.com/office/powerpoint/2010/main" val="103636236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Switching from one SSRI to another SSRI</a:t>
            </a:r>
          </a:p>
        </p:txBody>
      </p:sp>
      <p:sp>
        <p:nvSpPr>
          <p:cNvPr id="3" name="Text Placeholder 2"/>
          <p:cNvSpPr>
            <a:spLocks noGrp="1"/>
          </p:cNvSpPr>
          <p:nvPr>
            <p:ph type="body" sz="quarter" idx="10"/>
          </p:nvPr>
        </p:nvSpPr>
        <p:spPr>
          <a:xfrm>
            <a:off x="3047911" y="228600"/>
            <a:ext cx="5179868" cy="5585619"/>
          </a:xfrm>
        </p:spPr>
        <p:txBody>
          <a:bodyPr vert="horz" lIns="91440" tIns="45720" rIns="91440" bIns="45720" rtlCol="0" anchor="ctr">
            <a:noAutofit/>
          </a:bodyPr>
          <a:lstStyle/>
          <a:p>
            <a:pPr indent="-228600" defTabSz="914400"/>
            <a:r>
              <a:rPr lang="en-US" sz="3200" dirty="0"/>
              <a:t>TORDIA study: for adolescent depression, if 1</a:t>
            </a:r>
            <a:r>
              <a:rPr lang="en-US" sz="3200" baseline="30000" dirty="0"/>
              <a:t>st</a:t>
            </a:r>
            <a:r>
              <a:rPr lang="en-US" sz="3200" dirty="0"/>
              <a:t> SSRI fails switch to another SSRI</a:t>
            </a:r>
          </a:p>
          <a:p>
            <a:pPr marL="0" indent="-228600" defTabSz="914400"/>
            <a:endParaRPr lang="en-US" sz="3200" dirty="0"/>
          </a:p>
          <a:p>
            <a:pPr indent="-228600" defTabSz="914400"/>
            <a:r>
              <a:rPr lang="en-US" sz="3200" dirty="0"/>
              <a:t>Staggered and overlapping- as long as total daily dose remains equivalent and comparable</a:t>
            </a:r>
          </a:p>
          <a:p>
            <a:pPr marL="0" indent="-228600" defTabSz="914400"/>
            <a:endParaRPr lang="en-US" sz="3200" dirty="0"/>
          </a:p>
          <a:p>
            <a:pPr indent="-228600" defTabSz="914400"/>
            <a:r>
              <a:rPr lang="en-US" sz="3200" dirty="0"/>
              <a:t>Staggered switch can be completed over a few weeks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52575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6" name="Rectangle 2"/>
          <p:cNvSpPr>
            <a:spLocks noGrp="1"/>
          </p:cNvSpPr>
          <p:nvPr>
            <p:ph type="title"/>
          </p:nvPr>
        </p:nvSpPr>
        <p:spPr>
          <a:xfrm>
            <a:off x="647271" y="1012004"/>
            <a:ext cx="2562119" cy="4795408"/>
          </a:xfrm>
        </p:spPr>
        <p:txBody>
          <a:bodyPr>
            <a:normAutofit/>
          </a:bodyPr>
          <a:lstStyle/>
          <a:p>
            <a:pPr eaLnBrk="1" hangingPunct="1"/>
            <a:r>
              <a:rPr lang="en-US" altLang="en-US" dirty="0">
                <a:solidFill>
                  <a:srgbClr val="FFFFFF"/>
                </a:solidFill>
                <a:ea typeface="ＭＳ Ｐゴシック" panose="020B0600070205080204" pitchFamily="34" charset="-128"/>
              </a:rPr>
              <a:t>Epidemiology of Childhood Depression </a:t>
            </a:r>
          </a:p>
        </p:txBody>
      </p:sp>
      <p:graphicFrame>
        <p:nvGraphicFramePr>
          <p:cNvPr id="6149" name="Rectangle 3">
            <a:extLst>
              <a:ext uri="{FF2B5EF4-FFF2-40B4-BE49-F238E27FC236}">
                <a16:creationId xmlns:a16="http://schemas.microsoft.com/office/drawing/2014/main" id="{05702D9D-EC8B-4EEC-83B0-87A4312FE2B2}"/>
              </a:ext>
            </a:extLst>
          </p:cNvPr>
          <p:cNvGraphicFramePr>
            <a:graphicFrameLocks noGrp="1"/>
          </p:cNvGraphicFramePr>
          <p:nvPr>
            <p:ph idx="1"/>
            <p:extLst>
              <p:ext uri="{D42A27DB-BD31-4B8C-83A1-F6EECF244321}">
                <p14:modId xmlns:p14="http://schemas.microsoft.com/office/powerpoint/2010/main" val="2449412321"/>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521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149"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73498"/>
            <a:ext cx="2798064" cy="1693776"/>
          </a:xfrm>
        </p:spPr>
        <p:txBody>
          <a:bodyPr>
            <a:normAutofit/>
          </a:bodyPr>
          <a:lstStyle/>
          <a:p>
            <a:r>
              <a:rPr lang="en-US" sz="3100" b="1" dirty="0"/>
              <a:t>Example</a:t>
            </a:r>
          </a:p>
        </p:txBody>
      </p:sp>
      <p:sp>
        <p:nvSpPr>
          <p:cNvPr id="3" name="Content Placeholder 2"/>
          <p:cNvSpPr>
            <a:spLocks noGrp="1"/>
          </p:cNvSpPr>
          <p:nvPr>
            <p:ph idx="1"/>
          </p:nvPr>
        </p:nvSpPr>
        <p:spPr>
          <a:xfrm>
            <a:off x="2667000" y="311151"/>
            <a:ext cx="6324600" cy="2057400"/>
          </a:xfrm>
        </p:spPr>
        <p:txBody>
          <a:bodyPr anchor="ctr">
            <a:normAutofit fontScale="85000" lnSpcReduction="20000"/>
          </a:bodyPr>
          <a:lstStyle/>
          <a:p>
            <a:pPr marL="0" indent="0">
              <a:buNone/>
            </a:pPr>
            <a:r>
              <a:rPr lang="en-US" sz="3000" dirty="0"/>
              <a:t>11yo with depression on Zoloft 100mg x 6 weeks, no adverse effects, no change in mood symptoms, no change sleep/appetite/concentration</a:t>
            </a:r>
          </a:p>
          <a:p>
            <a:pPr marL="0" indent="0">
              <a:buNone/>
            </a:pPr>
            <a:endParaRPr lang="en-US" sz="3000" dirty="0"/>
          </a:p>
          <a:p>
            <a:pPr marL="0" indent="0">
              <a:buNone/>
            </a:pPr>
            <a:r>
              <a:rPr lang="en-US" sz="3000" dirty="0"/>
              <a:t>Staggered switch:</a:t>
            </a:r>
          </a:p>
          <a:p>
            <a:endParaRPr lang="en-US" sz="1700" dirty="0"/>
          </a:p>
          <a:p>
            <a:endParaRPr lang="en-US" sz="1700" dirty="0"/>
          </a:p>
        </p:txBody>
      </p:sp>
      <p:sp>
        <p:nvSpPr>
          <p:cNvPr id="13" name="Rectangle 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68551"/>
            <a:ext cx="9144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4667" y="2633701"/>
            <a:ext cx="6054666"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269964889"/>
              </p:ext>
            </p:extLst>
          </p:nvPr>
        </p:nvGraphicFramePr>
        <p:xfrm>
          <a:off x="1719071" y="2968109"/>
          <a:ext cx="5705857" cy="2882094"/>
        </p:xfrm>
        <a:graphic>
          <a:graphicData uri="http://schemas.openxmlformats.org/drawingml/2006/table">
            <a:tbl>
              <a:tblPr firstRow="1" bandRow="1">
                <a:tableStyleId>{69012ECD-51FC-41F1-AA8D-1B2483CD663E}</a:tableStyleId>
              </a:tblPr>
              <a:tblGrid>
                <a:gridCol w="1777577">
                  <a:extLst>
                    <a:ext uri="{9D8B030D-6E8A-4147-A177-3AD203B41FA5}">
                      <a16:colId xmlns:a16="http://schemas.microsoft.com/office/drawing/2014/main" val="20000"/>
                    </a:ext>
                  </a:extLst>
                </a:gridCol>
                <a:gridCol w="1866212">
                  <a:extLst>
                    <a:ext uri="{9D8B030D-6E8A-4147-A177-3AD203B41FA5}">
                      <a16:colId xmlns:a16="http://schemas.microsoft.com/office/drawing/2014/main" val="20001"/>
                    </a:ext>
                  </a:extLst>
                </a:gridCol>
                <a:gridCol w="2062068">
                  <a:extLst>
                    <a:ext uri="{9D8B030D-6E8A-4147-A177-3AD203B41FA5}">
                      <a16:colId xmlns:a16="http://schemas.microsoft.com/office/drawing/2014/main" val="20002"/>
                    </a:ext>
                  </a:extLst>
                </a:gridCol>
              </a:tblGrid>
              <a:tr h="499563">
                <a:tc>
                  <a:txBody>
                    <a:bodyPr/>
                    <a:lstStyle/>
                    <a:p>
                      <a:endParaRPr lang="en-US" sz="2500"/>
                    </a:p>
                  </a:txBody>
                  <a:tcPr marL="82345" marR="82345" marT="41173" marB="41173"/>
                </a:tc>
                <a:tc>
                  <a:txBody>
                    <a:bodyPr/>
                    <a:lstStyle/>
                    <a:p>
                      <a:r>
                        <a:rPr lang="en-US" sz="2500">
                          <a:solidFill>
                            <a:schemeClr val="bg1"/>
                          </a:solidFill>
                        </a:rPr>
                        <a:t>Zoloft</a:t>
                      </a:r>
                      <a:r>
                        <a:rPr lang="en-US" sz="2500" baseline="0">
                          <a:solidFill>
                            <a:schemeClr val="bg1"/>
                          </a:solidFill>
                        </a:rPr>
                        <a:t> (mg)</a:t>
                      </a:r>
                      <a:endParaRPr lang="en-US" sz="2500">
                        <a:solidFill>
                          <a:schemeClr val="bg1"/>
                        </a:solidFill>
                      </a:endParaRPr>
                    </a:p>
                  </a:txBody>
                  <a:tcPr marL="82345" marR="82345" marT="41173" marB="41173"/>
                </a:tc>
                <a:tc>
                  <a:txBody>
                    <a:bodyPr/>
                    <a:lstStyle/>
                    <a:p>
                      <a:r>
                        <a:rPr lang="en-US" sz="2500">
                          <a:solidFill>
                            <a:schemeClr val="bg1"/>
                          </a:solidFill>
                        </a:rPr>
                        <a:t>Prozac (mg)</a:t>
                      </a:r>
                    </a:p>
                  </a:txBody>
                  <a:tcPr marL="82345" marR="82345" marT="41173" marB="41173"/>
                </a:tc>
                <a:extLst>
                  <a:ext uri="{0D108BD9-81ED-4DB2-BD59-A6C34878D82A}">
                    <a16:rowId xmlns:a16="http://schemas.microsoft.com/office/drawing/2014/main" val="10000"/>
                  </a:ext>
                </a:extLst>
              </a:tr>
              <a:tr h="499563">
                <a:tc>
                  <a:txBody>
                    <a:bodyPr/>
                    <a:lstStyle/>
                    <a:p>
                      <a:r>
                        <a:rPr lang="en-US" sz="2500"/>
                        <a:t>1-2</a:t>
                      </a:r>
                      <a:r>
                        <a:rPr lang="en-US" sz="2500" baseline="0"/>
                        <a:t> weeks</a:t>
                      </a:r>
                      <a:endParaRPr lang="en-US" sz="2500"/>
                    </a:p>
                  </a:txBody>
                  <a:tcPr marL="82345" marR="82345" marT="41173" marB="41173"/>
                </a:tc>
                <a:tc>
                  <a:txBody>
                    <a:bodyPr/>
                    <a:lstStyle/>
                    <a:p>
                      <a:r>
                        <a:rPr lang="en-US" sz="2500"/>
                        <a:t>75</a:t>
                      </a:r>
                    </a:p>
                  </a:txBody>
                  <a:tcPr marL="82345" marR="82345" marT="41173" marB="41173"/>
                </a:tc>
                <a:tc>
                  <a:txBody>
                    <a:bodyPr/>
                    <a:lstStyle/>
                    <a:p>
                      <a:r>
                        <a:rPr lang="en-US" sz="2500"/>
                        <a:t>5</a:t>
                      </a:r>
                    </a:p>
                  </a:txBody>
                  <a:tcPr marL="82345" marR="82345" marT="41173" marB="41173"/>
                </a:tc>
                <a:extLst>
                  <a:ext uri="{0D108BD9-81ED-4DB2-BD59-A6C34878D82A}">
                    <a16:rowId xmlns:a16="http://schemas.microsoft.com/office/drawing/2014/main" val="10001"/>
                  </a:ext>
                </a:extLst>
              </a:tr>
              <a:tr h="499563">
                <a:tc>
                  <a:txBody>
                    <a:bodyPr/>
                    <a:lstStyle/>
                    <a:p>
                      <a:r>
                        <a:rPr lang="en-US" sz="2500"/>
                        <a:t>2-3</a:t>
                      </a:r>
                      <a:r>
                        <a:rPr lang="en-US" sz="2500" baseline="0"/>
                        <a:t> </a:t>
                      </a:r>
                      <a:r>
                        <a:rPr lang="en-US" sz="2500"/>
                        <a:t>weeks</a:t>
                      </a:r>
                    </a:p>
                  </a:txBody>
                  <a:tcPr marL="82345" marR="82345" marT="41173" marB="41173"/>
                </a:tc>
                <a:tc>
                  <a:txBody>
                    <a:bodyPr/>
                    <a:lstStyle/>
                    <a:p>
                      <a:r>
                        <a:rPr lang="en-US" sz="2500"/>
                        <a:t>50</a:t>
                      </a:r>
                    </a:p>
                  </a:txBody>
                  <a:tcPr marL="82345" marR="82345" marT="41173" marB="41173"/>
                </a:tc>
                <a:tc>
                  <a:txBody>
                    <a:bodyPr/>
                    <a:lstStyle/>
                    <a:p>
                      <a:r>
                        <a:rPr lang="en-US" sz="2500"/>
                        <a:t>10</a:t>
                      </a:r>
                    </a:p>
                  </a:txBody>
                  <a:tcPr marL="82345" marR="82345" marT="41173" marB="41173"/>
                </a:tc>
                <a:extLst>
                  <a:ext uri="{0D108BD9-81ED-4DB2-BD59-A6C34878D82A}">
                    <a16:rowId xmlns:a16="http://schemas.microsoft.com/office/drawing/2014/main" val="10002"/>
                  </a:ext>
                </a:extLst>
              </a:tr>
              <a:tr h="499563">
                <a:tc>
                  <a:txBody>
                    <a:bodyPr/>
                    <a:lstStyle/>
                    <a:p>
                      <a:r>
                        <a:rPr lang="en-US" sz="2500"/>
                        <a:t>3-4 weeks</a:t>
                      </a:r>
                    </a:p>
                  </a:txBody>
                  <a:tcPr marL="82345" marR="82345" marT="41173" marB="41173"/>
                </a:tc>
                <a:tc>
                  <a:txBody>
                    <a:bodyPr/>
                    <a:lstStyle/>
                    <a:p>
                      <a:r>
                        <a:rPr lang="en-US" sz="2500"/>
                        <a:t>25</a:t>
                      </a:r>
                    </a:p>
                  </a:txBody>
                  <a:tcPr marL="82345" marR="82345" marT="41173" marB="41173"/>
                </a:tc>
                <a:tc>
                  <a:txBody>
                    <a:bodyPr/>
                    <a:lstStyle/>
                    <a:p>
                      <a:r>
                        <a:rPr lang="en-US" sz="2500"/>
                        <a:t>15</a:t>
                      </a:r>
                    </a:p>
                  </a:txBody>
                  <a:tcPr marL="82345" marR="82345" marT="41173" marB="41173"/>
                </a:tc>
                <a:extLst>
                  <a:ext uri="{0D108BD9-81ED-4DB2-BD59-A6C34878D82A}">
                    <a16:rowId xmlns:a16="http://schemas.microsoft.com/office/drawing/2014/main" val="10003"/>
                  </a:ext>
                </a:extLst>
              </a:tr>
              <a:tr h="883842">
                <a:tc>
                  <a:txBody>
                    <a:bodyPr/>
                    <a:lstStyle/>
                    <a:p>
                      <a:r>
                        <a:rPr lang="en-US" sz="2500"/>
                        <a:t>4-5 weeks</a:t>
                      </a:r>
                    </a:p>
                  </a:txBody>
                  <a:tcPr marL="82345" marR="82345" marT="41173" marB="41173"/>
                </a:tc>
                <a:tc>
                  <a:txBody>
                    <a:bodyPr/>
                    <a:lstStyle/>
                    <a:p>
                      <a:r>
                        <a:rPr lang="en-US" sz="2500"/>
                        <a:t>stop</a:t>
                      </a:r>
                    </a:p>
                  </a:txBody>
                  <a:tcPr marL="82345" marR="82345" marT="41173" marB="41173"/>
                </a:tc>
                <a:tc>
                  <a:txBody>
                    <a:bodyPr/>
                    <a:lstStyle/>
                    <a:p>
                      <a:r>
                        <a:rPr lang="en-US" sz="2500" dirty="0"/>
                        <a:t>Effective? Or 20</a:t>
                      </a:r>
                    </a:p>
                  </a:txBody>
                  <a:tcPr marL="82345" marR="82345" marT="41173" marB="41173"/>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5311170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51" y="283647"/>
            <a:ext cx="1646904" cy="1393790"/>
          </a:xfrm>
        </p:spPr>
        <p:txBody>
          <a:bodyPr>
            <a:normAutofit/>
          </a:bodyPr>
          <a:lstStyle/>
          <a:p>
            <a:r>
              <a:rPr lang="en-US" sz="3100" dirty="0"/>
              <a:t>Example</a:t>
            </a:r>
          </a:p>
        </p:txBody>
      </p:sp>
      <p:sp>
        <p:nvSpPr>
          <p:cNvPr id="3" name="Content Placeholder 2"/>
          <p:cNvSpPr>
            <a:spLocks noGrp="1"/>
          </p:cNvSpPr>
          <p:nvPr>
            <p:ph idx="1"/>
          </p:nvPr>
        </p:nvSpPr>
        <p:spPr>
          <a:xfrm>
            <a:off x="2590800" y="338328"/>
            <a:ext cx="6063995" cy="1605083"/>
          </a:xfrm>
        </p:spPr>
        <p:txBody>
          <a:bodyPr anchor="ctr">
            <a:normAutofit lnSpcReduction="10000"/>
          </a:bodyPr>
          <a:lstStyle/>
          <a:p>
            <a:pPr marL="0" indent="0">
              <a:buNone/>
            </a:pPr>
            <a:r>
              <a:rPr lang="en-US" sz="3000" dirty="0"/>
              <a:t>If fluoxetine is abruptly stopped: dose escalation of new SSRI can be based on approximate half-life of fluoxetine of 1-2 weeks</a:t>
            </a:r>
          </a:p>
          <a:p>
            <a:pPr marL="0" indent="0">
              <a:buNone/>
            </a:pPr>
            <a:endParaRPr lang="en-US" sz="1700" dirty="0"/>
          </a:p>
        </p:txBody>
      </p:sp>
      <p:sp>
        <p:nvSpPr>
          <p:cNvPr id="17" name="Rectangle 1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211010"/>
            <a:ext cx="9144001"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26">
            <a:extLst>
              <a:ext uri="{FF2B5EF4-FFF2-40B4-BE49-F238E27FC236}">
                <a16:creationId xmlns:a16="http://schemas.microsoft.com/office/drawing/2014/main" id="{48AADC38-41AB-482C-B8C3-6B9CD91B6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2426035"/>
            <a:ext cx="8661654"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3" y="2904926"/>
            <a:ext cx="3957066" cy="297253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078972329"/>
              </p:ext>
            </p:extLst>
          </p:nvPr>
        </p:nvGraphicFramePr>
        <p:xfrm>
          <a:off x="3886200" y="2746075"/>
          <a:ext cx="4449765" cy="3273725"/>
        </p:xfrm>
        <a:graphic>
          <a:graphicData uri="http://schemas.openxmlformats.org/drawingml/2006/table">
            <a:tbl>
              <a:tblPr firstRow="1" bandRow="1">
                <a:tableStyleId>{7DF18680-E054-41AD-8BC1-D1AEF772440D}</a:tableStyleId>
              </a:tblPr>
              <a:tblGrid>
                <a:gridCol w="1227620">
                  <a:extLst>
                    <a:ext uri="{9D8B030D-6E8A-4147-A177-3AD203B41FA5}">
                      <a16:colId xmlns:a16="http://schemas.microsoft.com/office/drawing/2014/main" val="20000"/>
                    </a:ext>
                  </a:extLst>
                </a:gridCol>
                <a:gridCol w="1495679">
                  <a:extLst>
                    <a:ext uri="{9D8B030D-6E8A-4147-A177-3AD203B41FA5}">
                      <a16:colId xmlns:a16="http://schemas.microsoft.com/office/drawing/2014/main" val="20001"/>
                    </a:ext>
                  </a:extLst>
                </a:gridCol>
                <a:gridCol w="1726466">
                  <a:extLst>
                    <a:ext uri="{9D8B030D-6E8A-4147-A177-3AD203B41FA5}">
                      <a16:colId xmlns:a16="http://schemas.microsoft.com/office/drawing/2014/main" val="20002"/>
                    </a:ext>
                  </a:extLst>
                </a:gridCol>
              </a:tblGrid>
              <a:tr h="654745">
                <a:tc>
                  <a:txBody>
                    <a:bodyPr/>
                    <a:lstStyle/>
                    <a:p>
                      <a:endParaRPr lang="en-US" sz="1900"/>
                    </a:p>
                  </a:txBody>
                  <a:tcPr marL="61339" marR="61339" marT="30669" marB="30669"/>
                </a:tc>
                <a:tc>
                  <a:txBody>
                    <a:bodyPr/>
                    <a:lstStyle/>
                    <a:p>
                      <a:r>
                        <a:rPr lang="en-US" sz="1900">
                          <a:solidFill>
                            <a:schemeClr val="bg1"/>
                          </a:solidFill>
                        </a:rPr>
                        <a:t>Prozac</a:t>
                      </a:r>
                      <a:r>
                        <a:rPr lang="en-US" sz="1900" baseline="0">
                          <a:solidFill>
                            <a:schemeClr val="bg1"/>
                          </a:solidFill>
                        </a:rPr>
                        <a:t> (mg)</a:t>
                      </a:r>
                      <a:endParaRPr lang="en-US" sz="1900">
                        <a:solidFill>
                          <a:schemeClr val="bg1"/>
                        </a:solidFill>
                      </a:endParaRPr>
                    </a:p>
                  </a:txBody>
                  <a:tcPr marL="61339" marR="61339" marT="30669" marB="30669"/>
                </a:tc>
                <a:tc>
                  <a:txBody>
                    <a:bodyPr/>
                    <a:lstStyle/>
                    <a:p>
                      <a:r>
                        <a:rPr lang="en-US" sz="1900">
                          <a:solidFill>
                            <a:schemeClr val="bg1"/>
                          </a:solidFill>
                        </a:rPr>
                        <a:t>Lexapro (mg)</a:t>
                      </a:r>
                    </a:p>
                  </a:txBody>
                  <a:tcPr marL="61339" marR="61339" marT="30669" marB="30669"/>
                </a:tc>
                <a:extLst>
                  <a:ext uri="{0D108BD9-81ED-4DB2-BD59-A6C34878D82A}">
                    <a16:rowId xmlns:a16="http://schemas.microsoft.com/office/drawing/2014/main" val="10000"/>
                  </a:ext>
                </a:extLst>
              </a:tr>
              <a:tr h="65474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900"/>
                    </a:p>
                  </a:txBody>
                  <a:tcPr marL="61339" marR="61339" marT="30669" marB="30669"/>
                </a:tc>
                <a:tc>
                  <a:txBody>
                    <a:bodyPr/>
                    <a:lstStyle/>
                    <a:p>
                      <a:r>
                        <a:rPr lang="en-US" sz="1900"/>
                        <a:t>20mg</a:t>
                      </a:r>
                      <a:r>
                        <a:rPr lang="en-US" sz="1900" baseline="0"/>
                        <a:t> STOP</a:t>
                      </a:r>
                      <a:endParaRPr lang="en-US" sz="1900"/>
                    </a:p>
                  </a:txBody>
                  <a:tcPr marL="61339" marR="61339" marT="30669" marB="30669"/>
                </a:tc>
                <a:tc>
                  <a:txBody>
                    <a:bodyPr/>
                    <a:lstStyle/>
                    <a:p>
                      <a:r>
                        <a:rPr lang="en-US" sz="1900"/>
                        <a:t>2.5</a:t>
                      </a:r>
                    </a:p>
                  </a:txBody>
                  <a:tcPr marL="61339" marR="61339" marT="30669" marB="30669"/>
                </a:tc>
                <a:extLst>
                  <a:ext uri="{0D108BD9-81ED-4DB2-BD59-A6C34878D82A}">
                    <a16:rowId xmlns:a16="http://schemas.microsoft.com/office/drawing/2014/main" val="10001"/>
                  </a:ext>
                </a:extLst>
              </a:tr>
              <a:tr h="65474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900"/>
                        <a:t>1-2</a:t>
                      </a:r>
                      <a:r>
                        <a:rPr lang="en-US" sz="1900" baseline="0"/>
                        <a:t> weeks</a:t>
                      </a:r>
                      <a:endParaRPr lang="en-US" sz="1900"/>
                    </a:p>
                  </a:txBody>
                  <a:tcPr marL="61339" marR="61339" marT="30669" marB="30669"/>
                </a:tc>
                <a:tc>
                  <a:txBody>
                    <a:bodyPr/>
                    <a:lstStyle/>
                    <a:p>
                      <a:r>
                        <a:rPr lang="en-US" sz="1900" baseline="0"/>
                        <a:t>Half-life: ~</a:t>
                      </a:r>
                      <a:r>
                        <a:rPr lang="en-US" sz="1900"/>
                        <a:t>10</a:t>
                      </a:r>
                    </a:p>
                  </a:txBody>
                  <a:tcPr marL="61339" marR="61339" marT="30669" marB="30669"/>
                </a:tc>
                <a:tc>
                  <a:txBody>
                    <a:bodyPr/>
                    <a:lstStyle/>
                    <a:p>
                      <a:r>
                        <a:rPr lang="en-US" sz="1900"/>
                        <a:t>5</a:t>
                      </a:r>
                    </a:p>
                  </a:txBody>
                  <a:tcPr marL="61339" marR="61339" marT="30669" marB="30669"/>
                </a:tc>
                <a:extLst>
                  <a:ext uri="{0D108BD9-81ED-4DB2-BD59-A6C34878D82A}">
                    <a16:rowId xmlns:a16="http://schemas.microsoft.com/office/drawing/2014/main" val="10002"/>
                  </a:ext>
                </a:extLst>
              </a:tr>
              <a:tr h="654745">
                <a:tc>
                  <a:txBody>
                    <a:bodyPr/>
                    <a:lstStyle/>
                    <a:p>
                      <a:r>
                        <a:rPr lang="en-US" sz="1900"/>
                        <a:t>2-3</a:t>
                      </a:r>
                      <a:r>
                        <a:rPr lang="en-US" sz="1900" baseline="0"/>
                        <a:t> </a:t>
                      </a:r>
                      <a:r>
                        <a:rPr lang="en-US" sz="1900"/>
                        <a:t>weeks</a:t>
                      </a:r>
                    </a:p>
                  </a:txBody>
                  <a:tcPr marL="61339" marR="61339" marT="30669" marB="30669"/>
                </a:tc>
                <a:tc>
                  <a:txBody>
                    <a:bodyPr/>
                    <a:lstStyle/>
                    <a:p>
                      <a:r>
                        <a:rPr lang="en-US" sz="1900"/>
                        <a:t>Half-life:</a:t>
                      </a:r>
                      <a:r>
                        <a:rPr lang="en-US" sz="1900" baseline="0"/>
                        <a:t> ~5</a:t>
                      </a:r>
                      <a:endParaRPr lang="en-US" sz="1900"/>
                    </a:p>
                  </a:txBody>
                  <a:tcPr marL="61339" marR="61339" marT="30669" marB="30669"/>
                </a:tc>
                <a:tc>
                  <a:txBody>
                    <a:bodyPr/>
                    <a:lstStyle/>
                    <a:p>
                      <a:r>
                        <a:rPr lang="en-US" sz="1900"/>
                        <a:t>10</a:t>
                      </a:r>
                    </a:p>
                  </a:txBody>
                  <a:tcPr marL="61339" marR="61339" marT="30669" marB="30669"/>
                </a:tc>
                <a:extLst>
                  <a:ext uri="{0D108BD9-81ED-4DB2-BD59-A6C34878D82A}">
                    <a16:rowId xmlns:a16="http://schemas.microsoft.com/office/drawing/2014/main" val="10003"/>
                  </a:ext>
                </a:extLst>
              </a:tr>
              <a:tr h="654745">
                <a:tc>
                  <a:txBody>
                    <a:bodyPr/>
                    <a:lstStyle/>
                    <a:p>
                      <a:r>
                        <a:rPr lang="en-US" sz="1900"/>
                        <a:t>3-4 weeks</a:t>
                      </a:r>
                    </a:p>
                  </a:txBody>
                  <a:tcPr marL="61339" marR="61339" marT="30669" marB="30669"/>
                </a:tc>
                <a:tc>
                  <a:txBody>
                    <a:bodyPr/>
                    <a:lstStyle/>
                    <a:p>
                      <a:endParaRPr lang="en-US" sz="1900"/>
                    </a:p>
                  </a:txBody>
                  <a:tcPr marL="61339" marR="61339" marT="30669" marB="30669"/>
                </a:tc>
                <a:tc>
                  <a:txBody>
                    <a:bodyPr/>
                    <a:lstStyle/>
                    <a:p>
                      <a:r>
                        <a:rPr lang="en-US" sz="1900" dirty="0"/>
                        <a:t>Effective?</a:t>
                      </a:r>
                      <a:r>
                        <a:rPr lang="en-US" sz="1900" baseline="0" dirty="0"/>
                        <a:t> 15</a:t>
                      </a:r>
                      <a:endParaRPr lang="en-US" sz="1900" dirty="0"/>
                    </a:p>
                  </a:txBody>
                  <a:tcPr marL="61339" marR="61339" marT="30669" marB="3066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189408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1"/>
            <a:ext cx="8657042" cy="196596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68087" y="521208"/>
            <a:ext cx="8065828" cy="1627632"/>
          </a:xfrm>
        </p:spPr>
        <p:txBody>
          <a:bodyPr>
            <a:normAutofit/>
          </a:bodyPr>
          <a:lstStyle/>
          <a:p>
            <a:r>
              <a:rPr lang="en-US" sz="4200">
                <a:solidFill>
                  <a:srgbClr val="FFFFFF"/>
                </a:solidFill>
              </a:rPr>
              <a:t>How Long to Treat</a:t>
            </a:r>
          </a:p>
        </p:txBody>
      </p:sp>
      <p:sp>
        <p:nvSpPr>
          <p:cNvPr id="12"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2447552"/>
            <a:ext cx="8657041"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p:cNvSpPr>
            <a:spLocks noGrp="1"/>
          </p:cNvSpPr>
          <p:nvPr>
            <p:ph idx="1"/>
          </p:nvPr>
        </p:nvSpPr>
        <p:spPr>
          <a:xfrm>
            <a:off x="568088" y="2776737"/>
            <a:ext cx="8065827" cy="3429234"/>
          </a:xfrm>
        </p:spPr>
        <p:txBody>
          <a:bodyPr anchor="ctr">
            <a:normAutofit/>
          </a:bodyPr>
          <a:lstStyle/>
          <a:p>
            <a:r>
              <a:rPr lang="en-US" sz="2400">
                <a:solidFill>
                  <a:srgbClr val="FFFFFF"/>
                </a:solidFill>
              </a:rPr>
              <a:t>Meds to decrease the feelings of anxiety and decrease the worries</a:t>
            </a:r>
          </a:p>
          <a:p>
            <a:endParaRPr lang="en-US" sz="2400">
              <a:solidFill>
                <a:srgbClr val="FFFFFF"/>
              </a:solidFill>
            </a:endParaRPr>
          </a:p>
          <a:p>
            <a:r>
              <a:rPr lang="en-US" sz="2400">
                <a:solidFill>
                  <a:srgbClr val="FFFFFF"/>
                </a:solidFill>
              </a:rPr>
              <a:t>When ill, kids think that is who they are…</a:t>
            </a:r>
          </a:p>
          <a:p>
            <a:r>
              <a:rPr lang="en-US" sz="2400">
                <a:solidFill>
                  <a:srgbClr val="FFFFFF"/>
                </a:solidFill>
              </a:rPr>
              <a:t>When better, they have to relearn who they are</a:t>
            </a:r>
          </a:p>
          <a:p>
            <a:r>
              <a:rPr lang="en-US" sz="2400">
                <a:solidFill>
                  <a:srgbClr val="FFFFFF"/>
                </a:solidFill>
              </a:rPr>
              <a:t>Sometimes they don’t want to come off</a:t>
            </a:r>
          </a:p>
          <a:p>
            <a:r>
              <a:rPr lang="en-US" sz="2400">
                <a:solidFill>
                  <a:srgbClr val="FFFFFF"/>
                </a:solidFill>
              </a:rPr>
              <a:t>Sometimes providers forget to take them off</a:t>
            </a:r>
          </a:p>
          <a:p>
            <a:r>
              <a:rPr lang="en-US" sz="2400">
                <a:solidFill>
                  <a:srgbClr val="FFFFFF"/>
                </a:solidFill>
              </a:rPr>
              <a:t>It is never “for the rest of their life”</a:t>
            </a:r>
          </a:p>
        </p:txBody>
      </p:sp>
    </p:spTree>
    <p:extLst>
      <p:ext uri="{BB962C8B-B14F-4D97-AF65-F5344CB8AC3E}">
        <p14:creationId xmlns:p14="http://schemas.microsoft.com/office/powerpoint/2010/main" val="259013190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003" y="-1166600"/>
            <a:ext cx="4091940" cy="1956841"/>
          </a:xfrm>
        </p:spPr>
        <p:txBody>
          <a:bodyPr anchor="b">
            <a:normAutofit/>
          </a:bodyPr>
          <a:lstStyle/>
          <a:p>
            <a:r>
              <a:rPr lang="en-US" sz="4700"/>
              <a:t>Lashondra Case</a:t>
            </a:r>
            <a:endParaRPr lang="en-US" sz="4700" dirty="0"/>
          </a:p>
        </p:txBody>
      </p:sp>
      <p:sp>
        <p:nvSpPr>
          <p:cNvPr id="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027" y="1447800"/>
            <a:ext cx="4572000" cy="3320668"/>
          </a:xfrm>
        </p:spPr>
        <p:txBody>
          <a:bodyPr>
            <a:noAutofit/>
          </a:bodyPr>
          <a:lstStyle/>
          <a:p>
            <a:pPr marL="0" indent="0">
              <a:buNone/>
            </a:pPr>
            <a:r>
              <a:rPr lang="en-US" sz="2200" dirty="0"/>
              <a:t>The patient is 17-year-old female patient recently diagnosed with depression. </a:t>
            </a:r>
          </a:p>
          <a:p>
            <a:pPr marL="0" indent="0">
              <a:buNone/>
            </a:pPr>
            <a:endParaRPr lang="en-US" sz="2200" dirty="0"/>
          </a:p>
          <a:p>
            <a:pPr marL="0" indent="0">
              <a:buNone/>
            </a:pPr>
            <a:r>
              <a:rPr lang="en-US" sz="2200" dirty="0"/>
              <a:t>Mom called and reported to the nurse that she expressed suicidal ideation in the context of Prozac titration. </a:t>
            </a:r>
          </a:p>
          <a:p>
            <a:pPr marL="514350" indent="-514350">
              <a:buAutoNum type="alphaLcPeriod"/>
            </a:pPr>
            <a:r>
              <a:rPr lang="en-US" sz="2200" dirty="0"/>
              <a:t>Tell her to stop immediately and go to the emergency room</a:t>
            </a:r>
          </a:p>
          <a:p>
            <a:pPr marL="514350" indent="-514350">
              <a:buAutoNum type="alphaLcPeriod"/>
            </a:pPr>
            <a:r>
              <a:rPr lang="en-US" sz="2200" dirty="0"/>
              <a:t>Call and talk with the patient and her mother to get further details regarding safety concerns/suicidal thoughts</a:t>
            </a:r>
          </a:p>
          <a:p>
            <a:pPr marL="514350" indent="-514350">
              <a:buAutoNum type="alphaLcPeriod"/>
            </a:pPr>
            <a:r>
              <a:rPr lang="en-US" sz="2200" dirty="0"/>
              <a:t>Do nothing, suicidal ideation will likely pass</a:t>
            </a:r>
          </a:p>
          <a:p>
            <a:endParaRPr lang="en-US" sz="2200" dirty="0"/>
          </a:p>
        </p:txBody>
      </p:sp>
      <p:pic>
        <p:nvPicPr>
          <p:cNvPr id="4" name="Picture 3">
            <a:extLst>
              <a:ext uri="{FF2B5EF4-FFF2-40B4-BE49-F238E27FC236}">
                <a16:creationId xmlns:a16="http://schemas.microsoft.com/office/drawing/2014/main" id="{F852CB65-FA4C-4BE6-8A69-8BA38FAD9DAF}"/>
              </a:ext>
            </a:extLst>
          </p:cNvPr>
          <p:cNvPicPr>
            <a:picLocks noChangeAspect="1"/>
          </p:cNvPicPr>
          <p:nvPr/>
        </p:nvPicPr>
        <p:blipFill rotWithShape="1">
          <a:blip r:embed="rId3"/>
          <a:srcRect r="-2" b="11267"/>
          <a:stretch/>
        </p:blipFill>
        <p:spPr>
          <a:xfrm>
            <a:off x="4727827" y="495300"/>
            <a:ext cx="4413887" cy="58674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1579240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5605629" cy="381000"/>
          </a:xfrm>
        </p:spPr>
        <p:txBody>
          <a:bodyPr>
            <a:normAutofit fontScale="90000"/>
          </a:bodyPr>
          <a:lstStyle/>
          <a:p>
            <a:r>
              <a:rPr lang="en-US" sz="3850" b="1" i="1" u="sng" dirty="0"/>
              <a:t>Safety</a:t>
            </a:r>
            <a:endParaRPr lang="en-US" sz="3850" b="1" u="sng" dirty="0"/>
          </a:p>
        </p:txBody>
      </p:sp>
      <p:sp>
        <p:nvSpPr>
          <p:cNvPr id="30" name="Content Placeholder 2"/>
          <p:cNvSpPr>
            <a:spLocks noGrp="1"/>
          </p:cNvSpPr>
          <p:nvPr>
            <p:ph idx="1"/>
          </p:nvPr>
        </p:nvSpPr>
        <p:spPr>
          <a:xfrm>
            <a:off x="1" y="1219200"/>
            <a:ext cx="6708550" cy="4952999"/>
          </a:xfrm>
        </p:spPr>
        <p:txBody>
          <a:bodyPr anchor="ctr">
            <a:noAutofit/>
          </a:bodyPr>
          <a:lstStyle/>
          <a:p>
            <a:pPr>
              <a:buFont typeface="Arial" panose="020B0604020202020204" pitchFamily="34" charset="0"/>
              <a:buChar char="•"/>
            </a:pPr>
            <a:r>
              <a:rPr lang="en-US" sz="2000" dirty="0"/>
              <a:t>You should call and talk with the patient and her mother today to get further details regarding safety concerns/suicidal thoughts.</a:t>
            </a:r>
          </a:p>
          <a:p>
            <a:pPr marL="0" indent="0">
              <a:buNone/>
            </a:pPr>
            <a:r>
              <a:rPr lang="en-US" sz="2000" dirty="0"/>
              <a:t> </a:t>
            </a:r>
          </a:p>
          <a:p>
            <a:pPr>
              <a:buFont typeface="Arial" panose="020B0604020202020204" pitchFamily="34" charset="0"/>
              <a:buChar char="•"/>
            </a:pPr>
            <a:r>
              <a:rPr lang="en-US" sz="2000" dirty="0"/>
              <a:t>If she is actively suicidal, engaging in dangerous behaviors, or is unable/unwilling to talk about any dangerous thoughts, have the patient/her mother call 911 or go to the nearest emergency room for an urgent assessment. </a:t>
            </a:r>
          </a:p>
          <a:p>
            <a:pPr marL="0" indent="0">
              <a:buNone/>
            </a:pPr>
            <a:endParaRPr lang="en-US" sz="2000" dirty="0"/>
          </a:p>
          <a:p>
            <a:pPr>
              <a:buFont typeface="Arial" panose="020B0604020202020204" pitchFamily="34" charset="0"/>
              <a:buChar char="•"/>
            </a:pPr>
            <a:r>
              <a:rPr lang="en-US" sz="2000" dirty="0"/>
              <a:t>If there are no current safety concerns, can monitor in the office tomorrow.  Review safety plan, means restriction, increased supervision</a:t>
            </a:r>
          </a:p>
          <a:p>
            <a:pPr marL="0" indent="0">
              <a:buNone/>
            </a:pPr>
            <a:endParaRPr lang="en-US" sz="2000" dirty="0"/>
          </a:p>
          <a:p>
            <a:pPr>
              <a:buFont typeface="Arial" panose="020B0604020202020204" pitchFamily="34" charset="0"/>
              <a:buChar char="•"/>
            </a:pPr>
            <a:r>
              <a:rPr lang="en-US" sz="2000" dirty="0"/>
              <a:t>It will be important to continue to monitor for suicidal thoughts and discuss safety planning with the patient and the patient’s family including seeing the patient on a weekly basis, or more frequently if necessary</a:t>
            </a:r>
          </a:p>
        </p:txBody>
      </p:sp>
      <p:sp>
        <p:nvSpPr>
          <p:cNvPr id="31"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Graphic 13" descr="Warning">
            <a:extLst>
              <a:ext uri="{FF2B5EF4-FFF2-40B4-BE49-F238E27FC236}">
                <a16:creationId xmlns:a16="http://schemas.microsoft.com/office/drawing/2014/main" id="{864D95AF-A8F8-48F5-AB7E-8B29B9FAF0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266208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a:t>Lashondra Case</a:t>
            </a:r>
            <a:endParaRPr lang="en-US" sz="4700"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7162" y="2079479"/>
            <a:ext cx="6096000" cy="4405684"/>
          </a:xfrm>
        </p:spPr>
        <p:txBody>
          <a:bodyPr anchor="t">
            <a:normAutofit fontScale="92500" lnSpcReduction="10000"/>
          </a:bodyPr>
          <a:lstStyle/>
          <a:p>
            <a:pPr marL="342900" lvl="1" indent="0">
              <a:buNone/>
            </a:pPr>
            <a:r>
              <a:rPr lang="en-US" sz="2400" dirty="0"/>
              <a:t>She is taking Prozac 20mg to target anxiety and depressive symptoms x 4 weeks.</a:t>
            </a:r>
          </a:p>
          <a:p>
            <a:pPr marL="342900" lvl="1" indent="0">
              <a:buNone/>
            </a:pPr>
            <a:endParaRPr lang="en-US" sz="2400" dirty="0"/>
          </a:p>
          <a:p>
            <a:pPr marL="342900" lvl="1" indent="0">
              <a:buNone/>
            </a:pPr>
            <a:r>
              <a:rPr lang="en-US" sz="2400" dirty="0"/>
              <a:t>Helped improved sleep, concentration, and energy.  Mood only slightly improved.  </a:t>
            </a:r>
          </a:p>
          <a:p>
            <a:pPr marL="342900" lvl="1" indent="0">
              <a:buNone/>
            </a:pPr>
            <a:endParaRPr lang="en-US" sz="2400" dirty="0"/>
          </a:p>
          <a:p>
            <a:pPr lvl="2"/>
            <a:r>
              <a:rPr lang="en-US" sz="2400" dirty="0"/>
              <a:t>Reasonable to continue the medication at this time as long as the patient is being monitored closely for the emergence of suicidal ideation/self-harm (as above). </a:t>
            </a:r>
          </a:p>
          <a:p>
            <a:pPr marL="685800" lvl="2" indent="0">
              <a:buNone/>
            </a:pPr>
            <a:endParaRPr lang="en-US" sz="2400" dirty="0"/>
          </a:p>
          <a:p>
            <a:pPr lvl="2"/>
            <a:r>
              <a:rPr lang="en-US" sz="2400" dirty="0"/>
              <a:t>You may consider a referral to a psychiatrist if you no longer feel comfortable managing this patient.</a:t>
            </a:r>
          </a:p>
          <a:p>
            <a:pPr marL="0" indent="0">
              <a:buNone/>
            </a:pPr>
            <a:endParaRPr lang="en-US" sz="1900" dirty="0"/>
          </a:p>
          <a:p>
            <a:endParaRPr lang="en-US" sz="1900" dirty="0"/>
          </a:p>
        </p:txBody>
      </p:sp>
      <p:pic>
        <p:nvPicPr>
          <p:cNvPr id="4" name="Picture 3">
            <a:extLst>
              <a:ext uri="{FF2B5EF4-FFF2-40B4-BE49-F238E27FC236}">
                <a16:creationId xmlns:a16="http://schemas.microsoft.com/office/drawing/2014/main" id="{F852CB65-FA4C-4BE6-8A69-8BA38FAD9DAF}"/>
              </a:ext>
            </a:extLst>
          </p:cNvPr>
          <p:cNvPicPr>
            <a:picLocks noChangeAspect="1"/>
          </p:cNvPicPr>
          <p:nvPr/>
        </p:nvPicPr>
        <p:blipFill rotWithShape="1">
          <a:blip r:embed="rId3"/>
          <a:srcRect r="-4" b="7486"/>
          <a:stretch/>
        </p:blipFill>
        <p:spPr>
          <a:xfrm>
            <a:off x="5756743" y="2093976"/>
            <a:ext cx="2955798" cy="4096512"/>
          </a:xfrm>
          <a:prstGeom prst="rect">
            <a:avLst/>
          </a:prstGeom>
        </p:spPr>
      </p:pic>
    </p:spTree>
    <p:extLst>
      <p:ext uri="{BB962C8B-B14F-4D97-AF65-F5344CB8AC3E}">
        <p14:creationId xmlns:p14="http://schemas.microsoft.com/office/powerpoint/2010/main" val="635191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7200" y="-891540"/>
            <a:ext cx="4688333" cy="1783080"/>
          </a:xfrm>
        </p:spPr>
        <p:txBody>
          <a:bodyPr anchor="b">
            <a:normAutofit/>
          </a:bodyPr>
          <a:lstStyle/>
          <a:p>
            <a:r>
              <a:rPr lang="en-US" sz="4700" dirty="0"/>
              <a:t>Duane Case</a:t>
            </a:r>
          </a:p>
        </p:txBody>
      </p:sp>
      <p:pic>
        <p:nvPicPr>
          <p:cNvPr id="5" name="Picture 4">
            <a:extLst>
              <a:ext uri="{FF2B5EF4-FFF2-40B4-BE49-F238E27FC236}">
                <a16:creationId xmlns:a16="http://schemas.microsoft.com/office/drawing/2014/main" id="{4CCA9722-651E-49FB-BC56-3A740B7BC171}"/>
              </a:ext>
            </a:extLst>
          </p:cNvPr>
          <p:cNvPicPr>
            <a:picLocks noChangeAspect="1"/>
          </p:cNvPicPr>
          <p:nvPr/>
        </p:nvPicPr>
        <p:blipFill rotWithShape="1">
          <a:blip r:embed="rId3"/>
          <a:srcRect l="13584" r="9825"/>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81400" y="1143000"/>
            <a:ext cx="5715000" cy="5181600"/>
          </a:xfrm>
        </p:spPr>
        <p:txBody>
          <a:bodyPr>
            <a:normAutofit/>
          </a:bodyPr>
          <a:lstStyle/>
          <a:p>
            <a:pPr marL="0" indent="0">
              <a:buNone/>
            </a:pPr>
            <a:r>
              <a:rPr lang="en-US" sz="2000" dirty="0"/>
              <a:t>16-year-old  male with a history of anxiety and depression.  The patient has become more anxious and activated upon starting Zoloft 25mg daily 1 week ago.</a:t>
            </a:r>
          </a:p>
          <a:p>
            <a:pPr marL="0" indent="0">
              <a:buNone/>
            </a:pPr>
            <a:endParaRPr lang="en-US" sz="1900" dirty="0"/>
          </a:p>
          <a:p>
            <a:pPr marL="457200" indent="-457200">
              <a:buAutoNum type="alphaUcPeriod"/>
            </a:pPr>
            <a:r>
              <a:rPr lang="en-US" sz="2200" dirty="0"/>
              <a:t>Have the nurse call back and instruct him to stop Zoloft</a:t>
            </a:r>
          </a:p>
          <a:p>
            <a:pPr marL="457200" indent="-457200">
              <a:buAutoNum type="alphaUcPeriod"/>
            </a:pPr>
            <a:r>
              <a:rPr lang="en-US" sz="2200" dirty="0"/>
              <a:t>Tell him to go to the Emergency Department</a:t>
            </a:r>
          </a:p>
          <a:p>
            <a:pPr marL="457200" indent="-457200">
              <a:buAutoNum type="alphaUcPeriod"/>
            </a:pPr>
            <a:r>
              <a:rPr lang="en-US" sz="2200" dirty="0"/>
              <a:t>Bring him into the office to discuss adverse effects of medication, additional stressors that may be contributing to presentation and screening for suicidal ideations</a:t>
            </a:r>
          </a:p>
          <a:p>
            <a:pPr marL="457200" indent="-457200">
              <a:buAutoNum type="alphaUcPeriod"/>
            </a:pPr>
            <a:r>
              <a:rPr lang="en-US" sz="2200" dirty="0"/>
              <a:t>No need to do anything, this happens when you start Zoloft and side effect will go away</a:t>
            </a:r>
          </a:p>
          <a:p>
            <a:pPr marL="457200" indent="-457200">
              <a:buAutoNum type="alphaUcPeriod"/>
            </a:pPr>
            <a:endParaRPr lang="en-US" sz="2600" dirty="0"/>
          </a:p>
          <a:p>
            <a:pPr marL="0" indent="0">
              <a:buNone/>
            </a:pPr>
            <a:endParaRPr lang="en-US" sz="1900" dirty="0"/>
          </a:p>
        </p:txBody>
      </p:sp>
    </p:spTree>
    <p:extLst>
      <p:ext uri="{BB962C8B-B14F-4D97-AF65-F5344CB8AC3E}">
        <p14:creationId xmlns:p14="http://schemas.microsoft.com/office/powerpoint/2010/main" val="167878442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267200" y="-891540"/>
            <a:ext cx="4688333" cy="1783080"/>
          </a:xfrm>
        </p:spPr>
        <p:txBody>
          <a:bodyPr anchor="b">
            <a:normAutofit/>
          </a:bodyPr>
          <a:lstStyle/>
          <a:p>
            <a:r>
              <a:rPr lang="en-US" sz="4700" dirty="0"/>
              <a:t>Duane Case</a:t>
            </a:r>
          </a:p>
        </p:txBody>
      </p:sp>
      <p:pic>
        <p:nvPicPr>
          <p:cNvPr id="5" name="Picture 4">
            <a:extLst>
              <a:ext uri="{FF2B5EF4-FFF2-40B4-BE49-F238E27FC236}">
                <a16:creationId xmlns:a16="http://schemas.microsoft.com/office/drawing/2014/main" id="{4CCA9722-651E-49FB-BC56-3A740B7BC171}"/>
              </a:ext>
            </a:extLst>
          </p:cNvPr>
          <p:cNvPicPr>
            <a:picLocks noChangeAspect="1"/>
          </p:cNvPicPr>
          <p:nvPr/>
        </p:nvPicPr>
        <p:blipFill rotWithShape="1">
          <a:blip r:embed="rId3"/>
          <a:srcRect l="13584" r="9825"/>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666871" y="1143000"/>
            <a:ext cx="5715000" cy="5181600"/>
          </a:xfrm>
        </p:spPr>
        <p:txBody>
          <a:bodyPr>
            <a:normAutofit/>
          </a:bodyPr>
          <a:lstStyle/>
          <a:p>
            <a:pPr marL="0" indent="0">
              <a:buNone/>
            </a:pPr>
            <a:r>
              <a:rPr lang="en-US" sz="2000" dirty="0"/>
              <a:t>During the visit you learn that he is having problems falling asleep and sometimes feels “jittery” since starting Zoloft.  Denies new stressors and denies safety concerns.</a:t>
            </a:r>
          </a:p>
          <a:p>
            <a:pPr marL="0" indent="0">
              <a:buNone/>
            </a:pPr>
            <a:endParaRPr lang="en-US" sz="2000" dirty="0"/>
          </a:p>
          <a:p>
            <a:pPr marL="0" indent="0">
              <a:buNone/>
            </a:pPr>
            <a:endParaRPr lang="en-US" sz="2000" dirty="0"/>
          </a:p>
          <a:p>
            <a:pPr marL="457200" indent="-457200">
              <a:buAutoNum type="alphaUcPeriod"/>
            </a:pPr>
            <a:r>
              <a:rPr lang="en-US" sz="2000" dirty="0"/>
              <a:t>You instruct him to half the dose and stay on 12.5mg and slow the titration</a:t>
            </a:r>
          </a:p>
          <a:p>
            <a:pPr marL="457200" indent="-457200">
              <a:buAutoNum type="alphaUcPeriod"/>
            </a:pPr>
            <a:r>
              <a:rPr lang="en-US" sz="2000" dirty="0"/>
              <a:t>You stop the SSRI because he may have Bipolar Disorder and should not be on antidepressants</a:t>
            </a:r>
          </a:p>
          <a:p>
            <a:pPr marL="457200" indent="-457200">
              <a:buAutoNum type="alphaUcPeriod"/>
            </a:pPr>
            <a:r>
              <a:rPr lang="en-US" sz="2000" dirty="0"/>
              <a:t>You start Ativan 2mg po PRN anxiety</a:t>
            </a:r>
          </a:p>
          <a:p>
            <a:pPr marL="457200" indent="-457200">
              <a:buAutoNum type="alphaUcPeriod"/>
            </a:pPr>
            <a:r>
              <a:rPr lang="en-US" sz="2000" dirty="0"/>
              <a:t>You do nothing since this will go away</a:t>
            </a:r>
          </a:p>
          <a:p>
            <a:pPr marL="457200" indent="-457200">
              <a:buAutoNum type="alphaUcPeriod"/>
            </a:pPr>
            <a:endParaRPr lang="en-US" sz="2000" dirty="0"/>
          </a:p>
          <a:p>
            <a:pPr marL="457200" indent="-457200">
              <a:buAutoNum type="alphaUcPeriod"/>
            </a:pPr>
            <a:endParaRPr lang="en-US" sz="2000" dirty="0"/>
          </a:p>
          <a:p>
            <a:pPr marL="0" indent="0">
              <a:buNone/>
            </a:pPr>
            <a:endParaRPr lang="en-US" sz="1900" dirty="0"/>
          </a:p>
          <a:p>
            <a:pPr marL="0" indent="0">
              <a:buNone/>
            </a:pPr>
            <a:endParaRPr lang="en-US" sz="2600" dirty="0"/>
          </a:p>
          <a:p>
            <a:pPr marL="0" indent="0">
              <a:buNone/>
            </a:pPr>
            <a:endParaRPr lang="en-US" sz="1900" dirty="0"/>
          </a:p>
        </p:txBody>
      </p:sp>
    </p:spTree>
    <p:extLst>
      <p:ext uri="{BB962C8B-B14F-4D97-AF65-F5344CB8AC3E}">
        <p14:creationId xmlns:p14="http://schemas.microsoft.com/office/powerpoint/2010/main" val="176564036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normAutofit/>
          </a:bodyPr>
          <a:lstStyle/>
          <a:p>
            <a:r>
              <a:rPr lang="en-US" sz="2700" dirty="0"/>
              <a:t>Maryland Behavioral Health Integration in Pediatric Primary Care (B-HIPP) Components:</a:t>
            </a:r>
          </a:p>
        </p:txBody>
      </p:sp>
      <p:sp>
        <p:nvSpPr>
          <p:cNvPr id="5" name="Rectangle 4">
            <a:extLst>
              <a:ext uri="{FF2B5EF4-FFF2-40B4-BE49-F238E27FC236}">
                <a16:creationId xmlns:a16="http://schemas.microsoft.com/office/drawing/2014/main" id="{78A84612-DD9B-4E5B-94A9-FC4D18CCA872}"/>
              </a:ext>
            </a:extLst>
          </p:cNvPr>
          <p:cNvSpPr/>
          <p:nvPr/>
        </p:nvSpPr>
        <p:spPr>
          <a:xfrm>
            <a:off x="4048041" y="2113255"/>
            <a:ext cx="4733840" cy="2931572"/>
          </a:xfrm>
          <a:prstGeom prst="rect">
            <a:avLst/>
          </a:prstGeom>
        </p:spPr>
        <p:txBody>
          <a:bodyPr wrap="square">
            <a:spAutoFit/>
          </a:bodyPr>
          <a:lstStyle/>
          <a:p>
            <a:pPr defTabSz="342900">
              <a:defRPr/>
            </a:pPr>
            <a:r>
              <a:rPr lang="en-US" b="1" dirty="0">
                <a:solidFill>
                  <a:srgbClr val="000000"/>
                </a:solidFill>
                <a:latin typeface="Calibri" panose="020F0502020204030204"/>
              </a:rPr>
              <a:t>Offering support to pediatric primary care providers through free:</a:t>
            </a:r>
          </a:p>
          <a:p>
            <a:pPr defTabSz="342900">
              <a:defRPr/>
            </a:pPr>
            <a:endParaRPr lang="en-US" sz="1500" b="1" dirty="0">
              <a:solidFill>
                <a:srgbClr val="000000"/>
              </a:solidFill>
              <a:latin typeface="Calibri" panose="020F0502020204030204"/>
            </a:endParaRPr>
          </a:p>
          <a:p>
            <a:pPr marL="557213" lvl="1" indent="-214313" defTabSz="342900">
              <a:buFont typeface="Arial" panose="020B0604020202020204" pitchFamily="34" charset="0"/>
              <a:buChar char="•"/>
              <a:defRPr/>
            </a:pPr>
            <a:r>
              <a:rPr lang="en-US" sz="1500" dirty="0">
                <a:solidFill>
                  <a:srgbClr val="000000"/>
                </a:solidFill>
                <a:latin typeface="Calibri" panose="020F0502020204030204"/>
              </a:rPr>
              <a:t>Telephone consultation (855-MD-BHIPP)</a:t>
            </a:r>
          </a:p>
          <a:p>
            <a:pPr marL="557213" lvl="1" indent="-214313" defTabSz="342900">
              <a:buFont typeface="Arial" panose="020B0604020202020204" pitchFamily="34" charset="0"/>
              <a:buChar char="•"/>
              <a:defRPr/>
            </a:pPr>
            <a:r>
              <a:rPr lang="en-US" sz="1500" dirty="0">
                <a:solidFill>
                  <a:srgbClr val="000000"/>
                </a:solidFill>
                <a:latin typeface="Calibri" panose="020F0502020204030204"/>
              </a:rPr>
              <a:t>Resource &amp; referral support </a:t>
            </a:r>
          </a:p>
          <a:p>
            <a:pPr marL="557213" lvl="1" indent="-214313" defTabSz="342900">
              <a:buFont typeface="Arial" panose="020B0604020202020204" pitchFamily="34" charset="0"/>
              <a:buChar char="•"/>
              <a:defRPr/>
            </a:pPr>
            <a:r>
              <a:rPr lang="en-US" sz="1500" dirty="0">
                <a:solidFill>
                  <a:srgbClr val="000000"/>
                </a:solidFill>
                <a:latin typeface="Calibri" panose="020F0502020204030204"/>
              </a:rPr>
              <a:t>Training &amp; education </a:t>
            </a:r>
          </a:p>
          <a:p>
            <a:pPr marL="557213" lvl="1" indent="-214313" defTabSz="342900">
              <a:buFont typeface="Arial" panose="020B0604020202020204" pitchFamily="34" charset="0"/>
              <a:buChar char="•"/>
              <a:defRPr/>
            </a:pPr>
            <a:r>
              <a:rPr lang="en-US" sz="1500" dirty="0">
                <a:solidFill>
                  <a:srgbClr val="000000"/>
                </a:solidFill>
                <a:latin typeface="Calibri" panose="020F0502020204030204"/>
              </a:rPr>
              <a:t>Regionally specific social work co-location (Salisbury University and Morgan State University)</a:t>
            </a:r>
          </a:p>
          <a:p>
            <a:pPr marL="557213" lvl="1" indent="-214313" defTabSz="342900">
              <a:buFont typeface="Arial" panose="020B0604020202020204" pitchFamily="34" charset="0"/>
              <a:buChar char="•"/>
              <a:defRPr/>
            </a:pPr>
            <a:r>
              <a:rPr lang="en-US" sz="1500" dirty="0">
                <a:solidFill>
                  <a:srgbClr val="000000"/>
                </a:solidFill>
                <a:latin typeface="Calibri" panose="020F0502020204030204"/>
              </a:rPr>
              <a:t>Project ECHO®</a:t>
            </a:r>
          </a:p>
          <a:p>
            <a:pPr marL="557213" lvl="1" indent="-214313" defTabSz="342900">
              <a:buFont typeface="Arial" panose="020B0604020202020204" pitchFamily="34" charset="0"/>
              <a:buChar char="•"/>
              <a:defRPr/>
            </a:pPr>
            <a:r>
              <a:rPr lang="en-US" sz="1500" dirty="0">
                <a:solidFill>
                  <a:srgbClr val="000000"/>
                </a:solidFill>
                <a:latin typeface="Calibri" panose="020F0502020204030204"/>
              </a:rPr>
              <a:t>Direct </a:t>
            </a:r>
            <a:r>
              <a:rPr lang="en-US" sz="1500" dirty="0" err="1">
                <a:solidFill>
                  <a:srgbClr val="000000"/>
                </a:solidFill>
                <a:latin typeface="Calibri" panose="020F0502020204030204"/>
              </a:rPr>
              <a:t>Telespsychiatry</a:t>
            </a:r>
            <a:r>
              <a:rPr lang="en-US" sz="1500" dirty="0">
                <a:solidFill>
                  <a:srgbClr val="000000"/>
                </a:solidFill>
                <a:latin typeface="Calibri" panose="020F0502020204030204"/>
              </a:rPr>
              <a:t> &amp; </a:t>
            </a:r>
            <a:r>
              <a:rPr lang="en-US" sz="1500" dirty="0" err="1">
                <a:solidFill>
                  <a:srgbClr val="000000"/>
                </a:solidFill>
                <a:latin typeface="Calibri" panose="020F0502020204030204"/>
              </a:rPr>
              <a:t>Telecounseling</a:t>
            </a:r>
            <a:r>
              <a:rPr lang="en-US" sz="1500" dirty="0">
                <a:solidFill>
                  <a:srgbClr val="000000"/>
                </a:solidFill>
                <a:latin typeface="Calibri" panose="020F0502020204030204"/>
              </a:rPr>
              <a:t> Services</a:t>
            </a:r>
          </a:p>
          <a:p>
            <a:pPr marL="557213" lvl="1" indent="-214313" defTabSz="342900">
              <a:buFont typeface="Arial" panose="020B0604020202020204" pitchFamily="34" charset="0"/>
              <a:buChar char="•"/>
              <a:defRPr/>
            </a:pPr>
            <a:r>
              <a:rPr lang="en-US" sz="1500" dirty="0">
                <a:solidFill>
                  <a:srgbClr val="000000"/>
                </a:solidFill>
                <a:latin typeface="Calibri" panose="020F0502020204030204"/>
              </a:rPr>
              <a:t>Care coordination</a:t>
            </a:r>
          </a:p>
          <a:p>
            <a:pPr defTabSz="342900">
              <a:defRPr/>
            </a:pPr>
            <a:endParaRPr lang="en-US" sz="1350" dirty="0">
              <a:solidFill>
                <a:srgbClr val="000000"/>
              </a:solidFill>
              <a:latin typeface="Calibri" panose="020F0502020204030204"/>
            </a:endParaRPr>
          </a:p>
        </p:txBody>
      </p:sp>
      <p:pic>
        <p:nvPicPr>
          <p:cNvPr id="7" name="Content Placeholder 6">
            <a:extLst>
              <a:ext uri="{FF2B5EF4-FFF2-40B4-BE49-F238E27FC236}">
                <a16:creationId xmlns:a16="http://schemas.microsoft.com/office/drawing/2014/main" id="{BB3F87AA-8841-4D6A-8F4B-1D90D131CA07}"/>
              </a:ext>
            </a:extLst>
          </p:cNvPr>
          <p:cNvPicPr>
            <a:picLocks noGrp="1" noChangeAspect="1"/>
          </p:cNvPicPr>
          <p:nvPr>
            <p:ph idx="1"/>
          </p:nvPr>
        </p:nvPicPr>
        <p:blipFill>
          <a:blip r:embed="rId3"/>
          <a:stretch>
            <a:fillRect/>
          </a:stretch>
        </p:blipFill>
        <p:spPr>
          <a:xfrm>
            <a:off x="362119" y="2325215"/>
            <a:ext cx="3540716" cy="3211254"/>
          </a:xfrm>
          <a:prstGeom prst="rect">
            <a:avLst/>
          </a:prstGeom>
        </p:spPr>
      </p:pic>
    </p:spTree>
    <p:extLst>
      <p:ext uri="{BB962C8B-B14F-4D97-AF65-F5344CB8AC3E}">
        <p14:creationId xmlns:p14="http://schemas.microsoft.com/office/powerpoint/2010/main" val="1463260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sz="4000" kern="1200">
                <a:solidFill>
                  <a:srgbClr val="FFFFFF"/>
                </a:solidFill>
                <a:latin typeface="+mj-lt"/>
                <a:ea typeface="+mj-ea"/>
                <a:cs typeface="+mj-cs"/>
              </a:rPr>
              <a:t>Resources</a:t>
            </a:r>
          </a:p>
        </p:txBody>
      </p:sp>
      <p:sp>
        <p:nvSpPr>
          <p:cNvPr id="3" name="Text Placeholder 2"/>
          <p:cNvSpPr>
            <a:spLocks noGrp="1"/>
          </p:cNvSpPr>
          <p:nvPr>
            <p:ph type="body" sz="quarter" idx="10"/>
          </p:nvPr>
        </p:nvSpPr>
        <p:spPr>
          <a:xfrm>
            <a:off x="0" y="2276475"/>
            <a:ext cx="9144000" cy="4429125"/>
          </a:xfrm>
        </p:spPr>
        <p:txBody>
          <a:bodyPr vert="horz" lIns="91440" tIns="45720" rIns="91440" bIns="45720" rtlCol="0">
            <a:normAutofit/>
          </a:bodyPr>
          <a:lstStyle/>
          <a:p>
            <a:pPr marL="0" indent="-228600" defTabSz="914400">
              <a:defRPr/>
            </a:pPr>
            <a:r>
              <a:rPr lang="en-US" sz="2200" dirty="0"/>
              <a:t>AAP: Addressing Mental Health Issues in Primary Care:  A Clinician’s Toolkit</a:t>
            </a:r>
            <a:r>
              <a:rPr lang="en-US" sz="2200" b="1" dirty="0"/>
              <a:t> </a:t>
            </a:r>
          </a:p>
          <a:p>
            <a:pPr marL="0" indent="-228600" defTabSz="914400">
              <a:defRPr/>
            </a:pPr>
            <a:r>
              <a:rPr lang="en-US" sz="2200" dirty="0">
                <a:hlinkClick r:id="rId3"/>
              </a:rPr>
              <a:t>http://www.aap.org/commpeds/dochs/mentalhealth/KeyResources.html</a:t>
            </a:r>
            <a:endParaRPr lang="en-US" sz="2200" dirty="0"/>
          </a:p>
          <a:p>
            <a:pPr marL="0" indent="-228600" defTabSz="914400">
              <a:defRPr/>
            </a:pPr>
            <a:endParaRPr lang="en-US" sz="2200" dirty="0"/>
          </a:p>
          <a:p>
            <a:pPr marL="0" indent="-228600" defTabSz="914400">
              <a:defRPr/>
            </a:pPr>
            <a:r>
              <a:rPr lang="en-US" sz="2200" dirty="0"/>
              <a:t>Guidelines for Adolescent Depression in </a:t>
            </a:r>
            <a:r>
              <a:rPr lang="en-US" sz="2200" dirty="0">
                <a:effectLst>
                  <a:outerShdw blurRad="38100" dist="38100" dir="2700000" algn="tl">
                    <a:srgbClr val="1F497D"/>
                  </a:outerShdw>
                </a:effectLst>
              </a:rPr>
              <a:t>1</a:t>
            </a:r>
            <a:r>
              <a:rPr lang="en-US" sz="2200" baseline="30000" dirty="0">
                <a:effectLst>
                  <a:outerShdw blurRad="38100" dist="38100" dir="2700000" algn="tl">
                    <a:srgbClr val="1F497D"/>
                  </a:outerShdw>
                </a:effectLst>
              </a:rPr>
              <a:t>0</a:t>
            </a:r>
            <a:r>
              <a:rPr lang="en-US" sz="2200" dirty="0">
                <a:effectLst>
                  <a:outerShdw blurRad="38100" dist="38100" dir="2700000" algn="tl">
                    <a:srgbClr val="1F497D"/>
                  </a:outerShdw>
                </a:effectLst>
              </a:rPr>
              <a:t> </a:t>
            </a:r>
            <a:r>
              <a:rPr lang="en-US" sz="2200" dirty="0"/>
              <a:t>Care: Glad - PC</a:t>
            </a:r>
            <a:r>
              <a:rPr lang="en-US" sz="2200" b="1" dirty="0"/>
              <a:t>  </a:t>
            </a:r>
            <a:r>
              <a:rPr lang="en-US" sz="2200" dirty="0">
                <a:hlinkClick r:id="rId4"/>
              </a:rPr>
              <a:t>http://www.glad-pc.org</a:t>
            </a:r>
            <a:endParaRPr lang="en-US" sz="2200" dirty="0"/>
          </a:p>
          <a:p>
            <a:pPr marL="0" indent="-228600" defTabSz="914400">
              <a:defRPr/>
            </a:pPr>
            <a:endParaRPr lang="en-US" sz="2200" dirty="0"/>
          </a:p>
          <a:p>
            <a:pPr marL="0" indent="-228600" defTabSz="914400">
              <a:defRPr/>
            </a:pPr>
            <a:r>
              <a:rPr lang="en-US" sz="2200" dirty="0"/>
              <a:t>TeenScreen</a:t>
            </a:r>
            <a:r>
              <a:rPr lang="en-US" sz="2200" b="1" dirty="0"/>
              <a:t>:   </a:t>
            </a:r>
            <a:r>
              <a:rPr lang="en-US" sz="2200" dirty="0"/>
              <a:t>National Center for Mental Health Checkups</a:t>
            </a:r>
            <a:endParaRPr lang="en-US" sz="2200" b="1" dirty="0"/>
          </a:p>
          <a:p>
            <a:pPr marL="0" indent="0" defTabSz="914400">
              <a:buNone/>
              <a:defRPr/>
            </a:pPr>
            <a:r>
              <a:rPr lang="en-US" sz="2200" dirty="0">
                <a:hlinkClick r:id="rId5"/>
              </a:rPr>
              <a:t>http://www.teenscreen.org/programs/primary-care</a:t>
            </a:r>
            <a:endParaRPr lang="en-US" sz="2200" dirty="0"/>
          </a:p>
          <a:p>
            <a:pPr marL="0" indent="0" defTabSz="914400">
              <a:buNone/>
              <a:defRPr/>
            </a:pPr>
            <a:endParaRPr lang="en-US" sz="2200" dirty="0"/>
          </a:p>
          <a:p>
            <a:pPr marL="0" indent="-228600" defTabSz="914400">
              <a:defRPr/>
            </a:pPr>
            <a:r>
              <a:rPr lang="en-US" sz="2200" dirty="0"/>
              <a:t>NAMI: resources for pts, families, providers </a:t>
            </a:r>
            <a:r>
              <a:rPr lang="en-US" sz="2200" dirty="0">
                <a:hlinkClick r:id="rId6"/>
              </a:rPr>
              <a:t>http://www.nami.org/</a:t>
            </a:r>
            <a:endParaRPr lang="en-US" sz="2200" dirty="0"/>
          </a:p>
          <a:p>
            <a:pPr marL="0" indent="-228600" defTabSz="914400">
              <a:defRPr/>
            </a:pPr>
            <a:endParaRPr lang="en-US" sz="1800" dirty="0"/>
          </a:p>
          <a:p>
            <a:pPr marL="0" indent="-228600" defTabSz="914400">
              <a:defRPr/>
            </a:pPr>
            <a:endParaRPr lang="en-US" sz="1800" dirty="0"/>
          </a:p>
          <a:p>
            <a:pPr marL="0" indent="-228600" defTabSz="914400">
              <a:defRPr/>
            </a:pPr>
            <a:endParaRPr lang="en-US" sz="1800" dirty="0"/>
          </a:p>
          <a:p>
            <a:pPr marL="0" indent="-228600" defTabSz="914400">
              <a:defRPr/>
            </a:pPr>
            <a:endParaRPr lang="en-US" sz="1800" dirty="0"/>
          </a:p>
          <a:p>
            <a:pPr indent="-228600" defTabSz="914400"/>
            <a:endParaRPr lang="en-US" sz="1800" dirty="0"/>
          </a:p>
        </p:txBody>
      </p:sp>
    </p:spTree>
    <p:extLst>
      <p:ext uri="{BB962C8B-B14F-4D97-AF65-F5344CB8AC3E}">
        <p14:creationId xmlns:p14="http://schemas.microsoft.com/office/powerpoint/2010/main" val="36392309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A picture containing outdoor, building, ground, person&#10;&#10;Description generated with very high confidence">
            <a:extLst>
              <a:ext uri="{FF2B5EF4-FFF2-40B4-BE49-F238E27FC236}">
                <a16:creationId xmlns:a16="http://schemas.microsoft.com/office/drawing/2014/main" id="{743D2611-53D4-4EB3-84F7-4A0ADD361AE0}"/>
              </a:ext>
            </a:extLst>
          </p:cNvPr>
          <p:cNvPicPr>
            <a:picLocks noChangeAspect="1"/>
          </p:cNvPicPr>
          <p:nvPr/>
        </p:nvPicPr>
        <p:blipFill rotWithShape="1">
          <a:blip r:embed="rId3"/>
          <a:srcRect r="-221" b="10510"/>
          <a:stretch/>
        </p:blipFill>
        <p:spPr>
          <a:xfrm>
            <a:off x="3139924" y="3010131"/>
            <a:ext cx="2749257" cy="1799614"/>
          </a:xfrm>
          <a:prstGeom prst="ellipse">
            <a:avLst/>
          </a:prstGeom>
          <a:ln>
            <a:noFill/>
          </a:ln>
          <a:effectLst>
            <a:softEdge rad="112500"/>
          </a:effectLst>
        </p:spPr>
      </p:pic>
      <p:sp>
        <p:nvSpPr>
          <p:cNvPr id="2" name="Title 1">
            <a:extLst>
              <a:ext uri="{FF2B5EF4-FFF2-40B4-BE49-F238E27FC236}">
                <a16:creationId xmlns:a16="http://schemas.microsoft.com/office/drawing/2014/main" id="{E4C5DAEB-F594-4D49-BDF9-0AC132B13712}"/>
              </a:ext>
            </a:extLst>
          </p:cNvPr>
          <p:cNvSpPr>
            <a:spLocks noGrp="1"/>
          </p:cNvSpPr>
          <p:nvPr>
            <p:ph type="title"/>
          </p:nvPr>
        </p:nvSpPr>
        <p:spPr>
          <a:xfrm>
            <a:off x="457200" y="120882"/>
            <a:ext cx="7886700" cy="994172"/>
          </a:xfrm>
          <a:solidFill>
            <a:schemeClr val="accent5">
              <a:lumMod val="20000"/>
              <a:lumOff val="80000"/>
            </a:schemeClr>
          </a:solidFill>
          <a:ln w="19050">
            <a:solidFill>
              <a:schemeClr val="tx1"/>
            </a:solidFill>
          </a:ln>
        </p:spPr>
        <p:txBody>
          <a:bodyPr>
            <a:normAutofit/>
          </a:bodyPr>
          <a:lstStyle/>
          <a:p>
            <a:pPr algn="ctr"/>
            <a:r>
              <a:rPr lang="en-US" sz="3000" b="1" i="1" u="sng" dirty="0"/>
              <a:t>Depression Presentation in Primary Care</a:t>
            </a:r>
          </a:p>
        </p:txBody>
      </p:sp>
      <p:sp>
        <p:nvSpPr>
          <p:cNvPr id="7" name="Oval 6">
            <a:extLst>
              <a:ext uri="{FF2B5EF4-FFF2-40B4-BE49-F238E27FC236}">
                <a16:creationId xmlns:a16="http://schemas.microsoft.com/office/drawing/2014/main" id="{20C7E769-41AD-4DFE-8A44-3258A52C04E9}"/>
              </a:ext>
            </a:extLst>
          </p:cNvPr>
          <p:cNvSpPr/>
          <p:nvPr/>
        </p:nvSpPr>
        <p:spPr>
          <a:xfrm>
            <a:off x="3227415" y="1175825"/>
            <a:ext cx="3278253" cy="3308899"/>
          </a:xfrm>
          <a:prstGeom prst="ellipse">
            <a:avLst/>
          </a:prstGeom>
          <a:noFill/>
          <a:ln w="28575" cmpd="sng">
            <a:prstDash val="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BCA10A30-3807-41D9-A9CF-73B412ADC0D9}"/>
              </a:ext>
            </a:extLst>
          </p:cNvPr>
          <p:cNvSpPr txBox="1"/>
          <p:nvPr/>
        </p:nvSpPr>
        <p:spPr>
          <a:xfrm>
            <a:off x="228600" y="3654753"/>
            <a:ext cx="4307405" cy="3436838"/>
          </a:xfrm>
          <a:prstGeom prst="rect">
            <a:avLst/>
          </a:prstGeom>
          <a:noFill/>
        </p:spPr>
        <p:txBody>
          <a:bodyPr wrap="square" rtlCol="0" anchor="t">
            <a:spAutoFit/>
          </a:bodyPr>
          <a:lstStyle/>
          <a:p>
            <a:pPr>
              <a:lnSpc>
                <a:spcPct val="90000"/>
              </a:lnSpc>
              <a:spcBef>
                <a:spcPts val="1000"/>
              </a:spcBef>
            </a:pPr>
            <a:r>
              <a:rPr lang="en-US" sz="2600" b="1" u="sng" dirty="0"/>
              <a:t>Neurovegetative (Somatic)</a:t>
            </a:r>
            <a:endParaRPr lang="en-US" sz="2600" b="1" u="sng" dirty="0">
              <a:cs typeface="Calibri"/>
            </a:endParaRPr>
          </a:p>
          <a:p>
            <a:pPr marL="651510" lvl="1" indent="-285750">
              <a:lnSpc>
                <a:spcPct val="90000"/>
              </a:lnSpc>
              <a:spcBef>
                <a:spcPts val="500"/>
              </a:spcBef>
              <a:buFont typeface="Arial"/>
              <a:buChar char="•"/>
            </a:pPr>
            <a:r>
              <a:rPr lang="en-US" sz="2200" dirty="0"/>
              <a:t>Diminished interest or pleasure</a:t>
            </a:r>
            <a:endParaRPr lang="en-US" sz="2200" dirty="0">
              <a:cs typeface="Calibri"/>
            </a:endParaRPr>
          </a:p>
          <a:p>
            <a:pPr marL="651510" lvl="1" indent="-285750">
              <a:lnSpc>
                <a:spcPct val="90000"/>
              </a:lnSpc>
              <a:spcBef>
                <a:spcPts val="500"/>
              </a:spcBef>
              <a:buFont typeface="Arial"/>
              <a:buChar char="•"/>
            </a:pPr>
            <a:r>
              <a:rPr lang="en-US" sz="2200" dirty="0"/>
              <a:t>Insomnia or hypersomnia</a:t>
            </a:r>
            <a:endParaRPr lang="en-US" sz="2200" dirty="0">
              <a:cs typeface="Calibri"/>
            </a:endParaRPr>
          </a:p>
          <a:p>
            <a:pPr marL="651510" lvl="1" indent="-285750">
              <a:lnSpc>
                <a:spcPct val="90000"/>
              </a:lnSpc>
              <a:spcBef>
                <a:spcPts val="500"/>
              </a:spcBef>
              <a:buFont typeface="Arial"/>
              <a:buChar char="•"/>
            </a:pPr>
            <a:r>
              <a:rPr lang="en-US" sz="2200" dirty="0"/>
              <a:t>Weight loss or gain</a:t>
            </a:r>
            <a:endParaRPr lang="en-US" sz="2200" dirty="0">
              <a:cs typeface="Calibri"/>
            </a:endParaRPr>
          </a:p>
          <a:p>
            <a:pPr marL="651510" lvl="1" indent="-285750">
              <a:lnSpc>
                <a:spcPct val="90000"/>
              </a:lnSpc>
              <a:spcBef>
                <a:spcPts val="500"/>
              </a:spcBef>
              <a:buFont typeface="Arial"/>
              <a:buChar char="•"/>
            </a:pPr>
            <a:r>
              <a:rPr lang="en-US" sz="2200" dirty="0"/>
              <a:t>Psychomotor agitation or retardation</a:t>
            </a:r>
            <a:endParaRPr lang="en-US" sz="2200" dirty="0">
              <a:cs typeface="Calibri"/>
            </a:endParaRPr>
          </a:p>
          <a:p>
            <a:pPr marL="651510" lvl="1" indent="-285750">
              <a:lnSpc>
                <a:spcPct val="90000"/>
              </a:lnSpc>
              <a:spcBef>
                <a:spcPts val="500"/>
              </a:spcBef>
              <a:buFont typeface="Arial"/>
              <a:buChar char="•"/>
            </a:pPr>
            <a:r>
              <a:rPr lang="en-US" sz="2200" dirty="0"/>
              <a:t>Fatigue or loss of energy</a:t>
            </a:r>
            <a:endParaRPr lang="en-US" sz="2200" dirty="0">
              <a:cs typeface="Calibri" panose="020F0502020204030204"/>
            </a:endParaRPr>
          </a:p>
          <a:p>
            <a:pPr marL="342900" lvl="0" indent="-342900">
              <a:buFont typeface="Arial"/>
              <a:buChar char="•"/>
            </a:pPr>
            <a:endParaRPr lang="en-US" sz="2100" dirty="0">
              <a:cs typeface="Calibri" panose="020F0502020204030204"/>
            </a:endParaRPr>
          </a:p>
          <a:p>
            <a:endParaRPr lang="en-US" sz="1350" dirty="0"/>
          </a:p>
        </p:txBody>
      </p:sp>
      <p:sp>
        <p:nvSpPr>
          <p:cNvPr id="10" name="TextBox 9">
            <a:extLst>
              <a:ext uri="{FF2B5EF4-FFF2-40B4-BE49-F238E27FC236}">
                <a16:creationId xmlns:a16="http://schemas.microsoft.com/office/drawing/2014/main" id="{FBB1E7CE-4CAD-4060-947E-6794E329D66C}"/>
              </a:ext>
            </a:extLst>
          </p:cNvPr>
          <p:cNvSpPr txBox="1"/>
          <p:nvPr/>
        </p:nvSpPr>
        <p:spPr>
          <a:xfrm>
            <a:off x="2473431" y="1509637"/>
            <a:ext cx="4504830" cy="1379865"/>
          </a:xfrm>
          <a:prstGeom prst="rect">
            <a:avLst/>
          </a:prstGeom>
          <a:noFill/>
        </p:spPr>
        <p:txBody>
          <a:bodyPr wrap="square" rtlCol="0" anchor="t">
            <a:spAutoFit/>
          </a:bodyPr>
          <a:lstStyle/>
          <a:p>
            <a:pPr lvl="0">
              <a:lnSpc>
                <a:spcPct val="90000"/>
              </a:lnSpc>
              <a:spcBef>
                <a:spcPts val="1000"/>
              </a:spcBef>
            </a:pPr>
            <a:r>
              <a:rPr lang="en-US" sz="2600" b="1" u="sng" dirty="0"/>
              <a:t>Mood</a:t>
            </a:r>
            <a:endParaRPr lang="en-US" sz="2600" b="1" u="sng" dirty="0">
              <a:cs typeface="Calibri"/>
            </a:endParaRPr>
          </a:p>
          <a:p>
            <a:pPr marL="651510" lvl="1" indent="-285750">
              <a:lnSpc>
                <a:spcPct val="90000"/>
              </a:lnSpc>
              <a:spcBef>
                <a:spcPts val="500"/>
              </a:spcBef>
              <a:buFont typeface="Arial"/>
              <a:buChar char="•"/>
            </a:pPr>
            <a:r>
              <a:rPr lang="en-US" sz="2400" dirty="0"/>
              <a:t>Depressed and/or irritable</a:t>
            </a:r>
            <a:endParaRPr lang="en-US" sz="2400" dirty="0">
              <a:cs typeface="Calibri" panose="020F0502020204030204"/>
            </a:endParaRPr>
          </a:p>
          <a:p>
            <a:pPr marL="342900" lvl="0" indent="-342900">
              <a:buFont typeface="Arial"/>
              <a:buChar char="•"/>
            </a:pPr>
            <a:endParaRPr lang="en-US" sz="2100" dirty="0">
              <a:cs typeface="Calibri" panose="020F0502020204030204"/>
            </a:endParaRPr>
          </a:p>
          <a:p>
            <a:endParaRPr lang="en-US" sz="1350" dirty="0"/>
          </a:p>
        </p:txBody>
      </p:sp>
      <p:sp>
        <p:nvSpPr>
          <p:cNvPr id="11" name="TextBox 10">
            <a:extLst>
              <a:ext uri="{FF2B5EF4-FFF2-40B4-BE49-F238E27FC236}">
                <a16:creationId xmlns:a16="http://schemas.microsoft.com/office/drawing/2014/main" id="{F8A9233B-63DE-4270-9878-4E136B2BBD64}"/>
              </a:ext>
            </a:extLst>
          </p:cNvPr>
          <p:cNvSpPr txBox="1"/>
          <p:nvPr/>
        </p:nvSpPr>
        <p:spPr>
          <a:xfrm>
            <a:off x="5619157" y="4063273"/>
            <a:ext cx="3656726" cy="3137782"/>
          </a:xfrm>
          <a:prstGeom prst="rect">
            <a:avLst/>
          </a:prstGeom>
          <a:noFill/>
        </p:spPr>
        <p:txBody>
          <a:bodyPr wrap="square" rtlCol="0" anchor="t">
            <a:spAutoFit/>
          </a:bodyPr>
          <a:lstStyle/>
          <a:p>
            <a:pPr>
              <a:lnSpc>
                <a:spcPct val="90000"/>
              </a:lnSpc>
              <a:spcBef>
                <a:spcPts val="1000"/>
              </a:spcBef>
            </a:pPr>
            <a:r>
              <a:rPr lang="en-US" sz="2600" b="1" u="sng" dirty="0">
                <a:cs typeface="Calibri"/>
              </a:rPr>
              <a:t>Cognitive</a:t>
            </a:r>
          </a:p>
          <a:p>
            <a:pPr marL="651510" lvl="1" indent="-285750">
              <a:lnSpc>
                <a:spcPct val="90000"/>
              </a:lnSpc>
              <a:spcBef>
                <a:spcPts val="500"/>
              </a:spcBef>
              <a:buFont typeface="Arial"/>
              <a:buChar char="•"/>
            </a:pPr>
            <a:r>
              <a:rPr lang="en-US" sz="2200" dirty="0">
                <a:cs typeface="Calibri"/>
              </a:rPr>
              <a:t>Decreased concentration or indecisiveness</a:t>
            </a:r>
          </a:p>
          <a:p>
            <a:pPr marL="651510" lvl="1" indent="-285750">
              <a:lnSpc>
                <a:spcPct val="90000"/>
              </a:lnSpc>
              <a:spcBef>
                <a:spcPts val="500"/>
              </a:spcBef>
              <a:buFont typeface="Arial"/>
              <a:buChar char="•"/>
            </a:pPr>
            <a:r>
              <a:rPr lang="en-US" sz="2200" dirty="0">
                <a:cs typeface="Calibri"/>
              </a:rPr>
              <a:t>Worthlessness or guilt</a:t>
            </a:r>
          </a:p>
          <a:p>
            <a:pPr marL="651510" lvl="1" indent="-285750">
              <a:lnSpc>
                <a:spcPct val="90000"/>
              </a:lnSpc>
              <a:spcBef>
                <a:spcPts val="500"/>
              </a:spcBef>
              <a:buFont typeface="Arial"/>
              <a:buChar char="•"/>
            </a:pPr>
            <a:r>
              <a:rPr lang="en-US" sz="2200" dirty="0">
                <a:cs typeface="Calibri"/>
              </a:rPr>
              <a:t>Suicidal ideation </a:t>
            </a:r>
          </a:p>
          <a:p>
            <a:pPr lvl="0"/>
            <a:endParaRPr lang="en-US" sz="4950" dirty="0"/>
          </a:p>
          <a:p>
            <a:endParaRPr lang="en-US" sz="1350" dirty="0"/>
          </a:p>
        </p:txBody>
      </p:sp>
      <p:sp>
        <p:nvSpPr>
          <p:cNvPr id="12" name="Oval 11">
            <a:extLst>
              <a:ext uri="{FF2B5EF4-FFF2-40B4-BE49-F238E27FC236}">
                <a16:creationId xmlns:a16="http://schemas.microsoft.com/office/drawing/2014/main" id="{20C7E769-41AD-4DFE-8A44-3258A52C04E9}"/>
              </a:ext>
            </a:extLst>
          </p:cNvPr>
          <p:cNvSpPr/>
          <p:nvPr/>
        </p:nvSpPr>
        <p:spPr>
          <a:xfrm>
            <a:off x="2130857" y="2976221"/>
            <a:ext cx="2877424" cy="2623658"/>
          </a:xfrm>
          <a:prstGeom prst="ellipse">
            <a:avLst/>
          </a:prstGeom>
          <a:noFill/>
          <a:ln w="28575" cmpd="sng">
            <a:solidFill>
              <a:srgbClr val="FF0000"/>
            </a:solidFill>
            <a:prstDash val="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20C7E769-41AD-4DFE-8A44-3258A52C04E9}"/>
              </a:ext>
            </a:extLst>
          </p:cNvPr>
          <p:cNvSpPr/>
          <p:nvPr/>
        </p:nvSpPr>
        <p:spPr>
          <a:xfrm>
            <a:off x="4100520" y="3008506"/>
            <a:ext cx="2877424" cy="2623658"/>
          </a:xfrm>
          <a:prstGeom prst="ellipse">
            <a:avLst/>
          </a:prstGeom>
          <a:noFill/>
          <a:ln w="28575" cmpd="sng">
            <a:solidFill>
              <a:srgbClr val="008000"/>
            </a:solidFill>
            <a:prstDash val="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3323878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p:cNvSpPr>
            <a:spLocks noGrp="1" noChangeArrowheads="1"/>
          </p:cNvSpPr>
          <p:nvPr>
            <p:ph type="title"/>
          </p:nvPr>
        </p:nvSpPr>
        <p:spPr>
          <a:xfrm>
            <a:off x="628650" y="556995"/>
            <a:ext cx="7886700" cy="1133693"/>
          </a:xfrm>
        </p:spPr>
        <p:txBody>
          <a:bodyPr>
            <a:normAutofit/>
          </a:bodyPr>
          <a:lstStyle/>
          <a:p>
            <a:pPr fontAlgn="auto">
              <a:spcAft>
                <a:spcPts val="0"/>
              </a:spcAft>
              <a:defRPr/>
            </a:pPr>
            <a:r>
              <a:rPr lang="en-US" sz="4500"/>
              <a:t>Additional Resources</a:t>
            </a:r>
          </a:p>
        </p:txBody>
      </p:sp>
      <p:graphicFrame>
        <p:nvGraphicFramePr>
          <p:cNvPr id="41995" name="Rectangle 3">
            <a:extLst>
              <a:ext uri="{FF2B5EF4-FFF2-40B4-BE49-F238E27FC236}">
                <a16:creationId xmlns:a16="http://schemas.microsoft.com/office/drawing/2014/main" id="{FB140019-7F8D-4D11-A29B-7FF4FDACEEEE}"/>
              </a:ext>
            </a:extLst>
          </p:cNvPr>
          <p:cNvGraphicFramePr>
            <a:graphicFrameLocks noGrp="1"/>
          </p:cNvGraphicFramePr>
          <p:nvPr>
            <p:ph idx="1"/>
            <p:extLst>
              <p:ext uri="{D42A27DB-BD31-4B8C-83A1-F6EECF244321}">
                <p14:modId xmlns:p14="http://schemas.microsoft.com/office/powerpoint/2010/main" val="2809023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5273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44E5C35-CD2E-45F0-8E14-56F894F277D9}"/>
              </a:ext>
            </a:extLst>
          </p:cNvPr>
          <p:cNvPicPr>
            <a:picLocks noGrp="1" noChangeAspect="1"/>
          </p:cNvPicPr>
          <p:nvPr>
            <p:ph idx="1"/>
          </p:nvPr>
        </p:nvPicPr>
        <p:blipFill>
          <a:blip r:embed="rId2"/>
          <a:stretch>
            <a:fillRect/>
          </a:stretch>
        </p:blipFill>
        <p:spPr>
          <a:xfrm>
            <a:off x="1447800" y="138792"/>
            <a:ext cx="6477000" cy="6580415"/>
          </a:xfrm>
          <a:prstGeom prst="rect">
            <a:avLst/>
          </a:prstGeom>
        </p:spPr>
      </p:pic>
    </p:spTree>
    <p:extLst>
      <p:ext uri="{BB962C8B-B14F-4D97-AF65-F5344CB8AC3E}">
        <p14:creationId xmlns:p14="http://schemas.microsoft.com/office/powerpoint/2010/main" val="15650317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00" name="Freeform: Shape 7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0" name="Rectangle 2"/>
          <p:cNvSpPr>
            <a:spLocks noGrp="1" noChangeArrowheads="1"/>
          </p:cNvSpPr>
          <p:nvPr>
            <p:ph type="title"/>
          </p:nvPr>
        </p:nvSpPr>
        <p:spPr>
          <a:xfrm>
            <a:off x="647271" y="1012004"/>
            <a:ext cx="2553129" cy="5160196"/>
          </a:xfrm>
        </p:spPr>
        <p:txBody>
          <a:bodyPr>
            <a:normAutofit/>
          </a:bodyPr>
          <a:lstStyle/>
          <a:p>
            <a:pPr eaLnBrk="1" hangingPunct="1"/>
            <a:r>
              <a:rPr lang="en-US" altLang="en-US" b="1" dirty="0">
                <a:solidFill>
                  <a:srgbClr val="FFFFFF"/>
                </a:solidFill>
                <a:ea typeface="ＭＳ Ｐゴシック" panose="020B0600070205080204" pitchFamily="34" charset="-128"/>
              </a:rPr>
              <a:t>Major Depressive Disorder Diagnosis   DSM V</a:t>
            </a:r>
            <a:br>
              <a:rPr lang="en-US" altLang="en-US" b="1" dirty="0">
                <a:solidFill>
                  <a:srgbClr val="FFFFFF"/>
                </a:solidFill>
                <a:ea typeface="ＭＳ Ｐゴシック" panose="020B0600070205080204" pitchFamily="34" charset="-128"/>
              </a:rPr>
            </a:br>
            <a:br>
              <a:rPr lang="en-US" altLang="en-US" b="1" dirty="0">
                <a:solidFill>
                  <a:srgbClr val="FFFFFF"/>
                </a:solidFill>
                <a:ea typeface="ＭＳ Ｐゴシック" panose="020B0600070205080204" pitchFamily="34" charset="-128"/>
              </a:rPr>
            </a:br>
            <a:r>
              <a:rPr lang="en-US" altLang="en-US" b="1" dirty="0">
                <a:solidFill>
                  <a:srgbClr val="FFFFFF"/>
                </a:solidFill>
                <a:ea typeface="ＭＳ Ｐゴシック" panose="020B0600070205080204" pitchFamily="34" charset="-128"/>
              </a:rPr>
              <a:t> </a:t>
            </a:r>
            <a:r>
              <a:rPr lang="en-US" altLang="en-US" b="1" u="sng" dirty="0">
                <a:solidFill>
                  <a:srgbClr val="FFFFFF"/>
                </a:solidFill>
                <a:ea typeface="ＭＳ Ｐゴシック" panose="020B0600070205080204" pitchFamily="34" charset="-128"/>
              </a:rPr>
              <a:t>&gt;</a:t>
            </a:r>
            <a:r>
              <a:rPr lang="en-US" altLang="en-US" b="1" dirty="0">
                <a:solidFill>
                  <a:srgbClr val="FFFFFF"/>
                </a:solidFill>
                <a:ea typeface="ＭＳ Ｐゴシック" panose="020B0600070205080204" pitchFamily="34" charset="-128"/>
              </a:rPr>
              <a:t> 5 of 9 </a:t>
            </a:r>
            <a:r>
              <a:rPr lang="en-US" altLang="en-US" b="1" dirty="0" err="1">
                <a:solidFill>
                  <a:srgbClr val="FFFFFF"/>
                </a:solidFill>
                <a:ea typeface="ＭＳ Ｐゴシック" panose="020B0600070205080204" pitchFamily="34" charset="-128"/>
              </a:rPr>
              <a:t>sx</a:t>
            </a:r>
            <a:r>
              <a:rPr lang="en-US" altLang="en-US" b="1" dirty="0">
                <a:solidFill>
                  <a:srgbClr val="FFFFFF"/>
                </a:solidFill>
                <a:ea typeface="ＭＳ Ｐゴシック" panose="020B0600070205080204" pitchFamily="34" charset="-128"/>
              </a:rPr>
              <a:t> (must include mood issue) + impaired function</a:t>
            </a:r>
          </a:p>
        </p:txBody>
      </p:sp>
      <p:graphicFrame>
        <p:nvGraphicFramePr>
          <p:cNvPr id="12301" name="Rectangle 3">
            <a:extLst>
              <a:ext uri="{FF2B5EF4-FFF2-40B4-BE49-F238E27FC236}">
                <a16:creationId xmlns:a16="http://schemas.microsoft.com/office/drawing/2014/main" id="{D2F0FDC0-35E3-47EA-BEB1-10B1C84839E9}"/>
              </a:ext>
            </a:extLst>
          </p:cNvPr>
          <p:cNvGraphicFramePr>
            <a:graphicFrameLocks noGrp="1"/>
          </p:cNvGraphicFramePr>
          <p:nvPr>
            <p:ph idx="1"/>
            <p:extLst>
              <p:ext uri="{D42A27DB-BD31-4B8C-83A1-F6EECF244321}">
                <p14:modId xmlns:p14="http://schemas.microsoft.com/office/powerpoint/2010/main" val="1411048775"/>
              </p:ext>
            </p:extLst>
          </p:nvPr>
        </p:nvGraphicFramePr>
        <p:xfrm>
          <a:off x="3733801" y="152400"/>
          <a:ext cx="5181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85658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F394-B983-4BC6-BEB1-581835BF03D5}"/>
              </a:ext>
            </a:extLst>
          </p:cNvPr>
          <p:cNvSpPr>
            <a:spLocks noGrp="1"/>
          </p:cNvSpPr>
          <p:nvPr>
            <p:ph type="title"/>
          </p:nvPr>
        </p:nvSpPr>
        <p:spPr/>
        <p:txBody>
          <a:bodyPr/>
          <a:lstStyle/>
          <a:p>
            <a:pPr algn="ctr"/>
            <a:r>
              <a:rPr lang="en-US" b="1" i="1" dirty="0"/>
              <a:t>Depression Symptoms</a:t>
            </a:r>
          </a:p>
        </p:txBody>
      </p:sp>
      <p:pic>
        <p:nvPicPr>
          <p:cNvPr id="4" name="Online Media 3" title="Symptoms and treatment of teen depression: Advice for parents">
            <a:hlinkClick r:id="" action="ppaction://media"/>
            <a:extLst>
              <a:ext uri="{FF2B5EF4-FFF2-40B4-BE49-F238E27FC236}">
                <a16:creationId xmlns:a16="http://schemas.microsoft.com/office/drawing/2014/main" id="{52CEA6F2-228D-42CA-8FF2-866AF7B56371}"/>
              </a:ext>
            </a:extLst>
          </p:cNvPr>
          <p:cNvPicPr>
            <a:picLocks noGrp="1" noRot="1" noChangeAspect="1"/>
          </p:cNvPicPr>
          <p:nvPr>
            <p:ph idx="1"/>
            <a:videoFile r:link="rId1"/>
          </p:nvPr>
        </p:nvPicPr>
        <p:blipFill>
          <a:blip r:embed="rId4"/>
          <a:stretch>
            <a:fillRect/>
          </a:stretch>
        </p:blipFill>
        <p:spPr>
          <a:xfrm>
            <a:off x="722313" y="1825625"/>
            <a:ext cx="7700962" cy="4351338"/>
          </a:xfrm>
          <a:prstGeom prst="rect">
            <a:avLst/>
          </a:prstGeom>
        </p:spPr>
      </p:pic>
    </p:spTree>
    <p:extLst>
      <p:ext uri="{BB962C8B-B14F-4D97-AF65-F5344CB8AC3E}">
        <p14:creationId xmlns:p14="http://schemas.microsoft.com/office/powerpoint/2010/main" val="1030317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1_Light Grey Segoe 4X3_TP10286754">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AC9C000E8CC442838E60EA5B7FB1EA" ma:contentTypeVersion="14" ma:contentTypeDescription="Create a new document." ma:contentTypeScope="" ma:versionID="1f97693bd2941dcd0546deaef1eb48c1">
  <xsd:schema xmlns:xsd="http://www.w3.org/2001/XMLSchema" xmlns:xs="http://www.w3.org/2001/XMLSchema" xmlns:p="http://schemas.microsoft.com/office/2006/metadata/properties" xmlns:ns3="9162b81d-776b-4368-8a84-d6b6bd0e809d" xmlns:ns4="9ae31d4b-8339-4813-9215-9bb7c1d27d86" targetNamespace="http://schemas.microsoft.com/office/2006/metadata/properties" ma:root="true" ma:fieldsID="27e7883298c27254eafbda5afd921fd2" ns3:_="" ns4:_="">
    <xsd:import namespace="9162b81d-776b-4368-8a84-d6b6bd0e809d"/>
    <xsd:import namespace="9ae31d4b-8339-4813-9215-9bb7c1d27d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2b81d-776b-4368-8a84-d6b6bd0e80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e31d4b-8339-4813-9215-9bb7c1d27d8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F1A2A8-F4E4-40F4-B677-FD835FB2AD0A}">
  <ds:schemaRefs>
    <ds:schemaRef ds:uri="http://schemas.microsoft.com/sharepoint/v3/contenttype/forms"/>
  </ds:schemaRefs>
</ds:datastoreItem>
</file>

<file path=customXml/itemProps2.xml><?xml version="1.0" encoding="utf-8"?>
<ds:datastoreItem xmlns:ds="http://schemas.openxmlformats.org/officeDocument/2006/customXml" ds:itemID="{27CA4BA5-E6EE-49E9-BB75-A9C37E824A43}">
  <ds:schemaRefs>
    <ds:schemaRef ds:uri="http://schemas.microsoft.com/office/infopath/2007/PartnerControls"/>
    <ds:schemaRef ds:uri="9162b81d-776b-4368-8a84-d6b6bd0e809d"/>
    <ds:schemaRef ds:uri="9ae31d4b-8339-4813-9215-9bb7c1d27d86"/>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69DEF78-DFD5-4B01-A719-28E0FCF5EE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2b81d-776b-4368-8a84-d6b6bd0e809d"/>
    <ds:schemaRef ds:uri="9ae31d4b-8339-4813-9215-9bb7c1d27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2950</TotalTime>
  <Words>5111</Words>
  <Application>Microsoft Office PowerPoint</Application>
  <PresentationFormat>On-screen Show (4:3)</PresentationFormat>
  <Paragraphs>754</Paragraphs>
  <Slides>60</Slides>
  <Notes>48</Notes>
  <HiddenSlides>0</HiddenSlides>
  <MMClips>3</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60</vt:i4>
      </vt:variant>
    </vt:vector>
  </HeadingPairs>
  <TitlesOfParts>
    <vt:vector size="74" baseType="lpstr">
      <vt:lpstr>ＭＳ Ｐゴシック</vt:lpstr>
      <vt:lpstr>14</vt:lpstr>
      <vt:lpstr>Arial</vt:lpstr>
      <vt:lpstr>Calibri</vt:lpstr>
      <vt:lpstr>Calibri Light</vt:lpstr>
      <vt:lpstr>Courier New</vt:lpstr>
      <vt:lpstr>Tahoma</vt:lpstr>
      <vt:lpstr>Times</vt:lpstr>
      <vt:lpstr>Wingdings</vt:lpstr>
      <vt:lpstr>Wingdings 2</vt:lpstr>
      <vt:lpstr>1_Light Grey Segoe 4X3_TP10286754</vt:lpstr>
      <vt:lpstr>White with Courier font for code slides</vt:lpstr>
      <vt:lpstr>Office Theme</vt:lpstr>
      <vt:lpstr>1_Frame</vt:lpstr>
      <vt:lpstr>PowerPoint Presentation</vt:lpstr>
      <vt:lpstr>Objectives</vt:lpstr>
      <vt:lpstr> Mental Health Screening &amp; Depression Management:  Integral to Pediatric Primary Care</vt:lpstr>
      <vt:lpstr>Pediatric Depression Review</vt:lpstr>
      <vt:lpstr>Epidemiology of Childhood Depression </vt:lpstr>
      <vt:lpstr>Depression Presentation in Primary Care</vt:lpstr>
      <vt:lpstr>PowerPoint Presentation</vt:lpstr>
      <vt:lpstr>Major Depressive Disorder Diagnosis   DSM V   &gt; 5 of 9 sx (must include mood issue) + impaired function</vt:lpstr>
      <vt:lpstr>Depression Symptoms</vt:lpstr>
      <vt:lpstr>Readily Accessible Screening Tools  </vt:lpstr>
      <vt:lpstr>PHQ 9 Modified for Teens  </vt:lpstr>
      <vt:lpstr>Grading Depression Severity   Based on Sx and Function (DSM V)</vt:lpstr>
      <vt:lpstr>For 2’s and 3’s (positive symptoms) “Tell me more about….”</vt:lpstr>
      <vt:lpstr>Screen for Other Mood symptoms and Comorbidities</vt:lpstr>
      <vt:lpstr>John D. Case</vt:lpstr>
      <vt:lpstr>John D. Case</vt:lpstr>
      <vt:lpstr>Treatment of Mild, Uncomplicated Depression</vt:lpstr>
      <vt:lpstr>Initial Management John D. Active Support</vt:lpstr>
      <vt:lpstr>Depression Psychoeducation</vt:lpstr>
      <vt:lpstr>Initial Management John D. Active Support</vt:lpstr>
      <vt:lpstr>Psychosocial Treatments for Depression – Sleep</vt:lpstr>
      <vt:lpstr>PowerPoint Presentation</vt:lpstr>
      <vt:lpstr>Safety Plan</vt:lpstr>
      <vt:lpstr>John D. Case</vt:lpstr>
      <vt:lpstr>Treatment for Moderate Depression without complicating features</vt:lpstr>
      <vt:lpstr>Psychosocial Treatments for Depression – CBT</vt:lpstr>
      <vt:lpstr>CBT for Depression Components – Behavioral Activation</vt:lpstr>
      <vt:lpstr>CBT for Depression Components – Problem-Solving Skills</vt:lpstr>
      <vt:lpstr>CBT for Depression Components – Cognitive Restructuring</vt:lpstr>
      <vt:lpstr>Pediatric Psychopharmacology  SSRIs</vt:lpstr>
      <vt:lpstr>  SSRIs: Tier 1 Medications</vt:lpstr>
      <vt:lpstr>PowerPoint Presentation</vt:lpstr>
      <vt:lpstr>Safety Profile </vt:lpstr>
      <vt:lpstr>SSRIs for Anxiety and Depression</vt:lpstr>
      <vt:lpstr>Basic Psychopharm Principles</vt:lpstr>
      <vt:lpstr>General Principles</vt:lpstr>
      <vt:lpstr>SSRIs</vt:lpstr>
      <vt:lpstr>Choosing a Medication</vt:lpstr>
      <vt:lpstr>How to start &amp; titrate SSRIs</vt:lpstr>
      <vt:lpstr>Cymbalta</vt:lpstr>
      <vt:lpstr>Common Adverse Effects</vt:lpstr>
      <vt:lpstr>Activation</vt:lpstr>
      <vt:lpstr>Safety Monitoring:</vt:lpstr>
      <vt:lpstr>“Black Box” Warning about  Antidepressant use in Children and Teens</vt:lpstr>
      <vt:lpstr>Monitoring Therapeutic Response  During Dose Adjustments </vt:lpstr>
      <vt:lpstr>Follow-up Schedule</vt:lpstr>
      <vt:lpstr>Drug Interactions</vt:lpstr>
      <vt:lpstr>What if 1st SSRI is ineffective or not tolerated?</vt:lpstr>
      <vt:lpstr>Switching from one SSRI to another SSRI</vt:lpstr>
      <vt:lpstr>Example</vt:lpstr>
      <vt:lpstr>Example</vt:lpstr>
      <vt:lpstr>How Long to Treat</vt:lpstr>
      <vt:lpstr>Lashondra Case</vt:lpstr>
      <vt:lpstr>Safety</vt:lpstr>
      <vt:lpstr>Lashondra Case</vt:lpstr>
      <vt:lpstr>Duane Case</vt:lpstr>
      <vt:lpstr>Duane Case</vt:lpstr>
      <vt:lpstr>Maryland Behavioral Health Integration in Pediatric Primary Care (B-HIPP) Components:</vt:lpstr>
      <vt:lpstr>Resources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Depression: Identification and Treatment in Primary Care</dc:title>
  <dc:creator>Edwards, Sarah</dc:creator>
  <cp:lastModifiedBy>Rebecca Ferro</cp:lastModifiedBy>
  <cp:revision>5</cp:revision>
  <dcterms:created xsi:type="dcterms:W3CDTF">2020-01-29T13:22:26Z</dcterms:created>
  <dcterms:modified xsi:type="dcterms:W3CDTF">2021-10-18T15:04:45Z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0x010100EFAC9C000E8CC442838E60EA5B7FB1EA</vt:lpwstr>
  </property>
</Properties>
</file>