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4.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5.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86" r:id="rId3"/>
    <p:sldMasterId id="2147483694" r:id="rId4"/>
    <p:sldMasterId id="2147483708" r:id="rId5"/>
    <p:sldMasterId id="2147483715" r:id="rId6"/>
  </p:sldMasterIdLst>
  <p:notesMasterIdLst>
    <p:notesMasterId r:id="rId51"/>
  </p:notesMasterIdLst>
  <p:sldIdLst>
    <p:sldId id="1878" r:id="rId7"/>
    <p:sldId id="1918" r:id="rId8"/>
    <p:sldId id="398" r:id="rId9"/>
    <p:sldId id="685" r:id="rId10"/>
    <p:sldId id="384" r:id="rId11"/>
    <p:sldId id="1885" r:id="rId12"/>
    <p:sldId id="374" r:id="rId13"/>
    <p:sldId id="1888" r:id="rId14"/>
    <p:sldId id="1851" r:id="rId15"/>
    <p:sldId id="258" r:id="rId16"/>
    <p:sldId id="1886" r:id="rId17"/>
    <p:sldId id="284" r:id="rId18"/>
    <p:sldId id="1889" r:id="rId19"/>
    <p:sldId id="280" r:id="rId20"/>
    <p:sldId id="1912" r:id="rId21"/>
    <p:sldId id="1914" r:id="rId22"/>
    <p:sldId id="1891" r:id="rId23"/>
    <p:sldId id="260" r:id="rId24"/>
    <p:sldId id="270" r:id="rId25"/>
    <p:sldId id="271" r:id="rId26"/>
    <p:sldId id="273" r:id="rId27"/>
    <p:sldId id="272" r:id="rId28"/>
    <p:sldId id="261" r:id="rId29"/>
    <p:sldId id="1854" r:id="rId30"/>
    <p:sldId id="281" r:id="rId31"/>
    <p:sldId id="1894" r:id="rId32"/>
    <p:sldId id="267" r:id="rId33"/>
    <p:sldId id="395" r:id="rId34"/>
    <p:sldId id="1916" r:id="rId35"/>
    <p:sldId id="1917" r:id="rId36"/>
    <p:sldId id="397" r:id="rId37"/>
    <p:sldId id="1897" r:id="rId38"/>
    <p:sldId id="1915" r:id="rId39"/>
    <p:sldId id="1913" r:id="rId40"/>
    <p:sldId id="571" r:id="rId41"/>
    <p:sldId id="573" r:id="rId42"/>
    <p:sldId id="575" r:id="rId43"/>
    <p:sldId id="1879" r:id="rId44"/>
    <p:sldId id="1860" r:id="rId45"/>
    <p:sldId id="1877" r:id="rId46"/>
    <p:sldId id="286" r:id="rId47"/>
    <p:sldId id="1919" r:id="rId48"/>
    <p:sldId id="1882" r:id="rId49"/>
    <p:sldId id="1870"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F5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409"/>
    <p:restoredTop sz="96405"/>
  </p:normalViewPr>
  <p:slideViewPr>
    <p:cSldViewPr snapToGrid="0" snapToObjects="1">
      <p:cViewPr varScale="1">
        <p:scale>
          <a:sx n="73" d="100"/>
          <a:sy n="73" d="100"/>
        </p:scale>
        <p:origin x="642" y="72"/>
      </p:cViewPr>
      <p:guideLst/>
    </p:cSldViewPr>
  </p:slideViewPr>
  <p:notesTextViewPr>
    <p:cViewPr>
      <p:scale>
        <a:sx n="1" d="1"/>
        <a:sy n="1" d="1"/>
      </p:scale>
      <p:origin x="0" y="0"/>
    </p:cViewPr>
  </p:notesTextViewPr>
  <p:sorterViewPr>
    <p:cViewPr>
      <p:scale>
        <a:sx n="69" d="100"/>
        <a:sy n="69"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8" Type="http://schemas.openxmlformats.org/officeDocument/2006/relationships/slide" Target="slides/slide2.xml"/><Relationship Id="rId51" Type="http://schemas.openxmlformats.org/officeDocument/2006/relationships/notesMaster" Target="notesMasters/notesMaster1.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0981235733829903E-2"/>
          <c:y val="5.1743246077740522E-2"/>
          <c:w val="0.92825106931078105"/>
          <c:h val="0.84317326500459877"/>
        </c:manualLayout>
      </c:layout>
      <c:barChart>
        <c:barDir val="col"/>
        <c:grouping val="clustered"/>
        <c:varyColors val="0"/>
        <c:ser>
          <c:idx val="0"/>
          <c:order val="0"/>
          <c:tx>
            <c:strRef>
              <c:f>Sheet1!$B$1</c:f>
              <c:strCache>
                <c:ptCount val="1"/>
                <c:pt idx="0">
                  <c:v>YORS (n = 18)</c:v>
                </c:pt>
              </c:strCache>
            </c:strRef>
          </c:tx>
          <c:invertIfNegative val="0"/>
          <c:cat>
            <c:strRef>
              <c:f>Sheet1!$A$2</c:f>
              <c:strCache>
                <c:ptCount val="1"/>
                <c:pt idx="0">
                  <c:v>6 Months</c:v>
                </c:pt>
              </c:strCache>
            </c:strRef>
          </c:cat>
          <c:val>
            <c:numRef>
              <c:f>Sheet1!$B$2</c:f>
              <c:numCache>
                <c:formatCode>General</c:formatCode>
                <c:ptCount val="1"/>
                <c:pt idx="0">
                  <c:v>4.28</c:v>
                </c:pt>
              </c:numCache>
            </c:numRef>
          </c:val>
          <c:extLst>
            <c:ext xmlns:c16="http://schemas.microsoft.com/office/drawing/2014/chart" uri="{C3380CC4-5D6E-409C-BE32-E72D297353CC}">
              <c16:uniqueId val="{00000000-2AE3-7D48-AA01-39612B752C0F}"/>
            </c:ext>
          </c:extLst>
        </c:ser>
        <c:ser>
          <c:idx val="1"/>
          <c:order val="1"/>
          <c:tx>
            <c:strRef>
              <c:f>Sheet1!$C$1</c:f>
              <c:strCache>
                <c:ptCount val="1"/>
                <c:pt idx="0">
                  <c:v>TAU (n = 20)</c:v>
                </c:pt>
              </c:strCache>
            </c:strRef>
          </c:tx>
          <c:invertIfNegative val="0"/>
          <c:cat>
            <c:strRef>
              <c:f>Sheet1!$A$2</c:f>
              <c:strCache>
                <c:ptCount val="1"/>
                <c:pt idx="0">
                  <c:v>6 Months</c:v>
                </c:pt>
              </c:strCache>
            </c:strRef>
          </c:cat>
          <c:val>
            <c:numRef>
              <c:f>Sheet1!$C$2</c:f>
              <c:numCache>
                <c:formatCode>General</c:formatCode>
                <c:ptCount val="1"/>
                <c:pt idx="0">
                  <c:v>0.70000000000000051</c:v>
                </c:pt>
              </c:numCache>
            </c:numRef>
          </c:val>
          <c:extLst>
            <c:ext xmlns:c16="http://schemas.microsoft.com/office/drawing/2014/chart" uri="{C3380CC4-5D6E-409C-BE32-E72D297353CC}">
              <c16:uniqueId val="{00000001-2AE3-7D48-AA01-39612B752C0F}"/>
            </c:ext>
          </c:extLst>
        </c:ser>
        <c:dLbls>
          <c:showLegendKey val="0"/>
          <c:showVal val="0"/>
          <c:showCatName val="0"/>
          <c:showSerName val="0"/>
          <c:showPercent val="0"/>
          <c:showBubbleSize val="0"/>
        </c:dLbls>
        <c:gapWidth val="150"/>
        <c:axId val="155830528"/>
        <c:axId val="155832320"/>
      </c:barChart>
      <c:catAx>
        <c:axId val="155830528"/>
        <c:scaling>
          <c:orientation val="minMax"/>
        </c:scaling>
        <c:delete val="0"/>
        <c:axPos val="b"/>
        <c:numFmt formatCode="General" sourceLinked="0"/>
        <c:majorTickMark val="out"/>
        <c:minorTickMark val="none"/>
        <c:tickLblPos val="nextTo"/>
        <c:crossAx val="155832320"/>
        <c:crosses val="autoZero"/>
        <c:auto val="1"/>
        <c:lblAlgn val="ctr"/>
        <c:lblOffset val="100"/>
        <c:noMultiLvlLbl val="0"/>
      </c:catAx>
      <c:valAx>
        <c:axId val="155832320"/>
        <c:scaling>
          <c:orientation val="minMax"/>
        </c:scaling>
        <c:delete val="0"/>
        <c:axPos val="l"/>
        <c:majorGridlines/>
        <c:numFmt formatCode="General" sourceLinked="1"/>
        <c:majorTickMark val="out"/>
        <c:minorTickMark val="none"/>
        <c:tickLblPos val="nextTo"/>
        <c:crossAx val="155830528"/>
        <c:crosses val="autoZero"/>
        <c:crossBetween val="between"/>
      </c:valAx>
    </c:plotArea>
    <c:legend>
      <c:legendPos val="r"/>
      <c:layout>
        <c:manualLayout>
          <c:xMode val="edge"/>
          <c:yMode val="edge"/>
          <c:x val="0.56512419769342725"/>
          <c:y val="0.15367397344859518"/>
          <c:w val="0.43374711367174507"/>
          <c:h val="0.33160856828396318"/>
        </c:manualLayout>
      </c:layout>
      <c:overlay val="0"/>
      <c:txPr>
        <a:bodyPr/>
        <a:lstStyle/>
        <a:p>
          <a:pPr>
            <a:defRPr sz="1400" baseline="0"/>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0981235733829889E-2"/>
          <c:y val="5.1743246077740515E-2"/>
          <c:w val="0.92825106931078105"/>
          <c:h val="0.84317326500459922"/>
        </c:manualLayout>
      </c:layout>
      <c:barChart>
        <c:barDir val="col"/>
        <c:grouping val="clustered"/>
        <c:varyColors val="0"/>
        <c:ser>
          <c:idx val="0"/>
          <c:order val="0"/>
          <c:tx>
            <c:strRef>
              <c:f>Sheet1!$B$1</c:f>
              <c:strCache>
                <c:ptCount val="1"/>
                <c:pt idx="0">
                  <c:v>YORS (n = 22)</c:v>
                </c:pt>
              </c:strCache>
            </c:strRef>
          </c:tx>
          <c:invertIfNegative val="0"/>
          <c:cat>
            <c:strRef>
              <c:f>Sheet1!$A$2</c:f>
              <c:strCache>
                <c:ptCount val="1"/>
                <c:pt idx="0">
                  <c:v>6 Months</c:v>
                </c:pt>
              </c:strCache>
            </c:strRef>
          </c:cat>
          <c:val>
            <c:numRef>
              <c:f>Sheet1!$B$2</c:f>
              <c:numCache>
                <c:formatCode>General</c:formatCode>
                <c:ptCount val="1"/>
                <c:pt idx="0">
                  <c:v>3.76</c:v>
                </c:pt>
              </c:numCache>
            </c:numRef>
          </c:val>
          <c:extLst>
            <c:ext xmlns:c16="http://schemas.microsoft.com/office/drawing/2014/chart" uri="{C3380CC4-5D6E-409C-BE32-E72D297353CC}">
              <c16:uniqueId val="{00000000-A0D4-7346-8AB7-C73A1E667804}"/>
            </c:ext>
          </c:extLst>
        </c:ser>
        <c:ser>
          <c:idx val="1"/>
          <c:order val="1"/>
          <c:tx>
            <c:strRef>
              <c:f>Sheet1!$C$1</c:f>
              <c:strCache>
                <c:ptCount val="1"/>
                <c:pt idx="0">
                  <c:v>Historical TAU (n = 20)</c:v>
                </c:pt>
              </c:strCache>
            </c:strRef>
          </c:tx>
          <c:invertIfNegative val="0"/>
          <c:cat>
            <c:strRef>
              <c:f>Sheet1!$A$2</c:f>
              <c:strCache>
                <c:ptCount val="1"/>
                <c:pt idx="0">
                  <c:v>6 Months</c:v>
                </c:pt>
              </c:strCache>
            </c:strRef>
          </c:cat>
          <c:val>
            <c:numRef>
              <c:f>Sheet1!$C$2</c:f>
              <c:numCache>
                <c:formatCode>General</c:formatCode>
                <c:ptCount val="1"/>
                <c:pt idx="0">
                  <c:v>0.7</c:v>
                </c:pt>
              </c:numCache>
            </c:numRef>
          </c:val>
          <c:extLst>
            <c:ext xmlns:c16="http://schemas.microsoft.com/office/drawing/2014/chart" uri="{C3380CC4-5D6E-409C-BE32-E72D297353CC}">
              <c16:uniqueId val="{00000001-A0D4-7346-8AB7-C73A1E667804}"/>
            </c:ext>
          </c:extLst>
        </c:ser>
        <c:dLbls>
          <c:showLegendKey val="0"/>
          <c:showVal val="0"/>
          <c:showCatName val="0"/>
          <c:showSerName val="0"/>
          <c:showPercent val="0"/>
          <c:showBubbleSize val="0"/>
        </c:dLbls>
        <c:gapWidth val="150"/>
        <c:axId val="156037120"/>
        <c:axId val="156038656"/>
      </c:barChart>
      <c:catAx>
        <c:axId val="156037120"/>
        <c:scaling>
          <c:orientation val="minMax"/>
        </c:scaling>
        <c:delete val="0"/>
        <c:axPos val="b"/>
        <c:numFmt formatCode="General" sourceLinked="0"/>
        <c:majorTickMark val="out"/>
        <c:minorTickMark val="none"/>
        <c:tickLblPos val="nextTo"/>
        <c:crossAx val="156038656"/>
        <c:crosses val="autoZero"/>
        <c:auto val="1"/>
        <c:lblAlgn val="ctr"/>
        <c:lblOffset val="100"/>
        <c:noMultiLvlLbl val="0"/>
      </c:catAx>
      <c:valAx>
        <c:axId val="156038656"/>
        <c:scaling>
          <c:orientation val="minMax"/>
          <c:max val="5"/>
        </c:scaling>
        <c:delete val="0"/>
        <c:axPos val="l"/>
        <c:majorGridlines/>
        <c:numFmt formatCode="General" sourceLinked="1"/>
        <c:majorTickMark val="out"/>
        <c:minorTickMark val="none"/>
        <c:tickLblPos val="nextTo"/>
        <c:crossAx val="156037120"/>
        <c:crosses val="autoZero"/>
        <c:crossBetween val="between"/>
      </c:valAx>
    </c:plotArea>
    <c:legend>
      <c:legendPos val="r"/>
      <c:layout>
        <c:manualLayout>
          <c:xMode val="edge"/>
          <c:yMode val="edge"/>
          <c:x val="0.60121514862509662"/>
          <c:y val="0.20231187648623999"/>
          <c:w val="0.36282529634074429"/>
          <c:h val="0.42888437435925514"/>
        </c:manualLayout>
      </c:layout>
      <c:overlay val="0"/>
      <c:txPr>
        <a:bodyPr/>
        <a:lstStyle/>
        <a:p>
          <a:pPr>
            <a:defRPr sz="1400" baseline="0"/>
          </a:pPr>
          <a:endParaRPr lang="en-US"/>
        </a:p>
      </c:txPr>
    </c:legend>
    <c:plotVisOnly val="1"/>
    <c:dispBlanksAs val="gap"/>
    <c:showDLblsOverMax val="0"/>
  </c:chart>
  <c:txPr>
    <a:bodyPr/>
    <a:lstStyle/>
    <a:p>
      <a:pPr>
        <a:defRPr sz="1800"/>
      </a:pPr>
      <a:endParaRPr lang="en-US"/>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0.5539</cdr:x>
      <cdr:y>0.4005</cdr:y>
    </cdr:from>
    <cdr:to>
      <cdr:x>1</cdr:x>
      <cdr:y>0.69514</cdr:y>
    </cdr:to>
    <cdr:sp macro="" textlink="">
      <cdr:nvSpPr>
        <cdr:cNvPr id="2" name="TextBox 3">
          <a:extLst xmlns:a="http://schemas.openxmlformats.org/drawingml/2006/main">
            <a:ext uri="{FF2B5EF4-FFF2-40B4-BE49-F238E27FC236}">
              <a16:creationId xmlns:a16="http://schemas.microsoft.com/office/drawing/2014/main" id="{C7042508-0451-5545-8375-549B12D436F4}"/>
            </a:ext>
          </a:extLst>
        </cdr:cNvPr>
        <cdr:cNvSpPr txBox="1"/>
      </cdr:nvSpPr>
      <cdr:spPr>
        <a:xfrm xmlns:a="http://schemas.openxmlformats.org/drawingml/2006/main">
          <a:off x="2983526" y="1631560"/>
          <a:ext cx="2402906" cy="1200329"/>
        </a:xfrm>
        <a:prstGeom xmlns:a="http://schemas.openxmlformats.org/drawingml/2006/main" prst="rect">
          <a:avLst/>
        </a:prstGeom>
        <a:solidFill xmlns:a="http://schemas.openxmlformats.org/drawingml/2006/main">
          <a:srgbClr val="7030A0"/>
        </a:solidFill>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dirty="0">
              <a:solidFill>
                <a:schemeClr val="bg1"/>
              </a:solidFill>
            </a:rPr>
            <a:t>-Mean doses @ 6 </a:t>
          </a:r>
          <a:r>
            <a:rPr lang="en-US" dirty="0" err="1">
              <a:solidFill>
                <a:schemeClr val="bg1"/>
              </a:solidFill>
            </a:rPr>
            <a:t>mo</a:t>
          </a:r>
          <a:r>
            <a:rPr lang="en-US" dirty="0">
              <a:solidFill>
                <a:schemeClr val="bg1"/>
              </a:solidFill>
            </a:rPr>
            <a:t>: </a:t>
          </a:r>
        </a:p>
        <a:p xmlns:a="http://schemas.openxmlformats.org/drawingml/2006/main">
          <a:r>
            <a:rPr lang="en-US" dirty="0">
              <a:solidFill>
                <a:schemeClr val="bg1"/>
              </a:solidFill>
            </a:rPr>
            <a:t>      4.3 vs 0.7</a:t>
          </a:r>
        </a:p>
        <a:p xmlns:a="http://schemas.openxmlformats.org/drawingml/2006/main">
          <a:r>
            <a:rPr lang="en-US" dirty="0">
              <a:solidFill>
                <a:schemeClr val="bg1"/>
              </a:solidFill>
            </a:rPr>
            <a:t>-Received all prescribed doses: 44% vs 0%</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42627F-A75C-E245-9F7C-6DE066259F91}" type="datetimeFigureOut">
              <a:rPr lang="en-US" smtClean="0"/>
              <a:t>10/26/2022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11E51B-9568-6A41-A4C3-1E0CB39DFA4A}" type="slidenum">
              <a:rPr lang="en-US" smtClean="0"/>
              <a:t>‹#›</a:t>
            </a:fld>
            <a:endParaRPr lang="en-US"/>
          </a:p>
        </p:txBody>
      </p:sp>
    </p:spTree>
    <p:extLst>
      <p:ext uri="{BB962C8B-B14F-4D97-AF65-F5344CB8AC3E}">
        <p14:creationId xmlns:p14="http://schemas.microsoft.com/office/powerpoint/2010/main" val="25483261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27713-1F29-4EDB-A872-FD4C7AE3C74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79710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a:t>
            </a:r>
            <a:r>
              <a:rPr lang="en-US" baseline="0" dirty="0"/>
              <a:t> four main components of the YORS intervention are designed to work harmoniously. For example, medication home delivery might be to the home of the family member. Assertive outreach text messages might involve group texts between a young adult patient, their family member, and the treatment team. </a:t>
            </a:r>
          </a:p>
          <a:p>
            <a:endParaRPr lang="en-US" baseline="0" dirty="0"/>
          </a:p>
          <a:p>
            <a:r>
              <a:rPr lang="en-US" baseline="0" dirty="0"/>
              <a:t>I want to focus in on family involvement as a key component of the intervention for today, because I think overall family involvement is maybe the most feasible to implement in settings where audience members of today’s session work, and there’s quite a bit of data on family involvement in addiction treatment beyond just the YORS intervention that support it being used as a standard approach to youth addiction. Yet, family involvement in SUD is not the standard for several reasons. There are barriers including the logistics– the time and effort it takes to coordinate a family’s schedule, lack of confidence and competence among clinicians to involve family members, there are concerns about the ethical principles of confidentiality and autonomy, and sometimes family members can be reluctant to get involved, particularly for those parents or other family members have been around the block with their loved one with addiction. Sometimes the family member is at the end of their rope and has the perspective that they’ve done everything that they can think of, nothing’s worked, and the loved one will just have to figure it out on their own. </a:t>
            </a:r>
            <a:endParaRPr lang="en-US" dirty="0"/>
          </a:p>
        </p:txBody>
      </p:sp>
      <p:sp>
        <p:nvSpPr>
          <p:cNvPr id="4" name="Slide Number Placeholder 3"/>
          <p:cNvSpPr>
            <a:spLocks noGrp="1"/>
          </p:cNvSpPr>
          <p:nvPr>
            <p:ph type="sldNum" sz="quarter" idx="10"/>
          </p:nvPr>
        </p:nvSpPr>
        <p:spPr/>
        <p:txBody>
          <a:bodyPr/>
          <a:lstStyle/>
          <a:p>
            <a:fld id="{CD11E51B-9568-6A41-A4C3-1E0CB39DFA4A}" type="slidenum">
              <a:rPr lang="en-US" smtClean="0"/>
              <a:pPr/>
              <a:t>32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545899-98D5-4518-B96A-59D71F93E614}" type="slidenum">
              <a:rPr lang="en-US" smtClean="0"/>
              <a:pPr/>
              <a:t>34</a:t>
            </a:fld>
            <a:endParaRPr lang="en-US" dirty="0"/>
          </a:p>
        </p:txBody>
      </p:sp>
    </p:spTree>
    <p:extLst>
      <p:ext uri="{BB962C8B-B14F-4D97-AF65-F5344CB8AC3E}">
        <p14:creationId xmlns:p14="http://schemas.microsoft.com/office/powerpoint/2010/main" val="20078031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1EB320-143A-4CC5-8CAC-62915E6E2912}" type="slidenum">
              <a:rPr lang="en-US" smtClean="0"/>
              <a:pPr/>
              <a:t>39</a:t>
            </a:fld>
            <a:endParaRPr lang="en-US"/>
          </a:p>
        </p:txBody>
      </p:sp>
    </p:spTree>
    <p:extLst>
      <p:ext uri="{BB962C8B-B14F-4D97-AF65-F5344CB8AC3E}">
        <p14:creationId xmlns:p14="http://schemas.microsoft.com/office/powerpoint/2010/main" val="40144608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545899-98D5-4518-B96A-59D71F93E614}" type="slidenum">
              <a:rPr lang="en-US" smtClean="0"/>
              <a:t>43</a:t>
            </a:fld>
            <a:endParaRPr lang="en-US" dirty="0"/>
          </a:p>
        </p:txBody>
      </p:sp>
    </p:spTree>
    <p:extLst>
      <p:ext uri="{BB962C8B-B14F-4D97-AF65-F5344CB8AC3E}">
        <p14:creationId xmlns:p14="http://schemas.microsoft.com/office/powerpoint/2010/main" val="1644905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641"/>
            <a:r>
              <a:rPr lang="en-US" dirty="0"/>
              <a:t>Maryland Behavioral Health Integration in Pediatric Primary Care or BHIPP is a Child</a:t>
            </a:r>
            <a:r>
              <a:rPr lang="en-US" baseline="0" dirty="0"/>
              <a:t> Psychiatry Access Program</a:t>
            </a:r>
            <a:r>
              <a:rPr lang="en-US" dirty="0"/>
              <a:t> that supports the capacity of primary care providers in Maryland to manage pediatric mental health concerns. We do this, currently, in a number of ways: 1. We offer a free behavioral health telephone consultation service, including resource and referral support, 2. education and training, 3. Through our partnership with Salisbury and Morgan State University, we offer co-location of social work interns at select primary care sites, 4. Web-based longitudinal learning through Project ECHO similar to today’s event, 5. Direct telepsychiatry and </a:t>
            </a:r>
            <a:r>
              <a:rPr lang="en-US" dirty="0" err="1"/>
              <a:t>telecounseling</a:t>
            </a:r>
            <a:r>
              <a:rPr lang="en-US" dirty="0"/>
              <a:t> services (coming soon) , 6. Care Coordination (coming soon) </a:t>
            </a:r>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4F27713-1F29-4EDB-A872-FD4C7AE3C74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856011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85093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endParaRPr lang="en-US"/>
          </a:p>
        </p:txBody>
      </p:sp>
    </p:spTree>
    <p:extLst>
      <p:ext uri="{BB962C8B-B14F-4D97-AF65-F5344CB8AC3E}">
        <p14:creationId xmlns:p14="http://schemas.microsoft.com/office/powerpoint/2010/main" val="36950722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545899-98D5-4518-B96A-59D71F93E614}" type="slidenum">
              <a:rPr lang="en-US" smtClean="0"/>
              <a:t>9</a:t>
            </a:fld>
            <a:endParaRPr lang="en-US" dirty="0"/>
          </a:p>
        </p:txBody>
      </p:sp>
    </p:spTree>
    <p:extLst>
      <p:ext uri="{BB962C8B-B14F-4D97-AF65-F5344CB8AC3E}">
        <p14:creationId xmlns:p14="http://schemas.microsoft.com/office/powerpoint/2010/main" val="28218979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When parents are concerned about addiction, they may experience a sense of emergency- that everything needs to change NOW. They might desperately try to get their child into a treatment facility, spending money and time in an effort to “fix” the problem. They may become overly suspicious, frantically watching their child’s every move to make sure they stay on track. They may get into repeated confrontations and battles, trying to force their child into better behavior.</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When parents’ best efforts do not work to keep their child healthy, it is common to experience a sense of helplessness. Some parents feel as though nothing they do or say will make a difference anymore. In fact, parents might feel so helpless that they close their eyes to (or minimize) their child’s use, preferring not to see the painful reality. They</a:t>
            </a:r>
            <a:r>
              <a:rPr lang="en-US" sz="1200" kern="1200" baseline="0" dirty="0">
                <a:solidFill>
                  <a:schemeClr val="tx1"/>
                </a:solidFill>
                <a:latin typeface="+mn-lt"/>
                <a:ea typeface="+mn-ea"/>
                <a:cs typeface="+mn-cs"/>
              </a:rPr>
              <a:t> might say thing’s like– “you’re a grown adult, you figure it out”. </a:t>
            </a:r>
            <a:r>
              <a:rPr lang="en-US" sz="1200" kern="1200" dirty="0">
                <a:solidFill>
                  <a:schemeClr val="tx1"/>
                </a:solidFill>
                <a:latin typeface="+mn-lt"/>
                <a:ea typeface="+mn-ea"/>
                <a:cs typeface="+mn-cs"/>
              </a:rPr>
              <a:t>Most times, when a parent ignores warning signs, it’s because they believe that they can’t help their child anyway. </a:t>
            </a:r>
          </a:p>
          <a:p>
            <a:endParaRPr lang="en-US" dirty="0"/>
          </a:p>
        </p:txBody>
      </p:sp>
      <p:sp>
        <p:nvSpPr>
          <p:cNvPr id="4" name="Slide Number Placeholder 3"/>
          <p:cNvSpPr>
            <a:spLocks noGrp="1"/>
          </p:cNvSpPr>
          <p:nvPr>
            <p:ph type="sldNum" sz="quarter" idx="10"/>
          </p:nvPr>
        </p:nvSpPr>
        <p:spPr/>
        <p:txBody>
          <a:bodyPr/>
          <a:lstStyle/>
          <a:p>
            <a:fld id="{CD11E51B-9568-6A41-A4C3-1E0CB39DFA4A}" type="slidenum">
              <a:rPr lang="en-US" smtClean="0"/>
              <a:pPr/>
              <a:t>15</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545899-98D5-4518-B96A-59D71F93E614}" type="slidenum">
              <a:rPr lang="en-US" smtClean="0"/>
              <a:pPr/>
              <a:t>16</a:t>
            </a:fld>
            <a:endParaRPr lang="en-US" dirty="0"/>
          </a:p>
        </p:txBody>
      </p:sp>
    </p:spTree>
    <p:extLst>
      <p:ext uri="{BB962C8B-B14F-4D97-AF65-F5344CB8AC3E}">
        <p14:creationId xmlns:p14="http://schemas.microsoft.com/office/powerpoint/2010/main" val="24823154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545899-98D5-4518-B96A-59D71F93E614}" type="slidenum">
              <a:rPr lang="en-US" smtClean="0"/>
              <a:t>24</a:t>
            </a:fld>
            <a:endParaRPr lang="en-US" dirty="0"/>
          </a:p>
        </p:txBody>
      </p:sp>
    </p:spTree>
    <p:extLst>
      <p:ext uri="{BB962C8B-B14F-4D97-AF65-F5344CB8AC3E}">
        <p14:creationId xmlns:p14="http://schemas.microsoft.com/office/powerpoint/2010/main" val="503710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7"/>
          <p:cNvSpPr>
            <a:spLocks noGrp="1" noChangeArrowheads="1"/>
          </p:cNvSpPr>
          <p:nvPr>
            <p:ph type="sldNum" sz="quarter" idx="5"/>
          </p:nvPr>
        </p:nvSpPr>
        <p:spPr>
          <a:noFill/>
        </p:spPr>
        <p:txBody>
          <a:bodyPr/>
          <a:lstStyle/>
          <a:p>
            <a:fld id="{C188CED7-8B79-4645-AF52-2BB03F98B7D0}" type="slidenum">
              <a:rPr lang="en-US">
                <a:latin typeface="Times" pitchFamily="4" charset="0"/>
              </a:rPr>
              <a:pPr/>
              <a:t>27</a:t>
            </a:fld>
            <a:endParaRPr lang="en-US">
              <a:latin typeface="Times" pitchFamily="4" charset="0"/>
            </a:endParaRPr>
          </a:p>
        </p:txBody>
      </p:sp>
      <p:sp>
        <p:nvSpPr>
          <p:cNvPr id="209923" name="Rectangle 2"/>
          <p:cNvSpPr>
            <a:spLocks noGrp="1" noRot="1" noChangeAspect="1" noChangeArrowheads="1"/>
          </p:cNvSpPr>
          <p:nvPr>
            <p:ph type="sldImg"/>
          </p:nvPr>
        </p:nvSpPr>
        <p:spPr>
          <a:solidFill>
            <a:srgbClr val="FFFFFF"/>
          </a:solidFill>
          <a:ln/>
        </p:spPr>
      </p:sp>
      <p:sp>
        <p:nvSpPr>
          <p:cNvPr id="20992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atin typeface="Times" pitchFamily="4" charset="0"/>
              <a:ea typeface="ＭＳ Ｐゴシック" pitchFamily="4" charset="-128"/>
              <a:cs typeface="ＭＳ Ｐゴシック" pitchFamily="4" charset="-128"/>
            </a:endParaRPr>
          </a:p>
        </p:txBody>
      </p:sp>
    </p:spTree>
    <p:extLst>
      <p:ext uri="{BB962C8B-B14F-4D97-AF65-F5344CB8AC3E}">
        <p14:creationId xmlns:p14="http://schemas.microsoft.com/office/powerpoint/2010/main" val="34193037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6.xml"/><Relationship Id="rId4" Type="http://schemas.openxmlformats.org/officeDocument/2006/relationships/image" Target="../media/image7.JP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FDF5D8-3B70-2945-BC4D-208FF429823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3E6F828-ED93-D840-93CE-9A81B9AACE1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C03D09A-F881-404A-9010-2CE3791D870F}"/>
              </a:ext>
            </a:extLst>
          </p:cNvPr>
          <p:cNvSpPr>
            <a:spLocks noGrp="1"/>
          </p:cNvSpPr>
          <p:nvPr>
            <p:ph type="dt" sz="half" idx="10"/>
          </p:nvPr>
        </p:nvSpPr>
        <p:spPr/>
        <p:txBody>
          <a:bodyPr/>
          <a:lstStyle/>
          <a:p>
            <a:fld id="{32FEE956-F967-5D47-ACD1-C0142B2A9E33}" type="datetimeFigureOut">
              <a:rPr lang="en-US" smtClean="0"/>
              <a:t>10/26/2022</a:t>
            </a:fld>
            <a:endParaRPr lang="en-US"/>
          </a:p>
        </p:txBody>
      </p:sp>
      <p:sp>
        <p:nvSpPr>
          <p:cNvPr id="5" name="Footer Placeholder 4">
            <a:extLst>
              <a:ext uri="{FF2B5EF4-FFF2-40B4-BE49-F238E27FC236}">
                <a16:creationId xmlns:a16="http://schemas.microsoft.com/office/drawing/2014/main" id="{5F767F0F-6DEB-934F-A6B1-3978CED901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2AB374-FA8D-0942-A9F5-8DB84BF0C55B}"/>
              </a:ext>
            </a:extLst>
          </p:cNvPr>
          <p:cNvSpPr>
            <a:spLocks noGrp="1"/>
          </p:cNvSpPr>
          <p:nvPr>
            <p:ph type="sldNum" sz="quarter" idx="12"/>
          </p:nvPr>
        </p:nvSpPr>
        <p:spPr/>
        <p:txBody>
          <a:bodyPr/>
          <a:lstStyle/>
          <a:p>
            <a:fld id="{F495C732-BC05-7945-8E29-F7891EE6AA09}" type="slidenum">
              <a:rPr lang="en-US" smtClean="0"/>
              <a:t>‹#›</a:t>
            </a:fld>
            <a:endParaRPr lang="en-US"/>
          </a:p>
        </p:txBody>
      </p:sp>
    </p:spTree>
    <p:extLst>
      <p:ext uri="{BB962C8B-B14F-4D97-AF65-F5344CB8AC3E}">
        <p14:creationId xmlns:p14="http://schemas.microsoft.com/office/powerpoint/2010/main" val="17182840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23650-916F-6441-8CF7-A29B27E1D64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5FB74D8-86A5-0348-A8C7-08C071645D1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D696CB-6B31-1044-B9A4-1462B182B327}"/>
              </a:ext>
            </a:extLst>
          </p:cNvPr>
          <p:cNvSpPr>
            <a:spLocks noGrp="1"/>
          </p:cNvSpPr>
          <p:nvPr>
            <p:ph type="dt" sz="half" idx="10"/>
          </p:nvPr>
        </p:nvSpPr>
        <p:spPr/>
        <p:txBody>
          <a:bodyPr/>
          <a:lstStyle/>
          <a:p>
            <a:fld id="{32FEE956-F967-5D47-ACD1-C0142B2A9E33}" type="datetimeFigureOut">
              <a:rPr lang="en-US" smtClean="0"/>
              <a:t>10/26/2022</a:t>
            </a:fld>
            <a:endParaRPr lang="en-US"/>
          </a:p>
        </p:txBody>
      </p:sp>
      <p:sp>
        <p:nvSpPr>
          <p:cNvPr id="5" name="Footer Placeholder 4">
            <a:extLst>
              <a:ext uri="{FF2B5EF4-FFF2-40B4-BE49-F238E27FC236}">
                <a16:creationId xmlns:a16="http://schemas.microsoft.com/office/drawing/2014/main" id="{C68A0286-0849-A941-9D53-16F57702DF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4BD33D-635F-884B-9C8E-B8194B7C96F8}"/>
              </a:ext>
            </a:extLst>
          </p:cNvPr>
          <p:cNvSpPr>
            <a:spLocks noGrp="1"/>
          </p:cNvSpPr>
          <p:nvPr>
            <p:ph type="sldNum" sz="quarter" idx="12"/>
          </p:nvPr>
        </p:nvSpPr>
        <p:spPr/>
        <p:txBody>
          <a:bodyPr/>
          <a:lstStyle/>
          <a:p>
            <a:fld id="{F495C732-BC05-7945-8E29-F7891EE6AA09}" type="slidenum">
              <a:rPr lang="en-US" smtClean="0"/>
              <a:t>‹#›</a:t>
            </a:fld>
            <a:endParaRPr lang="en-US"/>
          </a:p>
        </p:txBody>
      </p:sp>
    </p:spTree>
    <p:extLst>
      <p:ext uri="{BB962C8B-B14F-4D97-AF65-F5344CB8AC3E}">
        <p14:creationId xmlns:p14="http://schemas.microsoft.com/office/powerpoint/2010/main" val="42323096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62C93E3-C918-D040-A494-A872A5C0F35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9BF7C63-00F7-B141-B4EC-084E23CA4AE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F6D1CB-EBB6-9C41-8387-6DEDDCAB04CC}"/>
              </a:ext>
            </a:extLst>
          </p:cNvPr>
          <p:cNvSpPr>
            <a:spLocks noGrp="1"/>
          </p:cNvSpPr>
          <p:nvPr>
            <p:ph type="dt" sz="half" idx="10"/>
          </p:nvPr>
        </p:nvSpPr>
        <p:spPr/>
        <p:txBody>
          <a:bodyPr/>
          <a:lstStyle/>
          <a:p>
            <a:fld id="{32FEE956-F967-5D47-ACD1-C0142B2A9E33}" type="datetimeFigureOut">
              <a:rPr lang="en-US" smtClean="0"/>
              <a:t>10/26/2022</a:t>
            </a:fld>
            <a:endParaRPr lang="en-US"/>
          </a:p>
        </p:txBody>
      </p:sp>
      <p:sp>
        <p:nvSpPr>
          <p:cNvPr id="5" name="Footer Placeholder 4">
            <a:extLst>
              <a:ext uri="{FF2B5EF4-FFF2-40B4-BE49-F238E27FC236}">
                <a16:creationId xmlns:a16="http://schemas.microsoft.com/office/drawing/2014/main" id="{3AFBF9B4-6374-794F-8BB2-9B49EB064F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CEE500-5673-5D4A-B695-5A01A6835F7B}"/>
              </a:ext>
            </a:extLst>
          </p:cNvPr>
          <p:cNvSpPr>
            <a:spLocks noGrp="1"/>
          </p:cNvSpPr>
          <p:nvPr>
            <p:ph type="sldNum" sz="quarter" idx="12"/>
          </p:nvPr>
        </p:nvSpPr>
        <p:spPr/>
        <p:txBody>
          <a:bodyPr/>
          <a:lstStyle/>
          <a:p>
            <a:fld id="{F495C732-BC05-7945-8E29-F7891EE6AA09}" type="slidenum">
              <a:rPr lang="en-US" smtClean="0"/>
              <a:t>‹#›</a:t>
            </a:fld>
            <a:endParaRPr lang="en-US"/>
          </a:p>
        </p:txBody>
      </p:sp>
    </p:spTree>
    <p:extLst>
      <p:ext uri="{BB962C8B-B14F-4D97-AF65-F5344CB8AC3E}">
        <p14:creationId xmlns:p14="http://schemas.microsoft.com/office/powerpoint/2010/main" val="28994018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Rectangle 7"/>
          <p:cNvSpPr/>
          <p:nvPr userDrawn="1"/>
        </p:nvSpPr>
        <p:spPr bwMode="auto">
          <a:xfrm>
            <a:off x="0" y="1447800"/>
            <a:ext cx="12192000" cy="2438400"/>
          </a:xfrm>
          <a:prstGeom prst="rect">
            <a:avLst/>
          </a:prstGeom>
          <a:solidFill>
            <a:srgbClr val="6188C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rgbClr val="512C5A"/>
              </a:solidFill>
              <a:effectLst/>
              <a:latin typeface="Arial" pitchFamily="34" charset="0"/>
            </a:endParaRPr>
          </a:p>
        </p:txBody>
      </p:sp>
      <p:sp>
        <p:nvSpPr>
          <p:cNvPr id="3" name="Subtitle 2"/>
          <p:cNvSpPr>
            <a:spLocks noGrp="1"/>
          </p:cNvSpPr>
          <p:nvPr>
            <p:ph type="subTitle" idx="1"/>
          </p:nvPr>
        </p:nvSpPr>
        <p:spPr>
          <a:xfrm>
            <a:off x="1828800" y="4114800"/>
            <a:ext cx="8534400" cy="1524000"/>
          </a:xfrm>
        </p:spPr>
        <p:txBody>
          <a:bodyPr/>
          <a:lstStyle>
            <a:lvl1pPr marL="0" indent="0" algn="ctr">
              <a:buNone/>
              <a:defRPr>
                <a:solidFill>
                  <a:srgbClr val="8E56A0"/>
                </a:solidFill>
              </a:defRPr>
            </a:lvl1pPr>
            <a:lvl2pPr marL="424174" indent="0" algn="ctr">
              <a:buNone/>
              <a:defRPr>
                <a:solidFill>
                  <a:schemeClr val="tx1">
                    <a:tint val="75000"/>
                  </a:schemeClr>
                </a:solidFill>
              </a:defRPr>
            </a:lvl2pPr>
            <a:lvl3pPr marL="848349" indent="0" algn="ctr">
              <a:buNone/>
              <a:defRPr>
                <a:solidFill>
                  <a:schemeClr val="tx1">
                    <a:tint val="75000"/>
                  </a:schemeClr>
                </a:solidFill>
              </a:defRPr>
            </a:lvl3pPr>
            <a:lvl4pPr marL="1272522" indent="0" algn="ctr">
              <a:buNone/>
              <a:defRPr>
                <a:solidFill>
                  <a:schemeClr val="tx1">
                    <a:tint val="75000"/>
                  </a:schemeClr>
                </a:solidFill>
              </a:defRPr>
            </a:lvl4pPr>
            <a:lvl5pPr marL="1696698" indent="0" algn="ctr">
              <a:buNone/>
              <a:defRPr>
                <a:solidFill>
                  <a:schemeClr val="tx1">
                    <a:tint val="75000"/>
                  </a:schemeClr>
                </a:solidFill>
              </a:defRPr>
            </a:lvl5pPr>
            <a:lvl6pPr marL="2120872" indent="0" algn="ctr">
              <a:buNone/>
              <a:defRPr>
                <a:solidFill>
                  <a:schemeClr val="tx1">
                    <a:tint val="75000"/>
                  </a:schemeClr>
                </a:solidFill>
              </a:defRPr>
            </a:lvl6pPr>
            <a:lvl7pPr marL="2545048" indent="0" algn="ctr">
              <a:buNone/>
              <a:defRPr>
                <a:solidFill>
                  <a:schemeClr val="tx1">
                    <a:tint val="75000"/>
                  </a:schemeClr>
                </a:solidFill>
              </a:defRPr>
            </a:lvl7pPr>
            <a:lvl8pPr marL="2969221" indent="0" algn="ctr">
              <a:buNone/>
              <a:defRPr>
                <a:solidFill>
                  <a:schemeClr val="tx1">
                    <a:tint val="75000"/>
                  </a:schemeClr>
                </a:solidFill>
              </a:defRPr>
            </a:lvl8pPr>
            <a:lvl9pPr marL="3393396" indent="0" algn="ctr">
              <a:buNone/>
              <a:defRPr>
                <a:solidFill>
                  <a:schemeClr val="tx1">
                    <a:tint val="75000"/>
                  </a:schemeClr>
                </a:solidFill>
              </a:defRPr>
            </a:lvl9pPr>
          </a:lstStyle>
          <a:p>
            <a:r>
              <a:rPr lang="en-US" dirty="0"/>
              <a:t>Click to edit Master subtitle style</a:t>
            </a:r>
          </a:p>
        </p:txBody>
      </p:sp>
      <p:sp>
        <p:nvSpPr>
          <p:cNvPr id="4" name="Title 3"/>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906372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normAutofit/>
          </a:bodyPr>
          <a:lstStyle>
            <a:lvl1pPr>
              <a:buClr>
                <a:srgbClr val="A356A0"/>
              </a:buClr>
              <a:defRPr sz="2400">
                <a:solidFill>
                  <a:srgbClr val="333333"/>
                </a:solidFill>
              </a:defRPr>
            </a:lvl1pPr>
            <a:lvl2pPr>
              <a:buClr>
                <a:srgbClr val="A356A0"/>
              </a:buClr>
              <a:defRPr sz="2400">
                <a:solidFill>
                  <a:srgbClr val="333333"/>
                </a:solidFill>
              </a:defRPr>
            </a:lvl2pPr>
            <a:lvl3pPr>
              <a:buClr>
                <a:srgbClr val="A356A0"/>
              </a:buClr>
              <a:defRPr sz="2400">
                <a:solidFill>
                  <a:srgbClr val="333333"/>
                </a:solidFill>
              </a:defRPr>
            </a:lvl3pPr>
            <a:lvl4pPr>
              <a:buClr>
                <a:srgbClr val="A356A0"/>
              </a:buClr>
              <a:defRPr sz="2400">
                <a:solidFill>
                  <a:srgbClr val="333333"/>
                </a:solidFill>
              </a:defRPr>
            </a:lvl4pPr>
            <a:lvl5pPr>
              <a:buClr>
                <a:srgbClr val="A356A0"/>
              </a:buClr>
              <a:defRPr sz="2400">
                <a:solidFill>
                  <a:srgbClr val="33333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428109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6"/>
          <p:cNvSpPr/>
          <p:nvPr userDrawn="1"/>
        </p:nvSpPr>
        <p:spPr>
          <a:xfrm>
            <a:off x="0" y="1447800"/>
            <a:ext cx="12192000" cy="3048000"/>
          </a:xfrm>
          <a:prstGeom prst="rect">
            <a:avLst/>
          </a:prstGeom>
          <a:solidFill>
            <a:srgbClr val="54BA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914400" y="1752601"/>
            <a:ext cx="10363200" cy="1362075"/>
          </a:xfrm>
        </p:spPr>
        <p:txBody>
          <a:bodyPr anchor="t"/>
          <a:lstStyle>
            <a:lvl1pPr algn="l">
              <a:defRPr sz="3700" b="1" cap="all"/>
            </a:lvl1pPr>
          </a:lstStyle>
          <a:p>
            <a:r>
              <a:rPr lang="en-US" dirty="0"/>
              <a:t>Click to edit Master title style</a:t>
            </a:r>
          </a:p>
        </p:txBody>
      </p:sp>
    </p:spTree>
    <p:extLst>
      <p:ext uri="{BB962C8B-B14F-4D97-AF65-F5344CB8AC3E}">
        <p14:creationId xmlns:p14="http://schemas.microsoft.com/office/powerpoint/2010/main" val="8513439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2"/>
            <a:ext cx="5384800" cy="4525963"/>
          </a:xfrm>
        </p:spPr>
        <p:txBody>
          <a:bodyPr/>
          <a:lstStyle>
            <a:lvl1pPr marL="457200" indent="-457200">
              <a:buClr>
                <a:srgbClr val="A356A0"/>
              </a:buClr>
              <a:buFont typeface="Arial" panose="020B0604020202020204" pitchFamily="34" charset="0"/>
              <a:buChar char="•"/>
              <a:defRPr sz="2600">
                <a:solidFill>
                  <a:srgbClr val="333333"/>
                </a:solidFill>
              </a:defRPr>
            </a:lvl1pPr>
            <a:lvl2pPr>
              <a:buClr>
                <a:srgbClr val="A356A0"/>
              </a:buClr>
              <a:defRPr sz="2200">
                <a:solidFill>
                  <a:srgbClr val="333333"/>
                </a:solidFill>
              </a:defRPr>
            </a:lvl2pPr>
            <a:lvl3pPr>
              <a:buClr>
                <a:srgbClr val="A356A0"/>
              </a:buClr>
              <a:defRPr sz="1900">
                <a:solidFill>
                  <a:srgbClr val="333333"/>
                </a:solidFill>
              </a:defRPr>
            </a:lvl3pPr>
            <a:lvl4pPr>
              <a:buClr>
                <a:srgbClr val="A356A0"/>
              </a:buClr>
              <a:defRPr sz="1600">
                <a:solidFill>
                  <a:srgbClr val="333333"/>
                </a:solidFill>
              </a:defRPr>
            </a:lvl4pPr>
            <a:lvl5pPr>
              <a:buClr>
                <a:srgbClr val="A356A0"/>
              </a:buClr>
              <a:defRPr sz="1600">
                <a:solidFill>
                  <a:srgbClr val="333333"/>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2"/>
            <a:ext cx="5384800" cy="4525963"/>
          </a:xfrm>
        </p:spPr>
        <p:txBody>
          <a:bodyPr/>
          <a:lstStyle>
            <a:lvl1pPr>
              <a:defRPr sz="2600"/>
            </a:lvl1pPr>
            <a:lvl2pPr>
              <a:defRPr sz="22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63738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3" y="1535114"/>
            <a:ext cx="5386916" cy="639762"/>
          </a:xfrm>
        </p:spPr>
        <p:txBody>
          <a:bodyPr anchor="b"/>
          <a:lstStyle>
            <a:lvl1pPr marL="0" indent="0">
              <a:buNone/>
              <a:defRPr sz="2200" b="1"/>
            </a:lvl1pPr>
            <a:lvl2pPr marL="424174" indent="0">
              <a:buNone/>
              <a:defRPr sz="1900" b="1"/>
            </a:lvl2pPr>
            <a:lvl3pPr marL="848349" indent="0">
              <a:buNone/>
              <a:defRPr sz="1600" b="1"/>
            </a:lvl3pPr>
            <a:lvl4pPr marL="1272522" indent="0">
              <a:buNone/>
              <a:defRPr sz="1500" b="1"/>
            </a:lvl4pPr>
            <a:lvl5pPr marL="1696698" indent="0">
              <a:buNone/>
              <a:defRPr sz="1500" b="1"/>
            </a:lvl5pPr>
            <a:lvl6pPr marL="2120872" indent="0">
              <a:buNone/>
              <a:defRPr sz="1500" b="1"/>
            </a:lvl6pPr>
            <a:lvl7pPr marL="2545048" indent="0">
              <a:buNone/>
              <a:defRPr sz="1500" b="1"/>
            </a:lvl7pPr>
            <a:lvl8pPr marL="2969221" indent="0">
              <a:buNone/>
              <a:defRPr sz="1500" b="1"/>
            </a:lvl8pPr>
            <a:lvl9pPr marL="3393396" indent="0">
              <a:buNone/>
              <a:defRPr sz="1500" b="1"/>
            </a:lvl9pPr>
          </a:lstStyle>
          <a:p>
            <a:pPr lvl="0"/>
            <a:r>
              <a:rPr lang="en-US"/>
              <a:t>Click to edit Master text styles</a:t>
            </a:r>
          </a:p>
        </p:txBody>
      </p:sp>
      <p:sp>
        <p:nvSpPr>
          <p:cNvPr id="4" name="Content Placeholder 3"/>
          <p:cNvSpPr>
            <a:spLocks noGrp="1"/>
          </p:cNvSpPr>
          <p:nvPr>
            <p:ph sz="half" idx="2"/>
          </p:nvPr>
        </p:nvSpPr>
        <p:spPr>
          <a:xfrm>
            <a:off x="609603" y="2174876"/>
            <a:ext cx="5386916" cy="3951288"/>
          </a:xfrm>
        </p:spPr>
        <p:txBody>
          <a:bodyPr/>
          <a:lstStyle>
            <a:lvl1pPr>
              <a:defRPr sz="2200"/>
            </a:lvl1pPr>
            <a:lvl2pPr>
              <a:defRPr sz="1900"/>
            </a:lvl2pPr>
            <a:lvl3pPr>
              <a:defRPr sz="16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4"/>
            <a:ext cx="5389035" cy="639762"/>
          </a:xfrm>
        </p:spPr>
        <p:txBody>
          <a:bodyPr anchor="b"/>
          <a:lstStyle>
            <a:lvl1pPr marL="0" indent="0">
              <a:buNone/>
              <a:defRPr sz="2200" b="1"/>
            </a:lvl1pPr>
            <a:lvl2pPr marL="424174" indent="0">
              <a:buNone/>
              <a:defRPr sz="1900" b="1"/>
            </a:lvl2pPr>
            <a:lvl3pPr marL="848349" indent="0">
              <a:buNone/>
              <a:defRPr sz="1600" b="1"/>
            </a:lvl3pPr>
            <a:lvl4pPr marL="1272522" indent="0">
              <a:buNone/>
              <a:defRPr sz="1500" b="1"/>
            </a:lvl4pPr>
            <a:lvl5pPr marL="1696698" indent="0">
              <a:buNone/>
              <a:defRPr sz="1500" b="1"/>
            </a:lvl5pPr>
            <a:lvl6pPr marL="2120872" indent="0">
              <a:buNone/>
              <a:defRPr sz="1500" b="1"/>
            </a:lvl6pPr>
            <a:lvl7pPr marL="2545048" indent="0">
              <a:buNone/>
              <a:defRPr sz="1500" b="1"/>
            </a:lvl7pPr>
            <a:lvl8pPr marL="2969221" indent="0">
              <a:buNone/>
              <a:defRPr sz="1500" b="1"/>
            </a:lvl8pPr>
            <a:lvl9pPr marL="3393396" indent="0">
              <a:buNone/>
              <a:defRPr sz="1500" b="1"/>
            </a:lvl9pPr>
          </a:lstStyle>
          <a:p>
            <a:pPr lvl="0"/>
            <a:r>
              <a:rPr lang="en-US"/>
              <a:t>Click to edit Master text styles</a:t>
            </a:r>
          </a:p>
        </p:txBody>
      </p:sp>
      <p:sp>
        <p:nvSpPr>
          <p:cNvPr id="6" name="Content Placeholder 5"/>
          <p:cNvSpPr>
            <a:spLocks noGrp="1"/>
          </p:cNvSpPr>
          <p:nvPr>
            <p:ph sz="quarter" idx="4"/>
          </p:nvPr>
        </p:nvSpPr>
        <p:spPr>
          <a:xfrm>
            <a:off x="6193368" y="2174876"/>
            <a:ext cx="5389035" cy="3951288"/>
          </a:xfrm>
        </p:spPr>
        <p:txBody>
          <a:bodyPr/>
          <a:lstStyle>
            <a:lvl1pPr>
              <a:defRPr sz="2200"/>
            </a:lvl1pPr>
            <a:lvl2pPr>
              <a:defRPr sz="1900"/>
            </a:lvl2pPr>
            <a:lvl3pPr>
              <a:defRPr sz="16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795116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1752192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86349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1900" b="1"/>
            </a:lvl1pPr>
          </a:lstStyle>
          <a:p>
            <a:r>
              <a:rPr lang="en-US"/>
              <a:t>Click to edit Master title style</a:t>
            </a:r>
          </a:p>
        </p:txBody>
      </p:sp>
      <p:sp>
        <p:nvSpPr>
          <p:cNvPr id="3" name="Content Placeholder 2"/>
          <p:cNvSpPr>
            <a:spLocks noGrp="1"/>
          </p:cNvSpPr>
          <p:nvPr>
            <p:ph idx="1"/>
          </p:nvPr>
        </p:nvSpPr>
        <p:spPr>
          <a:xfrm>
            <a:off x="4766737" y="273056"/>
            <a:ext cx="6815667" cy="5853113"/>
          </a:xfrm>
        </p:spPr>
        <p:txBody>
          <a:bodyPr/>
          <a:lstStyle>
            <a:lvl1pPr>
              <a:defRPr sz="3000"/>
            </a:lvl1pPr>
            <a:lvl2pPr>
              <a:defRPr sz="2600"/>
            </a:lvl2pPr>
            <a:lvl3pPr>
              <a:defRPr sz="22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6"/>
            <a:ext cx="4011084" cy="4691063"/>
          </a:xfrm>
        </p:spPr>
        <p:txBody>
          <a:bodyPr/>
          <a:lstStyle>
            <a:lvl1pPr marL="0" indent="0">
              <a:buNone/>
              <a:defRPr sz="1300"/>
            </a:lvl1pPr>
            <a:lvl2pPr marL="424174" indent="0">
              <a:buNone/>
              <a:defRPr sz="1100"/>
            </a:lvl2pPr>
            <a:lvl3pPr marL="848349" indent="0">
              <a:buNone/>
              <a:defRPr sz="900"/>
            </a:lvl3pPr>
            <a:lvl4pPr marL="1272522" indent="0">
              <a:buNone/>
              <a:defRPr sz="900"/>
            </a:lvl4pPr>
            <a:lvl5pPr marL="1696698" indent="0">
              <a:buNone/>
              <a:defRPr sz="900"/>
            </a:lvl5pPr>
            <a:lvl6pPr marL="2120872" indent="0">
              <a:buNone/>
              <a:defRPr sz="900"/>
            </a:lvl6pPr>
            <a:lvl7pPr marL="2545048" indent="0">
              <a:buNone/>
              <a:defRPr sz="900"/>
            </a:lvl7pPr>
            <a:lvl8pPr marL="2969221" indent="0">
              <a:buNone/>
              <a:defRPr sz="900"/>
            </a:lvl8pPr>
            <a:lvl9pPr marL="3393396" indent="0">
              <a:buNone/>
              <a:defRPr sz="900"/>
            </a:lvl9pPr>
          </a:lstStyle>
          <a:p>
            <a:pPr lvl="0"/>
            <a:r>
              <a:rPr lang="en-US"/>
              <a:t>Click to edit Master text styles</a:t>
            </a:r>
          </a:p>
        </p:txBody>
      </p:sp>
    </p:spTree>
    <p:extLst>
      <p:ext uri="{BB962C8B-B14F-4D97-AF65-F5344CB8AC3E}">
        <p14:creationId xmlns:p14="http://schemas.microsoft.com/office/powerpoint/2010/main" val="84936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0CA33-B194-D94E-BD72-4988016CD13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67D38D7-AC80-1244-A484-7A742A1BFBD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3DF28A-F79C-014F-AB5D-E9D75FCE55E4}"/>
              </a:ext>
            </a:extLst>
          </p:cNvPr>
          <p:cNvSpPr>
            <a:spLocks noGrp="1"/>
          </p:cNvSpPr>
          <p:nvPr>
            <p:ph type="dt" sz="half" idx="10"/>
          </p:nvPr>
        </p:nvSpPr>
        <p:spPr/>
        <p:txBody>
          <a:bodyPr/>
          <a:lstStyle/>
          <a:p>
            <a:fld id="{32FEE956-F967-5D47-ACD1-C0142B2A9E33}" type="datetimeFigureOut">
              <a:rPr lang="en-US" smtClean="0"/>
              <a:t>10/26/2022</a:t>
            </a:fld>
            <a:endParaRPr lang="en-US"/>
          </a:p>
        </p:txBody>
      </p:sp>
      <p:sp>
        <p:nvSpPr>
          <p:cNvPr id="5" name="Footer Placeholder 4">
            <a:extLst>
              <a:ext uri="{FF2B5EF4-FFF2-40B4-BE49-F238E27FC236}">
                <a16:creationId xmlns:a16="http://schemas.microsoft.com/office/drawing/2014/main" id="{536FD7F0-84AE-2549-A096-370ED5A5F3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8175A3-0BAA-6048-90A2-E2AED355A350}"/>
              </a:ext>
            </a:extLst>
          </p:cNvPr>
          <p:cNvSpPr>
            <a:spLocks noGrp="1"/>
          </p:cNvSpPr>
          <p:nvPr>
            <p:ph type="sldNum" sz="quarter" idx="12"/>
          </p:nvPr>
        </p:nvSpPr>
        <p:spPr/>
        <p:txBody>
          <a:bodyPr/>
          <a:lstStyle/>
          <a:p>
            <a:fld id="{F495C732-BC05-7945-8E29-F7891EE6AA09}" type="slidenum">
              <a:rPr lang="en-US" smtClean="0"/>
              <a:t>‹#›</a:t>
            </a:fld>
            <a:endParaRPr lang="en-US"/>
          </a:p>
        </p:txBody>
      </p:sp>
    </p:spTree>
    <p:extLst>
      <p:ext uri="{BB962C8B-B14F-4D97-AF65-F5344CB8AC3E}">
        <p14:creationId xmlns:p14="http://schemas.microsoft.com/office/powerpoint/2010/main" val="10644659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6" y="4800602"/>
            <a:ext cx="7315200" cy="566738"/>
          </a:xfrm>
        </p:spPr>
        <p:txBody>
          <a:bodyPr anchor="b"/>
          <a:lstStyle>
            <a:lvl1pPr algn="l">
              <a:defRPr sz="1900" b="1"/>
            </a:lvl1pPr>
          </a:lstStyle>
          <a:p>
            <a:r>
              <a:rPr lang="en-US"/>
              <a:t>Click to edit Master title style</a:t>
            </a:r>
          </a:p>
        </p:txBody>
      </p:sp>
      <p:sp>
        <p:nvSpPr>
          <p:cNvPr id="3" name="Picture Placeholder 2"/>
          <p:cNvSpPr>
            <a:spLocks noGrp="1"/>
          </p:cNvSpPr>
          <p:nvPr>
            <p:ph type="pic" idx="1"/>
          </p:nvPr>
        </p:nvSpPr>
        <p:spPr>
          <a:xfrm>
            <a:off x="2389716" y="612775"/>
            <a:ext cx="7315200" cy="4114800"/>
          </a:xfrm>
        </p:spPr>
        <p:txBody>
          <a:bodyPr rtlCol="0">
            <a:normAutofit/>
          </a:bodyPr>
          <a:lstStyle>
            <a:lvl1pPr marL="0" indent="0">
              <a:buNone/>
              <a:defRPr sz="3000"/>
            </a:lvl1pPr>
            <a:lvl2pPr marL="424174" indent="0">
              <a:buNone/>
              <a:defRPr sz="2600"/>
            </a:lvl2pPr>
            <a:lvl3pPr marL="848349" indent="0">
              <a:buNone/>
              <a:defRPr sz="2200"/>
            </a:lvl3pPr>
            <a:lvl4pPr marL="1272522" indent="0">
              <a:buNone/>
              <a:defRPr sz="1900"/>
            </a:lvl4pPr>
            <a:lvl5pPr marL="1696698" indent="0">
              <a:buNone/>
              <a:defRPr sz="1900"/>
            </a:lvl5pPr>
            <a:lvl6pPr marL="2120872" indent="0">
              <a:buNone/>
              <a:defRPr sz="1900"/>
            </a:lvl6pPr>
            <a:lvl7pPr marL="2545048" indent="0">
              <a:buNone/>
              <a:defRPr sz="1900"/>
            </a:lvl7pPr>
            <a:lvl8pPr marL="2969221" indent="0">
              <a:buNone/>
              <a:defRPr sz="1900"/>
            </a:lvl8pPr>
            <a:lvl9pPr marL="3393396" indent="0">
              <a:buNone/>
              <a:defRPr sz="1900"/>
            </a:lvl9pPr>
          </a:lstStyle>
          <a:p>
            <a:pPr lvl="0"/>
            <a:endParaRPr lang="en-US" noProof="0"/>
          </a:p>
        </p:txBody>
      </p:sp>
      <p:sp>
        <p:nvSpPr>
          <p:cNvPr id="4" name="Text Placeholder 3"/>
          <p:cNvSpPr>
            <a:spLocks noGrp="1"/>
          </p:cNvSpPr>
          <p:nvPr>
            <p:ph type="body" sz="half" idx="2"/>
          </p:nvPr>
        </p:nvSpPr>
        <p:spPr>
          <a:xfrm>
            <a:off x="2389716" y="5367342"/>
            <a:ext cx="7315200" cy="804863"/>
          </a:xfrm>
        </p:spPr>
        <p:txBody>
          <a:bodyPr/>
          <a:lstStyle>
            <a:lvl1pPr marL="0" indent="0">
              <a:buNone/>
              <a:defRPr sz="1300"/>
            </a:lvl1pPr>
            <a:lvl2pPr marL="424174" indent="0">
              <a:buNone/>
              <a:defRPr sz="1100"/>
            </a:lvl2pPr>
            <a:lvl3pPr marL="848349" indent="0">
              <a:buNone/>
              <a:defRPr sz="900"/>
            </a:lvl3pPr>
            <a:lvl4pPr marL="1272522" indent="0">
              <a:buNone/>
              <a:defRPr sz="900"/>
            </a:lvl4pPr>
            <a:lvl5pPr marL="1696698" indent="0">
              <a:buNone/>
              <a:defRPr sz="900"/>
            </a:lvl5pPr>
            <a:lvl6pPr marL="2120872" indent="0">
              <a:buNone/>
              <a:defRPr sz="900"/>
            </a:lvl6pPr>
            <a:lvl7pPr marL="2545048" indent="0">
              <a:buNone/>
              <a:defRPr sz="900"/>
            </a:lvl7pPr>
            <a:lvl8pPr marL="2969221" indent="0">
              <a:buNone/>
              <a:defRPr sz="900"/>
            </a:lvl8pPr>
            <a:lvl9pPr marL="3393396" indent="0">
              <a:buNone/>
              <a:defRPr sz="900"/>
            </a:lvl9pPr>
          </a:lstStyle>
          <a:p>
            <a:pPr lvl="0"/>
            <a:r>
              <a:rPr lang="en-US"/>
              <a:t>Click to edit Master text styles</a:t>
            </a:r>
          </a:p>
        </p:txBody>
      </p:sp>
    </p:spTree>
    <p:extLst>
      <p:ext uri="{BB962C8B-B14F-4D97-AF65-F5344CB8AC3E}">
        <p14:creationId xmlns:p14="http://schemas.microsoft.com/office/powerpoint/2010/main" val="36829295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931150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4"/>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4"/>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552708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7" name="Rectangle 6"/>
          <p:cNvSpPr/>
          <p:nvPr userDrawn="1"/>
        </p:nvSpPr>
        <p:spPr>
          <a:xfrm>
            <a:off x="0" y="1447800"/>
            <a:ext cx="12192000" cy="3048000"/>
          </a:xfrm>
          <a:prstGeom prst="rect">
            <a:avLst/>
          </a:prstGeom>
          <a:solidFill>
            <a:srgbClr val="54BA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914400" y="1752601"/>
            <a:ext cx="10363200" cy="1362075"/>
          </a:xfrm>
        </p:spPr>
        <p:txBody>
          <a:bodyPr anchor="t"/>
          <a:lstStyle>
            <a:lvl1pPr algn="l">
              <a:defRPr sz="3700" b="1" cap="all"/>
            </a:lvl1pPr>
          </a:lstStyle>
          <a:p>
            <a:r>
              <a:rPr lang="en-US" dirty="0"/>
              <a:t>Click to edit Master title style</a:t>
            </a:r>
          </a:p>
        </p:txBody>
      </p:sp>
    </p:spTree>
    <p:extLst>
      <p:ext uri="{BB962C8B-B14F-4D97-AF65-F5344CB8AC3E}">
        <p14:creationId xmlns:p14="http://schemas.microsoft.com/office/powerpoint/2010/main" val="24450061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pic>
        <p:nvPicPr>
          <p:cNvPr id="2" name="Picture 1" descr="A close up of a logo&#10;&#10;Description automatically generated">
            <a:extLst>
              <a:ext uri="{FF2B5EF4-FFF2-40B4-BE49-F238E27FC236}">
                <a16:creationId xmlns:a16="http://schemas.microsoft.com/office/drawing/2014/main" id="{669FD5C6-AA58-4B0D-BD53-7BD49612F57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5600" y="5943514"/>
            <a:ext cx="660395" cy="685886"/>
          </a:xfrm>
          <a:prstGeom prst="rect">
            <a:avLst/>
          </a:prstGeom>
        </p:spPr>
      </p:pic>
    </p:spTree>
    <p:extLst>
      <p:ext uri="{BB962C8B-B14F-4D97-AF65-F5344CB8AC3E}">
        <p14:creationId xmlns:p14="http://schemas.microsoft.com/office/powerpoint/2010/main" val="297233701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DEFAULT SLIDE">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584200" y="380941"/>
            <a:ext cx="3632200" cy="923330"/>
          </a:xfrm>
          <a:prstGeom prst="rect">
            <a:avLst/>
          </a:prstGeom>
          <a:noFill/>
        </p:spPr>
        <p:txBody>
          <a:bodyPr wrap="square" rtlCol="0">
            <a:spAutoFit/>
          </a:bodyPr>
          <a:lstStyle>
            <a:lvl1pPr>
              <a:defRPr lang="uk-UA" sz="3000" b="1">
                <a:latin typeface="+mn-lt"/>
                <a:ea typeface="Roboto Condensed" panose="02000000000000000000" pitchFamily="2" charset="0"/>
                <a:cs typeface="+mn-cs"/>
              </a:defRPr>
            </a:lvl1pPr>
          </a:lstStyle>
          <a:p>
            <a:pPr marL="0" lvl="0"/>
            <a:r>
              <a:rPr lang="en-US"/>
              <a:t>click to edit master title style</a:t>
            </a:r>
            <a:endParaRPr lang="uk-UA"/>
          </a:p>
        </p:txBody>
      </p:sp>
    </p:spTree>
    <p:extLst>
      <p:ext uri="{BB962C8B-B14F-4D97-AF65-F5344CB8AC3E}">
        <p14:creationId xmlns:p14="http://schemas.microsoft.com/office/powerpoint/2010/main" val="381815507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DARK TOP SLIDE">
    <p:spTree>
      <p:nvGrpSpPr>
        <p:cNvPr id="1" name=""/>
        <p:cNvGrpSpPr/>
        <p:nvPr/>
      </p:nvGrpSpPr>
      <p:grpSpPr>
        <a:xfrm>
          <a:off x="0" y="0"/>
          <a:ext cx="0" cy="0"/>
          <a:chOff x="0" y="0"/>
          <a:chExt cx="0" cy="0"/>
        </a:xfrm>
      </p:grpSpPr>
      <p:sp>
        <p:nvSpPr>
          <p:cNvPr id="3" name="Rectangle 2"/>
          <p:cNvSpPr/>
          <p:nvPr/>
        </p:nvSpPr>
        <p:spPr>
          <a:xfrm>
            <a:off x="0" y="0"/>
            <a:ext cx="12192000" cy="3429000"/>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lang="uk-UA" sz="1867">
              <a:solidFill>
                <a:schemeClr val="tx1"/>
              </a:solidFill>
            </a:endParaRPr>
          </a:p>
        </p:txBody>
      </p:sp>
      <p:sp>
        <p:nvSpPr>
          <p:cNvPr id="8" name="Title 7"/>
          <p:cNvSpPr>
            <a:spLocks noGrp="1"/>
          </p:cNvSpPr>
          <p:nvPr>
            <p:ph type="title" hasCustomPrompt="1"/>
          </p:nvPr>
        </p:nvSpPr>
        <p:spPr>
          <a:xfrm>
            <a:off x="584200" y="380941"/>
            <a:ext cx="3632200" cy="923330"/>
          </a:xfrm>
          <a:prstGeom prst="rect">
            <a:avLst/>
          </a:prstGeom>
          <a:noFill/>
        </p:spPr>
        <p:txBody>
          <a:bodyPr wrap="square" rtlCol="0">
            <a:spAutoFit/>
          </a:bodyPr>
          <a:lstStyle>
            <a:lvl1pPr>
              <a:defRPr lang="uk-UA" sz="3000" b="1">
                <a:solidFill>
                  <a:schemeClr val="bg2"/>
                </a:solidFill>
                <a:latin typeface="+mn-lt"/>
                <a:ea typeface="Roboto Condensed" panose="02000000000000000000" pitchFamily="2" charset="0"/>
                <a:cs typeface="+mn-cs"/>
              </a:defRPr>
            </a:lvl1pPr>
          </a:lstStyle>
          <a:p>
            <a:pPr marL="0" lvl="0"/>
            <a:r>
              <a:rPr lang="en-US"/>
              <a:t>click to edit master title style</a:t>
            </a:r>
            <a:endParaRPr lang="uk-UA"/>
          </a:p>
        </p:txBody>
      </p:sp>
      <p:sp>
        <p:nvSpPr>
          <p:cNvPr id="4" name="Rectangle 3">
            <a:extLst>
              <a:ext uri="{FF2B5EF4-FFF2-40B4-BE49-F238E27FC236}">
                <a16:creationId xmlns:a16="http://schemas.microsoft.com/office/drawing/2014/main" id="{17A9F87B-D087-4BD8-BD80-DA6E30B55C26}"/>
              </a:ext>
            </a:extLst>
          </p:cNvPr>
          <p:cNvSpPr/>
          <p:nvPr userDrawn="1"/>
        </p:nvSpPr>
        <p:spPr>
          <a:xfrm>
            <a:off x="0" y="0"/>
            <a:ext cx="12192000" cy="3429000"/>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lang="uk-UA" sz="1867">
              <a:solidFill>
                <a:schemeClr val="tx1"/>
              </a:solidFill>
            </a:endParaRPr>
          </a:p>
        </p:txBody>
      </p:sp>
    </p:spTree>
    <p:extLst>
      <p:ext uri="{BB962C8B-B14F-4D97-AF65-F5344CB8AC3E}">
        <p14:creationId xmlns:p14="http://schemas.microsoft.com/office/powerpoint/2010/main" val="318569292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DARK MIDDLE">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584200" y="380941"/>
            <a:ext cx="3632200" cy="923330"/>
          </a:xfrm>
          <a:prstGeom prst="rect">
            <a:avLst/>
          </a:prstGeom>
          <a:noFill/>
        </p:spPr>
        <p:txBody>
          <a:bodyPr wrap="square" rtlCol="0">
            <a:spAutoFit/>
          </a:bodyPr>
          <a:lstStyle>
            <a:lvl1pPr>
              <a:defRPr lang="uk-UA" sz="30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Rectangle 9"/>
          <p:cNvSpPr/>
          <p:nvPr/>
        </p:nvSpPr>
        <p:spPr>
          <a:xfrm>
            <a:off x="0" y="1600200"/>
            <a:ext cx="12192000" cy="3657600"/>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lang="uk-UA" sz="1867">
              <a:solidFill>
                <a:schemeClr val="tx1"/>
              </a:solidFill>
            </a:endParaRPr>
          </a:p>
        </p:txBody>
      </p:sp>
      <p:sp>
        <p:nvSpPr>
          <p:cNvPr id="4" name="Rectangle 3">
            <a:extLst>
              <a:ext uri="{FF2B5EF4-FFF2-40B4-BE49-F238E27FC236}">
                <a16:creationId xmlns:a16="http://schemas.microsoft.com/office/drawing/2014/main" id="{B167E0AB-FB31-46E9-A755-E7D8DDE9CD26}"/>
              </a:ext>
            </a:extLst>
          </p:cNvPr>
          <p:cNvSpPr/>
          <p:nvPr userDrawn="1"/>
        </p:nvSpPr>
        <p:spPr>
          <a:xfrm>
            <a:off x="0" y="1600200"/>
            <a:ext cx="12192000" cy="3657600"/>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lang="uk-UA" sz="1867">
              <a:solidFill>
                <a:schemeClr val="tx1"/>
              </a:solidFill>
            </a:endParaRPr>
          </a:p>
        </p:txBody>
      </p:sp>
    </p:spTree>
    <p:extLst>
      <p:ext uri="{BB962C8B-B14F-4D97-AF65-F5344CB8AC3E}">
        <p14:creationId xmlns:p14="http://schemas.microsoft.com/office/powerpoint/2010/main" val="327798289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DEVICES OPT-11">
    <p:spTree>
      <p:nvGrpSpPr>
        <p:cNvPr id="1" name=""/>
        <p:cNvGrpSpPr/>
        <p:nvPr/>
      </p:nvGrpSpPr>
      <p:grpSpPr>
        <a:xfrm>
          <a:off x="0" y="0"/>
          <a:ext cx="0" cy="0"/>
          <a:chOff x="0" y="0"/>
          <a:chExt cx="0" cy="0"/>
        </a:xfrm>
      </p:grpSpPr>
      <p:sp>
        <p:nvSpPr>
          <p:cNvPr id="3" name="Rectangle 2"/>
          <p:cNvSpPr/>
          <p:nvPr userDrawn="1"/>
        </p:nvSpPr>
        <p:spPr>
          <a:xfrm>
            <a:off x="0" y="0"/>
            <a:ext cx="12192000" cy="3730752"/>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lang="uk-UA" sz="1867">
              <a:solidFill>
                <a:schemeClr val="tx1"/>
              </a:solidFill>
            </a:endParaRPr>
          </a:p>
        </p:txBody>
      </p:sp>
      <p:sp>
        <p:nvSpPr>
          <p:cNvPr id="8" name="Title 7"/>
          <p:cNvSpPr>
            <a:spLocks noGrp="1"/>
          </p:cNvSpPr>
          <p:nvPr>
            <p:ph type="title" hasCustomPrompt="1"/>
          </p:nvPr>
        </p:nvSpPr>
        <p:spPr>
          <a:xfrm>
            <a:off x="584200" y="380941"/>
            <a:ext cx="3632200" cy="923330"/>
          </a:xfrm>
          <a:prstGeom prst="rect">
            <a:avLst/>
          </a:prstGeom>
          <a:noFill/>
        </p:spPr>
        <p:txBody>
          <a:bodyPr wrap="square" rtlCol="0">
            <a:spAutoFit/>
          </a:bodyPr>
          <a:lstStyle>
            <a:lvl1pPr>
              <a:defRPr lang="uk-UA" sz="3000" b="1">
                <a:solidFill>
                  <a:schemeClr val="bg2"/>
                </a:solidFill>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5"/>
          <p:cNvSpPr>
            <a:spLocks noGrp="1"/>
          </p:cNvSpPr>
          <p:nvPr>
            <p:ph type="pic" sz="quarter" idx="11"/>
          </p:nvPr>
        </p:nvSpPr>
        <p:spPr>
          <a:xfrm>
            <a:off x="1286256" y="2145792"/>
            <a:ext cx="1615440" cy="2877312"/>
          </a:xfrm>
          <a:prstGeom prst="rect">
            <a:avLst/>
          </a:prstGeom>
        </p:spPr>
        <p:txBody>
          <a:bodyPr/>
          <a:lstStyle/>
          <a:p>
            <a:endParaRPr lang="uk-UA"/>
          </a:p>
        </p:txBody>
      </p:sp>
    </p:spTree>
    <p:extLst>
      <p:ext uri="{BB962C8B-B14F-4D97-AF65-F5344CB8AC3E}">
        <p14:creationId xmlns:p14="http://schemas.microsoft.com/office/powerpoint/2010/main" val="155147796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nodePh="1">
                                  <p:stCondLst>
                                    <p:cond delay="0"/>
                                  </p:stCondLst>
                                  <p:endCondLst>
                                    <p:cond evt="begin" delay="0">
                                      <p:tn val="5"/>
                                    </p:cond>
                                  </p:endCondLst>
                                  <p:childTnLst>
                                    <p:set>
                                      <p:cBhvr>
                                        <p:cTn id="6" dur="1" fill="hold">
                                          <p:stCondLst>
                                            <p:cond delay="0"/>
                                          </p:stCondLst>
                                        </p:cTn>
                                        <p:tgtEl>
                                          <p:spTgt spid="10"/>
                                        </p:tgtEl>
                                        <p:attrNameLst>
                                          <p:attrName>style.visibility</p:attrName>
                                        </p:attrNameLst>
                                      </p:cBhvr>
                                      <p:to>
                                        <p:strVal val="visible"/>
                                      </p:to>
                                    </p:set>
                                    <p:animEffect transition="in" filter="fade">
                                      <p:cBhvr>
                                        <p:cTn id="7" dur="1250"/>
                                        <p:tgtEl>
                                          <p:spTgt spid="10"/>
                                        </p:tgtEl>
                                      </p:cBhvr>
                                    </p:animEffect>
                                    <p:anim calcmode="lin" valueType="num">
                                      <p:cBhvr>
                                        <p:cTn id="8" dur="1250" fill="hold"/>
                                        <p:tgtEl>
                                          <p:spTgt spid="10"/>
                                        </p:tgtEl>
                                        <p:attrNameLst>
                                          <p:attrName>ppt_x</p:attrName>
                                        </p:attrNameLst>
                                      </p:cBhvr>
                                      <p:tavLst>
                                        <p:tav tm="0">
                                          <p:val>
                                            <p:strVal val="#ppt_x"/>
                                          </p:val>
                                        </p:tav>
                                        <p:tav tm="100000">
                                          <p:val>
                                            <p:strVal val="#ppt_x"/>
                                          </p:val>
                                        </p:tav>
                                      </p:tavLst>
                                    </p:anim>
                                    <p:anim calcmode="lin" valueType="num">
                                      <p:cBhvr>
                                        <p:cTn id="9" dur="1125" decel="100000" fill="hold"/>
                                        <p:tgtEl>
                                          <p:spTgt spid="10"/>
                                        </p:tgtEl>
                                        <p:attrNameLst>
                                          <p:attrName>ppt_y</p:attrName>
                                        </p:attrNameLst>
                                      </p:cBhvr>
                                      <p:tavLst>
                                        <p:tav tm="0">
                                          <p:val>
                                            <p:strVal val="#ppt_y+1"/>
                                          </p:val>
                                        </p:tav>
                                        <p:tav tm="100000">
                                          <p:val>
                                            <p:strVal val="#ppt_y-.03"/>
                                          </p:val>
                                        </p:tav>
                                      </p:tavLst>
                                    </p:anim>
                                    <p:anim calcmode="lin" valueType="num">
                                      <p:cBhvr>
                                        <p:cTn id="10" dur="125" accel="100000" fill="hold">
                                          <p:stCondLst>
                                            <p:cond delay="1125"/>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DEVICES OPT-15">
    <p:spTree>
      <p:nvGrpSpPr>
        <p:cNvPr id="1" name=""/>
        <p:cNvGrpSpPr/>
        <p:nvPr/>
      </p:nvGrpSpPr>
      <p:grpSpPr>
        <a:xfrm>
          <a:off x="0" y="0"/>
          <a:ext cx="0" cy="0"/>
          <a:chOff x="0" y="0"/>
          <a:chExt cx="0" cy="0"/>
        </a:xfrm>
      </p:grpSpPr>
      <p:sp>
        <p:nvSpPr>
          <p:cNvPr id="3" name="Rectangle 2"/>
          <p:cNvSpPr/>
          <p:nvPr userDrawn="1"/>
        </p:nvSpPr>
        <p:spPr>
          <a:xfrm>
            <a:off x="0" y="0"/>
            <a:ext cx="12192000" cy="3730752"/>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lang="uk-UA" sz="1867">
              <a:solidFill>
                <a:schemeClr val="tx1"/>
              </a:solidFill>
            </a:endParaRPr>
          </a:p>
        </p:txBody>
      </p:sp>
      <p:sp>
        <p:nvSpPr>
          <p:cNvPr id="8" name="Title 7"/>
          <p:cNvSpPr>
            <a:spLocks noGrp="1"/>
          </p:cNvSpPr>
          <p:nvPr>
            <p:ph type="title"/>
          </p:nvPr>
        </p:nvSpPr>
        <p:spPr>
          <a:xfrm>
            <a:off x="584200" y="380941"/>
            <a:ext cx="3632200" cy="507831"/>
          </a:xfrm>
          <a:prstGeom prst="rect">
            <a:avLst/>
          </a:prstGeom>
          <a:noFill/>
        </p:spPr>
        <p:txBody>
          <a:bodyPr wrap="square" rtlCol="0">
            <a:spAutoFit/>
          </a:bodyPr>
          <a:lstStyle>
            <a:lvl1pPr>
              <a:defRPr lang="uk-UA" sz="3000" b="1">
                <a:solidFill>
                  <a:schemeClr val="bg2"/>
                </a:solidFill>
                <a:latin typeface="+mn-lt"/>
                <a:ea typeface="Roboto Condensed" panose="02000000000000000000" pitchFamily="2" charset="0"/>
                <a:cs typeface="+mn-cs"/>
              </a:defRPr>
            </a:lvl1pPr>
          </a:lstStyle>
          <a:p>
            <a:pPr marL="0" lvl="0"/>
            <a:endParaRPr lang="uk-UA"/>
          </a:p>
        </p:txBody>
      </p:sp>
      <p:sp>
        <p:nvSpPr>
          <p:cNvPr id="10" name="Picture Placeholder 2"/>
          <p:cNvSpPr>
            <a:spLocks noGrp="1"/>
          </p:cNvSpPr>
          <p:nvPr>
            <p:ph type="pic" sz="quarter" idx="12"/>
          </p:nvPr>
        </p:nvSpPr>
        <p:spPr>
          <a:xfrm>
            <a:off x="1103376" y="1859280"/>
            <a:ext cx="4645152" cy="2657856"/>
          </a:xfrm>
          <a:prstGeom prst="rect">
            <a:avLst/>
          </a:prstGeom>
        </p:spPr>
        <p:txBody>
          <a:bodyPr/>
          <a:lstStyle>
            <a:lvl1pPr>
              <a:defRPr sz="1333"/>
            </a:lvl1pPr>
          </a:lstStyle>
          <a:p>
            <a:endParaRPr lang="uk-UA"/>
          </a:p>
        </p:txBody>
      </p:sp>
    </p:spTree>
    <p:extLst>
      <p:ext uri="{BB962C8B-B14F-4D97-AF65-F5344CB8AC3E}">
        <p14:creationId xmlns:p14="http://schemas.microsoft.com/office/powerpoint/2010/main" val="416852679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nodePh="1">
                                  <p:stCondLst>
                                    <p:cond delay="0"/>
                                  </p:stCondLst>
                                  <p:endCondLst>
                                    <p:cond evt="begin" delay="0">
                                      <p:tn val="5"/>
                                    </p:cond>
                                  </p:endCondLst>
                                  <p:childTnLst>
                                    <p:set>
                                      <p:cBhvr>
                                        <p:cTn id="6" dur="1" fill="hold">
                                          <p:stCondLst>
                                            <p:cond delay="0"/>
                                          </p:stCondLst>
                                        </p:cTn>
                                        <p:tgtEl>
                                          <p:spTgt spid="10"/>
                                        </p:tgtEl>
                                        <p:attrNameLst>
                                          <p:attrName>style.visibility</p:attrName>
                                        </p:attrNameLst>
                                      </p:cBhvr>
                                      <p:to>
                                        <p:strVal val="visible"/>
                                      </p:to>
                                    </p:set>
                                    <p:animEffect transition="in" filter="fade">
                                      <p:cBhvr>
                                        <p:cTn id="7" dur="1250"/>
                                        <p:tgtEl>
                                          <p:spTgt spid="10"/>
                                        </p:tgtEl>
                                      </p:cBhvr>
                                    </p:animEffect>
                                    <p:anim calcmode="lin" valueType="num">
                                      <p:cBhvr>
                                        <p:cTn id="8" dur="1250" fill="hold"/>
                                        <p:tgtEl>
                                          <p:spTgt spid="10"/>
                                        </p:tgtEl>
                                        <p:attrNameLst>
                                          <p:attrName>ppt_x</p:attrName>
                                        </p:attrNameLst>
                                      </p:cBhvr>
                                      <p:tavLst>
                                        <p:tav tm="0">
                                          <p:val>
                                            <p:strVal val="#ppt_x"/>
                                          </p:val>
                                        </p:tav>
                                        <p:tav tm="100000">
                                          <p:val>
                                            <p:strVal val="#ppt_x"/>
                                          </p:val>
                                        </p:tav>
                                      </p:tavLst>
                                    </p:anim>
                                    <p:anim calcmode="lin" valueType="num">
                                      <p:cBhvr>
                                        <p:cTn id="9" dur="1125" decel="100000" fill="hold"/>
                                        <p:tgtEl>
                                          <p:spTgt spid="10"/>
                                        </p:tgtEl>
                                        <p:attrNameLst>
                                          <p:attrName>ppt_y</p:attrName>
                                        </p:attrNameLst>
                                      </p:cBhvr>
                                      <p:tavLst>
                                        <p:tav tm="0">
                                          <p:val>
                                            <p:strVal val="#ppt_y+1"/>
                                          </p:val>
                                        </p:tav>
                                        <p:tav tm="100000">
                                          <p:val>
                                            <p:strVal val="#ppt_y-.03"/>
                                          </p:val>
                                        </p:tav>
                                      </p:tavLst>
                                    </p:anim>
                                    <p:anim calcmode="lin" valueType="num">
                                      <p:cBhvr>
                                        <p:cTn id="10" dur="125" accel="100000" fill="hold">
                                          <p:stCondLst>
                                            <p:cond delay="1125"/>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25AE02-EBCF-E549-826F-22A6AB13C4D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71E0A3E-BCA6-784D-A7D7-E2E4A59D012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86381A0-EB09-0048-8E47-EC7F71373B9A}"/>
              </a:ext>
            </a:extLst>
          </p:cNvPr>
          <p:cNvSpPr>
            <a:spLocks noGrp="1"/>
          </p:cNvSpPr>
          <p:nvPr>
            <p:ph type="dt" sz="half" idx="10"/>
          </p:nvPr>
        </p:nvSpPr>
        <p:spPr/>
        <p:txBody>
          <a:bodyPr/>
          <a:lstStyle/>
          <a:p>
            <a:fld id="{32FEE956-F967-5D47-ACD1-C0142B2A9E33}" type="datetimeFigureOut">
              <a:rPr lang="en-US" smtClean="0"/>
              <a:t>10/26/2022</a:t>
            </a:fld>
            <a:endParaRPr lang="en-US"/>
          </a:p>
        </p:txBody>
      </p:sp>
      <p:sp>
        <p:nvSpPr>
          <p:cNvPr id="5" name="Footer Placeholder 4">
            <a:extLst>
              <a:ext uri="{FF2B5EF4-FFF2-40B4-BE49-F238E27FC236}">
                <a16:creationId xmlns:a16="http://schemas.microsoft.com/office/drawing/2014/main" id="{3238BA85-F618-B746-ABC5-26F56CDE78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1431F5-528D-5545-B7BF-BC32C1755D62}"/>
              </a:ext>
            </a:extLst>
          </p:cNvPr>
          <p:cNvSpPr>
            <a:spLocks noGrp="1"/>
          </p:cNvSpPr>
          <p:nvPr>
            <p:ph type="sldNum" sz="quarter" idx="12"/>
          </p:nvPr>
        </p:nvSpPr>
        <p:spPr/>
        <p:txBody>
          <a:bodyPr/>
          <a:lstStyle/>
          <a:p>
            <a:fld id="{F495C732-BC05-7945-8E29-F7891EE6AA09}" type="slidenum">
              <a:rPr lang="en-US" smtClean="0"/>
              <a:t>‹#›</a:t>
            </a:fld>
            <a:endParaRPr lang="en-US"/>
          </a:p>
        </p:txBody>
      </p:sp>
    </p:spTree>
    <p:extLst>
      <p:ext uri="{BB962C8B-B14F-4D97-AF65-F5344CB8AC3E}">
        <p14:creationId xmlns:p14="http://schemas.microsoft.com/office/powerpoint/2010/main" val="412132100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0C8D3F6-D479-2741-A96F-F047348DEBA6}" type="datetimeFigureOut">
              <a:rPr lang="en-US" smtClean="0"/>
              <a:pPr/>
              <a:t>10/26/2022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BEE1C3-A945-D449-AD7C-9F2864967255}" type="slidenum">
              <a:rPr lang="en-US" smtClean="0"/>
              <a:pPr/>
              <a:t>‹#›</a:t>
            </a:fld>
            <a:endParaRPr lang="en-US"/>
          </a:p>
        </p:txBody>
      </p:sp>
    </p:spTree>
    <p:extLst>
      <p:ext uri="{BB962C8B-B14F-4D97-AF65-F5344CB8AC3E}">
        <p14:creationId xmlns:p14="http://schemas.microsoft.com/office/powerpoint/2010/main" val="246099465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0C8D3F6-D479-2741-A96F-F047348DEBA6}" type="datetimeFigureOut">
              <a:rPr lang="en-US" smtClean="0"/>
              <a:pPr/>
              <a:t>10/26/2022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BEE1C3-A945-D449-AD7C-9F2864967255}" type="slidenum">
              <a:rPr lang="en-US" smtClean="0"/>
              <a:pPr/>
              <a:t>‹#›</a:t>
            </a:fld>
            <a:endParaRPr lang="en-US"/>
          </a:p>
        </p:txBody>
      </p:sp>
    </p:spTree>
    <p:extLst>
      <p:ext uri="{BB962C8B-B14F-4D97-AF65-F5344CB8AC3E}">
        <p14:creationId xmlns:p14="http://schemas.microsoft.com/office/powerpoint/2010/main" val="30493427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0C8D3F6-D479-2741-A96F-F047348DEBA6}" type="datetimeFigureOut">
              <a:rPr lang="en-US" smtClean="0"/>
              <a:pPr/>
              <a:t>10/26/2022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BEE1C3-A945-D449-AD7C-9F2864967255}" type="slidenum">
              <a:rPr lang="en-US" smtClean="0"/>
              <a:pPr/>
              <a:t>‹#›</a:t>
            </a:fld>
            <a:endParaRPr lang="en-US"/>
          </a:p>
        </p:txBody>
      </p:sp>
    </p:spTree>
    <p:extLst>
      <p:ext uri="{BB962C8B-B14F-4D97-AF65-F5344CB8AC3E}">
        <p14:creationId xmlns:p14="http://schemas.microsoft.com/office/powerpoint/2010/main" val="251443496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0C8D3F6-D479-2741-A96F-F047348DEBA6}" type="datetimeFigureOut">
              <a:rPr lang="en-US" smtClean="0"/>
              <a:pPr/>
              <a:t>10/26/2022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BEE1C3-A945-D449-AD7C-9F2864967255}" type="slidenum">
              <a:rPr lang="en-US" smtClean="0"/>
              <a:pPr/>
              <a:t>‹#›</a:t>
            </a:fld>
            <a:endParaRPr lang="en-US"/>
          </a:p>
        </p:txBody>
      </p:sp>
    </p:spTree>
    <p:extLst>
      <p:ext uri="{BB962C8B-B14F-4D97-AF65-F5344CB8AC3E}">
        <p14:creationId xmlns:p14="http://schemas.microsoft.com/office/powerpoint/2010/main" val="203499880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0C8D3F6-D479-2741-A96F-F047348DEBA6}" type="datetimeFigureOut">
              <a:rPr lang="en-US" smtClean="0"/>
              <a:pPr/>
              <a:t>10/26/2022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8BEE1C3-A945-D449-AD7C-9F2864967255}" type="slidenum">
              <a:rPr lang="en-US" smtClean="0"/>
              <a:pPr/>
              <a:t>‹#›</a:t>
            </a:fld>
            <a:endParaRPr lang="en-US"/>
          </a:p>
        </p:txBody>
      </p:sp>
    </p:spTree>
    <p:extLst>
      <p:ext uri="{BB962C8B-B14F-4D97-AF65-F5344CB8AC3E}">
        <p14:creationId xmlns:p14="http://schemas.microsoft.com/office/powerpoint/2010/main" val="408704444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0C8D3F6-D479-2741-A96F-F047348DEBA6}" type="datetimeFigureOut">
              <a:rPr lang="en-US" smtClean="0"/>
              <a:pPr/>
              <a:t>10/26/2022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8BEE1C3-A945-D449-AD7C-9F2864967255}" type="slidenum">
              <a:rPr lang="en-US" smtClean="0"/>
              <a:pPr/>
              <a:t>‹#›</a:t>
            </a:fld>
            <a:endParaRPr lang="en-US"/>
          </a:p>
        </p:txBody>
      </p:sp>
    </p:spTree>
    <p:extLst>
      <p:ext uri="{BB962C8B-B14F-4D97-AF65-F5344CB8AC3E}">
        <p14:creationId xmlns:p14="http://schemas.microsoft.com/office/powerpoint/2010/main" val="79749977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C8D3F6-D479-2741-A96F-F047348DEBA6}" type="datetimeFigureOut">
              <a:rPr lang="en-US" smtClean="0"/>
              <a:pPr/>
              <a:t>10/26/2022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8BEE1C3-A945-D449-AD7C-9F2864967255}" type="slidenum">
              <a:rPr lang="en-US" smtClean="0"/>
              <a:pPr/>
              <a:t>‹#›</a:t>
            </a:fld>
            <a:endParaRPr lang="en-US"/>
          </a:p>
        </p:txBody>
      </p:sp>
    </p:spTree>
    <p:extLst>
      <p:ext uri="{BB962C8B-B14F-4D97-AF65-F5344CB8AC3E}">
        <p14:creationId xmlns:p14="http://schemas.microsoft.com/office/powerpoint/2010/main" val="149130518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0C8D3F6-D479-2741-A96F-F047348DEBA6}" type="datetimeFigureOut">
              <a:rPr lang="en-US" smtClean="0"/>
              <a:pPr/>
              <a:t>10/26/2022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BEE1C3-A945-D449-AD7C-9F2864967255}" type="slidenum">
              <a:rPr lang="en-US" smtClean="0"/>
              <a:pPr/>
              <a:t>‹#›</a:t>
            </a:fld>
            <a:endParaRPr lang="en-US"/>
          </a:p>
        </p:txBody>
      </p:sp>
    </p:spTree>
    <p:extLst>
      <p:ext uri="{BB962C8B-B14F-4D97-AF65-F5344CB8AC3E}">
        <p14:creationId xmlns:p14="http://schemas.microsoft.com/office/powerpoint/2010/main" val="7196168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0C8D3F6-D479-2741-A96F-F047348DEBA6}" type="datetimeFigureOut">
              <a:rPr lang="en-US" smtClean="0"/>
              <a:pPr/>
              <a:t>10/26/2022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BEE1C3-A945-D449-AD7C-9F2864967255}" type="slidenum">
              <a:rPr lang="en-US" smtClean="0"/>
              <a:pPr/>
              <a:t>‹#›</a:t>
            </a:fld>
            <a:endParaRPr lang="en-US"/>
          </a:p>
        </p:txBody>
      </p:sp>
    </p:spTree>
    <p:extLst>
      <p:ext uri="{BB962C8B-B14F-4D97-AF65-F5344CB8AC3E}">
        <p14:creationId xmlns:p14="http://schemas.microsoft.com/office/powerpoint/2010/main" val="58516407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0C8D3F6-D479-2741-A96F-F047348DEBA6}" type="datetimeFigureOut">
              <a:rPr lang="en-US" smtClean="0"/>
              <a:pPr/>
              <a:t>10/26/2022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BEE1C3-A945-D449-AD7C-9F2864967255}" type="slidenum">
              <a:rPr lang="en-US" smtClean="0"/>
              <a:pPr/>
              <a:t>‹#›</a:t>
            </a:fld>
            <a:endParaRPr lang="en-US"/>
          </a:p>
        </p:txBody>
      </p:sp>
    </p:spTree>
    <p:extLst>
      <p:ext uri="{BB962C8B-B14F-4D97-AF65-F5344CB8AC3E}">
        <p14:creationId xmlns:p14="http://schemas.microsoft.com/office/powerpoint/2010/main" val="6244292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4CB5D-75C1-3145-91C1-05A964D7825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81AEA78-248F-EB46-9EA2-D3823632181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26224D6-EC39-B94F-B1BA-182C969FFE5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ECEAB50-7E69-8246-AE54-8A3933C75562}"/>
              </a:ext>
            </a:extLst>
          </p:cNvPr>
          <p:cNvSpPr>
            <a:spLocks noGrp="1"/>
          </p:cNvSpPr>
          <p:nvPr>
            <p:ph type="dt" sz="half" idx="10"/>
          </p:nvPr>
        </p:nvSpPr>
        <p:spPr/>
        <p:txBody>
          <a:bodyPr/>
          <a:lstStyle/>
          <a:p>
            <a:fld id="{32FEE956-F967-5D47-ACD1-C0142B2A9E33}" type="datetimeFigureOut">
              <a:rPr lang="en-US" smtClean="0"/>
              <a:t>10/26/2022</a:t>
            </a:fld>
            <a:endParaRPr lang="en-US"/>
          </a:p>
        </p:txBody>
      </p:sp>
      <p:sp>
        <p:nvSpPr>
          <p:cNvPr id="6" name="Footer Placeholder 5">
            <a:extLst>
              <a:ext uri="{FF2B5EF4-FFF2-40B4-BE49-F238E27FC236}">
                <a16:creationId xmlns:a16="http://schemas.microsoft.com/office/drawing/2014/main" id="{ECC0CDF7-613C-FE40-9695-12125D230EE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683148A-8861-FD44-8E0D-6F3DF697C848}"/>
              </a:ext>
            </a:extLst>
          </p:cNvPr>
          <p:cNvSpPr>
            <a:spLocks noGrp="1"/>
          </p:cNvSpPr>
          <p:nvPr>
            <p:ph type="sldNum" sz="quarter" idx="12"/>
          </p:nvPr>
        </p:nvSpPr>
        <p:spPr/>
        <p:txBody>
          <a:bodyPr/>
          <a:lstStyle/>
          <a:p>
            <a:fld id="{F495C732-BC05-7945-8E29-F7891EE6AA09}" type="slidenum">
              <a:rPr lang="en-US" smtClean="0"/>
              <a:t>‹#›</a:t>
            </a:fld>
            <a:endParaRPr lang="en-US"/>
          </a:p>
        </p:txBody>
      </p:sp>
    </p:spTree>
    <p:extLst>
      <p:ext uri="{BB962C8B-B14F-4D97-AF65-F5344CB8AC3E}">
        <p14:creationId xmlns:p14="http://schemas.microsoft.com/office/powerpoint/2010/main" val="193477024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0C8D3F6-D479-2741-A96F-F047348DEBA6}" type="datetimeFigureOut">
              <a:rPr lang="en-US" smtClean="0"/>
              <a:pPr/>
              <a:t>10/26/2022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BEE1C3-A945-D449-AD7C-9F2864967255}" type="slidenum">
              <a:rPr lang="en-US" smtClean="0"/>
              <a:pPr/>
              <a:t>‹#›</a:t>
            </a:fld>
            <a:endParaRPr lang="en-US"/>
          </a:p>
        </p:txBody>
      </p:sp>
    </p:spTree>
    <p:extLst>
      <p:ext uri="{BB962C8B-B14F-4D97-AF65-F5344CB8AC3E}">
        <p14:creationId xmlns:p14="http://schemas.microsoft.com/office/powerpoint/2010/main" val="312248036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Content Slide 4">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0" y="347959"/>
            <a:ext cx="12192000" cy="1069680"/>
          </a:xfrm>
          <a:prstGeom prst="rect">
            <a:avLst/>
          </a:prstGeom>
        </p:spPr>
        <p:txBody>
          <a:bodyPr anchor="ctr"/>
          <a:lstStyle>
            <a:lvl1pPr algn="ctr">
              <a:defRPr sz="3000">
                <a:solidFill>
                  <a:schemeClr val="tx1"/>
                </a:solidFill>
              </a:defRPr>
            </a:lvl1pPr>
          </a:lstStyle>
          <a:p>
            <a:r>
              <a:rPr lang="en-US" dirty="0"/>
              <a:t>Click to add title</a:t>
            </a:r>
          </a:p>
        </p:txBody>
      </p:sp>
      <p:sp>
        <p:nvSpPr>
          <p:cNvPr id="7" name="Text Placeholder 7"/>
          <p:cNvSpPr>
            <a:spLocks noGrp="1"/>
          </p:cNvSpPr>
          <p:nvPr>
            <p:ph type="body" sz="quarter" idx="13" hasCustomPrompt="1"/>
          </p:nvPr>
        </p:nvSpPr>
        <p:spPr>
          <a:xfrm>
            <a:off x="0" y="6324603"/>
            <a:ext cx="12192000" cy="533399"/>
          </a:xfrm>
          <a:prstGeom prst="rect">
            <a:avLst/>
          </a:prstGeom>
        </p:spPr>
        <p:txBody>
          <a:bodyPr lIns="274320" tIns="137160" rIns="274320" bIns="137160" anchor="b"/>
          <a:lstStyle>
            <a:lvl1pPr marL="0" indent="0">
              <a:buNone/>
              <a:defRPr sz="1050" b="1" baseline="0">
                <a:solidFill>
                  <a:schemeClr val="tx1"/>
                </a:solidFill>
                <a:latin typeface="+mn-lt"/>
                <a:cs typeface="Helvetica" panose="020B0604020202020204" pitchFamily="34" charset="0"/>
              </a:defRPr>
            </a:lvl1pPr>
            <a:lvl2pPr marL="296466" indent="0">
              <a:buNone/>
              <a:defRPr sz="1050" b="1"/>
            </a:lvl2pPr>
            <a:lvl3pPr marL="601266" indent="0">
              <a:buNone/>
              <a:defRPr sz="1050" b="1"/>
            </a:lvl3pPr>
            <a:lvl4pPr marL="897731" indent="0">
              <a:buNone/>
              <a:defRPr sz="1050" b="1"/>
            </a:lvl4pPr>
            <a:lvl5pPr marL="1201340" indent="0">
              <a:buNone/>
              <a:defRPr sz="1050" b="1"/>
            </a:lvl5pPr>
          </a:lstStyle>
          <a:p>
            <a:pPr lvl="0"/>
            <a:r>
              <a:rPr lang="en-US" dirty="0"/>
              <a:t>Reference.</a:t>
            </a:r>
          </a:p>
        </p:txBody>
      </p:sp>
    </p:spTree>
    <p:extLst>
      <p:ext uri="{BB962C8B-B14F-4D97-AF65-F5344CB8AC3E}">
        <p14:creationId xmlns:p14="http://schemas.microsoft.com/office/powerpoint/2010/main" val="164573466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cSld name="DEFAULT SLIDE">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584200" y="607926"/>
            <a:ext cx="3632200" cy="438582"/>
          </a:xfrm>
          <a:prstGeom prst="rect">
            <a:avLst/>
          </a:prstGeom>
          <a:noFill/>
        </p:spPr>
        <p:txBody>
          <a:bodyPr wrap="square" rtlCol="0">
            <a:spAutoFit/>
          </a:bodyPr>
          <a:lstStyle>
            <a:lvl1pPr>
              <a:defRPr lang="uk-UA" sz="2250" b="1">
                <a:latin typeface="+mn-lt"/>
                <a:ea typeface="Roboto Condensed" panose="02000000000000000000" pitchFamily="2" charset="0"/>
                <a:cs typeface="+mn-cs"/>
              </a:defRPr>
            </a:lvl1pPr>
          </a:lstStyle>
          <a:p>
            <a:pPr marL="0" lvl="0"/>
            <a:r>
              <a:rPr lang="en-US" dirty="0"/>
              <a:t>click to edit master title style</a:t>
            </a:r>
            <a:endParaRPr lang="uk-UA" dirty="0"/>
          </a:p>
        </p:txBody>
      </p:sp>
    </p:spTree>
    <p:extLst>
      <p:ext uri="{BB962C8B-B14F-4D97-AF65-F5344CB8AC3E}">
        <p14:creationId xmlns:p14="http://schemas.microsoft.com/office/powerpoint/2010/main" val="2475445247"/>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mv="urn:schemas-microsoft-com:mac:vml" xmlns="">
      <p:transition spd="slow">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pic>
        <p:nvPicPr>
          <p:cNvPr id="2" name="Picture 1" descr="A close up of a logo&#10;&#10;Description automatically generated">
            <a:extLst>
              <a:ext uri="{FF2B5EF4-FFF2-40B4-BE49-F238E27FC236}">
                <a16:creationId xmlns:a16="http://schemas.microsoft.com/office/drawing/2014/main" id="{669FD5C6-AA58-4B0D-BD53-7BD49612F57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5600" y="5943514"/>
            <a:ext cx="660395" cy="685886"/>
          </a:xfrm>
          <a:prstGeom prst="rect">
            <a:avLst/>
          </a:prstGeom>
        </p:spPr>
      </p:pic>
    </p:spTree>
    <p:extLst>
      <p:ext uri="{BB962C8B-B14F-4D97-AF65-F5344CB8AC3E}">
        <p14:creationId xmlns:p14="http://schemas.microsoft.com/office/powerpoint/2010/main" val="101271551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DEFAULT SLIDE">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584200" y="380941"/>
            <a:ext cx="3632200" cy="923330"/>
          </a:xfrm>
          <a:prstGeom prst="rect">
            <a:avLst/>
          </a:prstGeom>
          <a:noFill/>
        </p:spPr>
        <p:txBody>
          <a:bodyPr wrap="square" rtlCol="0">
            <a:spAutoFit/>
          </a:bodyPr>
          <a:lstStyle>
            <a:lvl1pPr>
              <a:defRPr lang="uk-UA" sz="3000" b="1">
                <a:latin typeface="+mn-lt"/>
                <a:ea typeface="Roboto Condensed" panose="02000000000000000000" pitchFamily="2" charset="0"/>
                <a:cs typeface="+mn-cs"/>
              </a:defRPr>
            </a:lvl1pPr>
          </a:lstStyle>
          <a:p>
            <a:pPr marL="0" lvl="0"/>
            <a:r>
              <a:rPr lang="en-US"/>
              <a:t>click to edit master title style</a:t>
            </a:r>
            <a:endParaRPr lang="uk-UA"/>
          </a:p>
        </p:txBody>
      </p:sp>
    </p:spTree>
    <p:extLst>
      <p:ext uri="{BB962C8B-B14F-4D97-AF65-F5344CB8AC3E}">
        <p14:creationId xmlns:p14="http://schemas.microsoft.com/office/powerpoint/2010/main" val="127413125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DARK TOP SLIDE">
    <p:spTree>
      <p:nvGrpSpPr>
        <p:cNvPr id="1" name=""/>
        <p:cNvGrpSpPr/>
        <p:nvPr/>
      </p:nvGrpSpPr>
      <p:grpSpPr>
        <a:xfrm>
          <a:off x="0" y="0"/>
          <a:ext cx="0" cy="0"/>
          <a:chOff x="0" y="0"/>
          <a:chExt cx="0" cy="0"/>
        </a:xfrm>
      </p:grpSpPr>
      <p:sp>
        <p:nvSpPr>
          <p:cNvPr id="3" name="Rectangle 2"/>
          <p:cNvSpPr/>
          <p:nvPr/>
        </p:nvSpPr>
        <p:spPr>
          <a:xfrm>
            <a:off x="0" y="0"/>
            <a:ext cx="12192000" cy="3429000"/>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lang="uk-UA" sz="1867">
              <a:solidFill>
                <a:schemeClr val="tx1"/>
              </a:solidFill>
            </a:endParaRPr>
          </a:p>
        </p:txBody>
      </p:sp>
      <p:sp>
        <p:nvSpPr>
          <p:cNvPr id="8" name="Title 7"/>
          <p:cNvSpPr>
            <a:spLocks noGrp="1"/>
          </p:cNvSpPr>
          <p:nvPr>
            <p:ph type="title" hasCustomPrompt="1"/>
          </p:nvPr>
        </p:nvSpPr>
        <p:spPr>
          <a:xfrm>
            <a:off x="584200" y="380941"/>
            <a:ext cx="3632200" cy="923330"/>
          </a:xfrm>
          <a:prstGeom prst="rect">
            <a:avLst/>
          </a:prstGeom>
          <a:noFill/>
        </p:spPr>
        <p:txBody>
          <a:bodyPr wrap="square" rtlCol="0">
            <a:spAutoFit/>
          </a:bodyPr>
          <a:lstStyle>
            <a:lvl1pPr>
              <a:defRPr lang="uk-UA" sz="3000" b="1">
                <a:solidFill>
                  <a:schemeClr val="bg2"/>
                </a:solidFill>
                <a:latin typeface="+mn-lt"/>
                <a:ea typeface="Roboto Condensed" panose="02000000000000000000" pitchFamily="2" charset="0"/>
                <a:cs typeface="+mn-cs"/>
              </a:defRPr>
            </a:lvl1pPr>
          </a:lstStyle>
          <a:p>
            <a:pPr marL="0" lvl="0"/>
            <a:r>
              <a:rPr lang="en-US"/>
              <a:t>click to edit master title style</a:t>
            </a:r>
            <a:endParaRPr lang="uk-UA"/>
          </a:p>
        </p:txBody>
      </p:sp>
      <p:sp>
        <p:nvSpPr>
          <p:cNvPr id="4" name="Rectangle 3">
            <a:extLst>
              <a:ext uri="{FF2B5EF4-FFF2-40B4-BE49-F238E27FC236}">
                <a16:creationId xmlns:a16="http://schemas.microsoft.com/office/drawing/2014/main" id="{17A9F87B-D087-4BD8-BD80-DA6E30B55C26}"/>
              </a:ext>
            </a:extLst>
          </p:cNvPr>
          <p:cNvSpPr/>
          <p:nvPr userDrawn="1"/>
        </p:nvSpPr>
        <p:spPr>
          <a:xfrm>
            <a:off x="0" y="0"/>
            <a:ext cx="12192000" cy="3429000"/>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lang="uk-UA" sz="1867">
              <a:solidFill>
                <a:schemeClr val="tx1"/>
              </a:solidFill>
            </a:endParaRPr>
          </a:p>
        </p:txBody>
      </p:sp>
    </p:spTree>
    <p:extLst>
      <p:ext uri="{BB962C8B-B14F-4D97-AF65-F5344CB8AC3E}">
        <p14:creationId xmlns:p14="http://schemas.microsoft.com/office/powerpoint/2010/main" val="38778176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hf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DARK MIDDLE">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584200" y="380941"/>
            <a:ext cx="3632200" cy="923330"/>
          </a:xfrm>
          <a:prstGeom prst="rect">
            <a:avLst/>
          </a:prstGeom>
          <a:noFill/>
        </p:spPr>
        <p:txBody>
          <a:bodyPr wrap="square" rtlCol="0">
            <a:spAutoFit/>
          </a:bodyPr>
          <a:lstStyle>
            <a:lvl1pPr>
              <a:defRPr lang="uk-UA" sz="30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Rectangle 9"/>
          <p:cNvSpPr/>
          <p:nvPr/>
        </p:nvSpPr>
        <p:spPr>
          <a:xfrm>
            <a:off x="0" y="1600200"/>
            <a:ext cx="12192000" cy="3657600"/>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lang="uk-UA" sz="1867">
              <a:solidFill>
                <a:schemeClr val="tx1"/>
              </a:solidFill>
            </a:endParaRPr>
          </a:p>
        </p:txBody>
      </p:sp>
      <p:sp>
        <p:nvSpPr>
          <p:cNvPr id="4" name="Rectangle 3">
            <a:extLst>
              <a:ext uri="{FF2B5EF4-FFF2-40B4-BE49-F238E27FC236}">
                <a16:creationId xmlns:a16="http://schemas.microsoft.com/office/drawing/2014/main" id="{B167E0AB-FB31-46E9-A755-E7D8DDE9CD26}"/>
              </a:ext>
            </a:extLst>
          </p:cNvPr>
          <p:cNvSpPr/>
          <p:nvPr userDrawn="1"/>
        </p:nvSpPr>
        <p:spPr>
          <a:xfrm>
            <a:off x="0" y="1600200"/>
            <a:ext cx="12192000" cy="3657600"/>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lang="uk-UA" sz="1867">
              <a:solidFill>
                <a:schemeClr val="tx1"/>
              </a:solidFill>
            </a:endParaRPr>
          </a:p>
        </p:txBody>
      </p:sp>
    </p:spTree>
    <p:extLst>
      <p:ext uri="{BB962C8B-B14F-4D97-AF65-F5344CB8AC3E}">
        <p14:creationId xmlns:p14="http://schemas.microsoft.com/office/powerpoint/2010/main" val="310180452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hf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DEVICES OPT-11">
    <p:spTree>
      <p:nvGrpSpPr>
        <p:cNvPr id="1" name=""/>
        <p:cNvGrpSpPr/>
        <p:nvPr/>
      </p:nvGrpSpPr>
      <p:grpSpPr>
        <a:xfrm>
          <a:off x="0" y="0"/>
          <a:ext cx="0" cy="0"/>
          <a:chOff x="0" y="0"/>
          <a:chExt cx="0" cy="0"/>
        </a:xfrm>
      </p:grpSpPr>
      <p:sp>
        <p:nvSpPr>
          <p:cNvPr id="3" name="Rectangle 2"/>
          <p:cNvSpPr/>
          <p:nvPr userDrawn="1"/>
        </p:nvSpPr>
        <p:spPr>
          <a:xfrm>
            <a:off x="0" y="0"/>
            <a:ext cx="12192000" cy="3730752"/>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lang="uk-UA" sz="1867">
              <a:solidFill>
                <a:schemeClr val="tx1"/>
              </a:solidFill>
            </a:endParaRPr>
          </a:p>
        </p:txBody>
      </p:sp>
      <p:sp>
        <p:nvSpPr>
          <p:cNvPr id="8" name="Title 7"/>
          <p:cNvSpPr>
            <a:spLocks noGrp="1"/>
          </p:cNvSpPr>
          <p:nvPr>
            <p:ph type="title" hasCustomPrompt="1"/>
          </p:nvPr>
        </p:nvSpPr>
        <p:spPr>
          <a:xfrm>
            <a:off x="584200" y="380941"/>
            <a:ext cx="3632200" cy="923330"/>
          </a:xfrm>
          <a:prstGeom prst="rect">
            <a:avLst/>
          </a:prstGeom>
          <a:noFill/>
        </p:spPr>
        <p:txBody>
          <a:bodyPr wrap="square" rtlCol="0">
            <a:spAutoFit/>
          </a:bodyPr>
          <a:lstStyle>
            <a:lvl1pPr>
              <a:defRPr lang="uk-UA" sz="3000" b="1">
                <a:solidFill>
                  <a:schemeClr val="bg2"/>
                </a:solidFill>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5"/>
          <p:cNvSpPr>
            <a:spLocks noGrp="1"/>
          </p:cNvSpPr>
          <p:nvPr>
            <p:ph type="pic" sz="quarter" idx="11"/>
          </p:nvPr>
        </p:nvSpPr>
        <p:spPr>
          <a:xfrm>
            <a:off x="1286256" y="2145792"/>
            <a:ext cx="1615440" cy="2877312"/>
          </a:xfrm>
          <a:prstGeom prst="rect">
            <a:avLst/>
          </a:prstGeom>
        </p:spPr>
        <p:txBody>
          <a:bodyPr/>
          <a:lstStyle/>
          <a:p>
            <a:endParaRPr lang="uk-UA"/>
          </a:p>
        </p:txBody>
      </p:sp>
    </p:spTree>
    <p:extLst>
      <p:ext uri="{BB962C8B-B14F-4D97-AF65-F5344CB8AC3E}">
        <p14:creationId xmlns:p14="http://schemas.microsoft.com/office/powerpoint/2010/main" val="59875327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nodePh="1">
                                  <p:stCondLst>
                                    <p:cond delay="0"/>
                                  </p:stCondLst>
                                  <p:endCondLst>
                                    <p:cond evt="begin" delay="0">
                                      <p:tn val="5"/>
                                    </p:cond>
                                  </p:endCondLst>
                                  <p:childTnLst>
                                    <p:set>
                                      <p:cBhvr>
                                        <p:cTn id="6" dur="1" fill="hold">
                                          <p:stCondLst>
                                            <p:cond delay="0"/>
                                          </p:stCondLst>
                                        </p:cTn>
                                        <p:tgtEl>
                                          <p:spTgt spid="10"/>
                                        </p:tgtEl>
                                        <p:attrNameLst>
                                          <p:attrName>style.visibility</p:attrName>
                                        </p:attrNameLst>
                                      </p:cBhvr>
                                      <p:to>
                                        <p:strVal val="visible"/>
                                      </p:to>
                                    </p:set>
                                    <p:animEffect transition="in" filter="fade">
                                      <p:cBhvr>
                                        <p:cTn id="7" dur="1250"/>
                                        <p:tgtEl>
                                          <p:spTgt spid="10"/>
                                        </p:tgtEl>
                                      </p:cBhvr>
                                    </p:animEffect>
                                    <p:anim calcmode="lin" valueType="num">
                                      <p:cBhvr>
                                        <p:cTn id="8" dur="1250" fill="hold"/>
                                        <p:tgtEl>
                                          <p:spTgt spid="10"/>
                                        </p:tgtEl>
                                        <p:attrNameLst>
                                          <p:attrName>ppt_x</p:attrName>
                                        </p:attrNameLst>
                                      </p:cBhvr>
                                      <p:tavLst>
                                        <p:tav tm="0">
                                          <p:val>
                                            <p:strVal val="#ppt_x"/>
                                          </p:val>
                                        </p:tav>
                                        <p:tav tm="100000">
                                          <p:val>
                                            <p:strVal val="#ppt_x"/>
                                          </p:val>
                                        </p:tav>
                                      </p:tavLst>
                                    </p:anim>
                                    <p:anim calcmode="lin" valueType="num">
                                      <p:cBhvr>
                                        <p:cTn id="9" dur="1125" decel="100000" fill="hold"/>
                                        <p:tgtEl>
                                          <p:spTgt spid="10"/>
                                        </p:tgtEl>
                                        <p:attrNameLst>
                                          <p:attrName>ppt_y</p:attrName>
                                        </p:attrNameLst>
                                      </p:cBhvr>
                                      <p:tavLst>
                                        <p:tav tm="0">
                                          <p:val>
                                            <p:strVal val="#ppt_y+1"/>
                                          </p:val>
                                        </p:tav>
                                        <p:tav tm="100000">
                                          <p:val>
                                            <p:strVal val="#ppt_y-.03"/>
                                          </p:val>
                                        </p:tav>
                                      </p:tavLst>
                                    </p:anim>
                                    <p:anim calcmode="lin" valueType="num">
                                      <p:cBhvr>
                                        <p:cTn id="10" dur="125" accel="100000" fill="hold">
                                          <p:stCondLst>
                                            <p:cond delay="1125"/>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hf hdr="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DEVICES OPT-15">
    <p:spTree>
      <p:nvGrpSpPr>
        <p:cNvPr id="1" name=""/>
        <p:cNvGrpSpPr/>
        <p:nvPr/>
      </p:nvGrpSpPr>
      <p:grpSpPr>
        <a:xfrm>
          <a:off x="0" y="0"/>
          <a:ext cx="0" cy="0"/>
          <a:chOff x="0" y="0"/>
          <a:chExt cx="0" cy="0"/>
        </a:xfrm>
      </p:grpSpPr>
      <p:sp>
        <p:nvSpPr>
          <p:cNvPr id="3" name="Rectangle 2"/>
          <p:cNvSpPr/>
          <p:nvPr userDrawn="1"/>
        </p:nvSpPr>
        <p:spPr>
          <a:xfrm>
            <a:off x="0" y="0"/>
            <a:ext cx="12192000" cy="3730752"/>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lang="uk-UA" sz="1867">
              <a:solidFill>
                <a:schemeClr val="tx1"/>
              </a:solidFill>
            </a:endParaRPr>
          </a:p>
        </p:txBody>
      </p:sp>
      <p:sp>
        <p:nvSpPr>
          <p:cNvPr id="8" name="Title 7"/>
          <p:cNvSpPr>
            <a:spLocks noGrp="1"/>
          </p:cNvSpPr>
          <p:nvPr>
            <p:ph type="title"/>
          </p:nvPr>
        </p:nvSpPr>
        <p:spPr>
          <a:xfrm>
            <a:off x="584200" y="380941"/>
            <a:ext cx="3632200" cy="507831"/>
          </a:xfrm>
          <a:prstGeom prst="rect">
            <a:avLst/>
          </a:prstGeom>
          <a:noFill/>
        </p:spPr>
        <p:txBody>
          <a:bodyPr wrap="square" rtlCol="0">
            <a:spAutoFit/>
          </a:bodyPr>
          <a:lstStyle>
            <a:lvl1pPr>
              <a:defRPr lang="uk-UA" sz="3000" b="1">
                <a:solidFill>
                  <a:schemeClr val="bg2"/>
                </a:solidFill>
                <a:latin typeface="+mn-lt"/>
                <a:ea typeface="Roboto Condensed" panose="02000000000000000000" pitchFamily="2" charset="0"/>
                <a:cs typeface="+mn-cs"/>
              </a:defRPr>
            </a:lvl1pPr>
          </a:lstStyle>
          <a:p>
            <a:pPr marL="0" lvl="0"/>
            <a:endParaRPr lang="uk-UA"/>
          </a:p>
        </p:txBody>
      </p:sp>
      <p:sp>
        <p:nvSpPr>
          <p:cNvPr id="10" name="Picture Placeholder 2"/>
          <p:cNvSpPr>
            <a:spLocks noGrp="1"/>
          </p:cNvSpPr>
          <p:nvPr>
            <p:ph type="pic" sz="quarter" idx="12"/>
          </p:nvPr>
        </p:nvSpPr>
        <p:spPr>
          <a:xfrm>
            <a:off x="1103376" y="1859280"/>
            <a:ext cx="4645152" cy="2657856"/>
          </a:xfrm>
          <a:prstGeom prst="rect">
            <a:avLst/>
          </a:prstGeom>
        </p:spPr>
        <p:txBody>
          <a:bodyPr/>
          <a:lstStyle>
            <a:lvl1pPr>
              <a:defRPr sz="1333"/>
            </a:lvl1pPr>
          </a:lstStyle>
          <a:p>
            <a:endParaRPr lang="uk-UA"/>
          </a:p>
        </p:txBody>
      </p:sp>
    </p:spTree>
    <p:extLst>
      <p:ext uri="{BB962C8B-B14F-4D97-AF65-F5344CB8AC3E}">
        <p14:creationId xmlns:p14="http://schemas.microsoft.com/office/powerpoint/2010/main" val="409254483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nodePh="1">
                                  <p:stCondLst>
                                    <p:cond delay="0"/>
                                  </p:stCondLst>
                                  <p:endCondLst>
                                    <p:cond evt="begin" delay="0">
                                      <p:tn val="5"/>
                                    </p:cond>
                                  </p:endCondLst>
                                  <p:childTnLst>
                                    <p:set>
                                      <p:cBhvr>
                                        <p:cTn id="6" dur="1" fill="hold">
                                          <p:stCondLst>
                                            <p:cond delay="0"/>
                                          </p:stCondLst>
                                        </p:cTn>
                                        <p:tgtEl>
                                          <p:spTgt spid="10"/>
                                        </p:tgtEl>
                                        <p:attrNameLst>
                                          <p:attrName>style.visibility</p:attrName>
                                        </p:attrNameLst>
                                      </p:cBhvr>
                                      <p:to>
                                        <p:strVal val="visible"/>
                                      </p:to>
                                    </p:set>
                                    <p:animEffect transition="in" filter="fade">
                                      <p:cBhvr>
                                        <p:cTn id="7" dur="1250"/>
                                        <p:tgtEl>
                                          <p:spTgt spid="10"/>
                                        </p:tgtEl>
                                      </p:cBhvr>
                                    </p:animEffect>
                                    <p:anim calcmode="lin" valueType="num">
                                      <p:cBhvr>
                                        <p:cTn id="8" dur="1250" fill="hold"/>
                                        <p:tgtEl>
                                          <p:spTgt spid="10"/>
                                        </p:tgtEl>
                                        <p:attrNameLst>
                                          <p:attrName>ppt_x</p:attrName>
                                        </p:attrNameLst>
                                      </p:cBhvr>
                                      <p:tavLst>
                                        <p:tav tm="0">
                                          <p:val>
                                            <p:strVal val="#ppt_x"/>
                                          </p:val>
                                        </p:tav>
                                        <p:tav tm="100000">
                                          <p:val>
                                            <p:strVal val="#ppt_x"/>
                                          </p:val>
                                        </p:tav>
                                      </p:tavLst>
                                    </p:anim>
                                    <p:anim calcmode="lin" valueType="num">
                                      <p:cBhvr>
                                        <p:cTn id="9" dur="1125" decel="100000" fill="hold"/>
                                        <p:tgtEl>
                                          <p:spTgt spid="10"/>
                                        </p:tgtEl>
                                        <p:attrNameLst>
                                          <p:attrName>ppt_y</p:attrName>
                                        </p:attrNameLst>
                                      </p:cBhvr>
                                      <p:tavLst>
                                        <p:tav tm="0">
                                          <p:val>
                                            <p:strVal val="#ppt_y+1"/>
                                          </p:val>
                                        </p:tav>
                                        <p:tav tm="100000">
                                          <p:val>
                                            <p:strVal val="#ppt_y-.03"/>
                                          </p:val>
                                        </p:tav>
                                      </p:tavLst>
                                    </p:anim>
                                    <p:anim calcmode="lin" valueType="num">
                                      <p:cBhvr>
                                        <p:cTn id="10" dur="125" accel="100000" fill="hold">
                                          <p:stCondLst>
                                            <p:cond delay="1125"/>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hf hdr="0" ftr="0" dt="0"/>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8" name="Rectangle 7"/>
          <p:cNvSpPr/>
          <p:nvPr/>
        </p:nvSpPr>
        <p:spPr>
          <a:xfrm rot="5400000">
            <a:off x="7065767" y="1527802"/>
            <a:ext cx="1927239" cy="7460705"/>
          </a:xfrm>
          <a:prstGeom prst="rect">
            <a:avLst/>
          </a:prstGeom>
          <a:solidFill>
            <a:schemeClr val="tx2">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sz="1800" dirty="0"/>
          </a:p>
        </p:txBody>
      </p:sp>
      <p:sp>
        <p:nvSpPr>
          <p:cNvPr id="7" name="Rectangle 6"/>
          <p:cNvSpPr/>
          <p:nvPr/>
        </p:nvSpPr>
        <p:spPr>
          <a:xfrm>
            <a:off x="397594" y="282945"/>
            <a:ext cx="11362145" cy="38762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hasCustomPrompt="1"/>
          </p:nvPr>
        </p:nvSpPr>
        <p:spPr>
          <a:xfrm>
            <a:off x="818707" y="596830"/>
            <a:ext cx="10458893" cy="3255264"/>
          </a:xfrm>
        </p:spPr>
        <p:txBody>
          <a:bodyPr anchor="t">
            <a:normAutofit/>
          </a:bodyPr>
          <a:lstStyle>
            <a:lvl1pPr algn="l">
              <a:defRPr sz="6000" b="0" i="0" spc="-100" baseline="0">
                <a:solidFill>
                  <a:srgbClr val="FFFFFF"/>
                </a:solidFill>
              </a:defRPr>
            </a:lvl1pPr>
          </a:lstStyle>
          <a:p>
            <a:br>
              <a:rPr lang="en-US" dirty="0"/>
            </a:br>
            <a:r>
              <a:rPr lang="en-US" dirty="0"/>
              <a:t>Maryland BHIPP</a:t>
            </a:r>
            <a:br>
              <a:rPr lang="en-US" dirty="0"/>
            </a:br>
            <a:endParaRPr lang="en-US" dirty="0"/>
          </a:p>
        </p:txBody>
      </p:sp>
      <p:sp>
        <p:nvSpPr>
          <p:cNvPr id="3" name="Subtitle 2"/>
          <p:cNvSpPr>
            <a:spLocks noGrp="1"/>
          </p:cNvSpPr>
          <p:nvPr>
            <p:ph type="subTitle" idx="1" hasCustomPrompt="1"/>
          </p:nvPr>
        </p:nvSpPr>
        <p:spPr>
          <a:xfrm>
            <a:off x="4505325" y="4550734"/>
            <a:ext cx="4943475" cy="1392865"/>
          </a:xfrm>
        </p:spPr>
        <p:txBody>
          <a:bodyPr anchor="ctr">
            <a:normAutofit/>
          </a:bodyPr>
          <a:lstStyle>
            <a:lvl1pPr marL="0" indent="0" algn="l">
              <a:buNone/>
              <a:defRPr sz="2400" b="0" cap="none" spc="0" baseline="0">
                <a:solidFill>
                  <a:schemeClr val="bg1"/>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1-855-MD-BHIPP (632-4477)</a:t>
            </a:r>
          </a:p>
          <a:p>
            <a:r>
              <a:rPr lang="en-US" dirty="0"/>
              <a:t>www.mdbhipp.org</a:t>
            </a:r>
          </a:p>
        </p:txBody>
      </p:sp>
      <p:sp>
        <p:nvSpPr>
          <p:cNvPr id="4" name="Date Placeholder 3"/>
          <p:cNvSpPr>
            <a:spLocks noGrp="1"/>
          </p:cNvSpPr>
          <p:nvPr>
            <p:ph type="dt" sz="half" idx="10"/>
          </p:nvPr>
        </p:nvSpPr>
        <p:spPr/>
        <p:txBody>
          <a:bodyPr/>
          <a:lstStyle/>
          <a:p>
            <a:fld id="{3C352946-8834-419D-873E-83A2D53642A5}" type="datetimeFigureOut">
              <a:rPr lang="en-US" smtClean="0"/>
              <a:t>10/26/2022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474C43-4828-4D61-9CE3-F878A80C0143}" type="slidenum">
              <a:rPr lang="en-US" smtClean="0"/>
              <a:t>‹#›</a:t>
            </a:fld>
            <a:endParaRPr lang="en-US"/>
          </a:p>
        </p:txBody>
      </p:sp>
      <p:sp>
        <p:nvSpPr>
          <p:cNvPr id="12" name="Media Placeholder 11">
            <a:extLst>
              <a:ext uri="{FF2B5EF4-FFF2-40B4-BE49-F238E27FC236}">
                <a16:creationId xmlns:a16="http://schemas.microsoft.com/office/drawing/2014/main" id="{26D3E6F9-57D3-4558-AA96-57463CB32C60}"/>
              </a:ext>
            </a:extLst>
          </p:cNvPr>
          <p:cNvSpPr>
            <a:spLocks noGrp="1"/>
          </p:cNvSpPr>
          <p:nvPr>
            <p:ph type="media" sz="quarter" idx="13"/>
          </p:nvPr>
        </p:nvSpPr>
        <p:spPr>
          <a:xfrm>
            <a:off x="413607" y="4294535"/>
            <a:ext cx="3623277" cy="1927963"/>
          </a:xfrm>
        </p:spPr>
        <p:txBody>
          <a:bodyPr/>
          <a:lstStyle/>
          <a:p>
            <a:r>
              <a:rPr lang="en-US"/>
              <a:t>Click icon to add media</a:t>
            </a:r>
            <a:endParaRPr lang="en-US" dirty="0"/>
          </a:p>
        </p:txBody>
      </p:sp>
      <p:pic>
        <p:nvPicPr>
          <p:cNvPr id="11" name="Picture 10">
            <a:extLst>
              <a:ext uri="{FF2B5EF4-FFF2-40B4-BE49-F238E27FC236}">
                <a16:creationId xmlns:a16="http://schemas.microsoft.com/office/drawing/2014/main" id="{BD6DD11F-E10B-42AB-8D9E-FBF01463E1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8310" y="4418698"/>
            <a:ext cx="3313870" cy="1656935"/>
          </a:xfrm>
          <a:prstGeom prst="rect">
            <a:avLst/>
          </a:prstGeom>
        </p:spPr>
      </p:pic>
    </p:spTree>
    <p:extLst>
      <p:ext uri="{BB962C8B-B14F-4D97-AF65-F5344CB8AC3E}">
        <p14:creationId xmlns:p14="http://schemas.microsoft.com/office/powerpoint/2010/main" val="3749324939"/>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02CE9-60D8-1C4C-A72B-93CA7C1448C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C158D24-0AD9-2649-9249-EB8371B17B7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11E09AA-9A0D-8B49-865F-0458D41A8AF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F4CAE60-AA33-9A42-A209-655DC6BAA8E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48C94AA-A6A0-3D48-8E28-9FC6B9266FF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9B25F97-14E2-8A49-8F4E-7A061706F182}"/>
              </a:ext>
            </a:extLst>
          </p:cNvPr>
          <p:cNvSpPr>
            <a:spLocks noGrp="1"/>
          </p:cNvSpPr>
          <p:nvPr>
            <p:ph type="dt" sz="half" idx="10"/>
          </p:nvPr>
        </p:nvSpPr>
        <p:spPr/>
        <p:txBody>
          <a:bodyPr/>
          <a:lstStyle/>
          <a:p>
            <a:fld id="{32FEE956-F967-5D47-ACD1-C0142B2A9E33}" type="datetimeFigureOut">
              <a:rPr lang="en-US" smtClean="0"/>
              <a:t>10/26/2022</a:t>
            </a:fld>
            <a:endParaRPr lang="en-US"/>
          </a:p>
        </p:txBody>
      </p:sp>
      <p:sp>
        <p:nvSpPr>
          <p:cNvPr id="8" name="Footer Placeholder 7">
            <a:extLst>
              <a:ext uri="{FF2B5EF4-FFF2-40B4-BE49-F238E27FC236}">
                <a16:creationId xmlns:a16="http://schemas.microsoft.com/office/drawing/2014/main" id="{B1A12260-1388-B24B-82A5-66ED5D2BBD5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54F0E08-D120-A849-9F2C-67AD17B9DDBC}"/>
              </a:ext>
            </a:extLst>
          </p:cNvPr>
          <p:cNvSpPr>
            <a:spLocks noGrp="1"/>
          </p:cNvSpPr>
          <p:nvPr>
            <p:ph type="sldNum" sz="quarter" idx="12"/>
          </p:nvPr>
        </p:nvSpPr>
        <p:spPr/>
        <p:txBody>
          <a:bodyPr/>
          <a:lstStyle/>
          <a:p>
            <a:fld id="{F495C732-BC05-7945-8E29-F7891EE6AA09}" type="slidenum">
              <a:rPr lang="en-US" smtClean="0"/>
              <a:t>‹#›</a:t>
            </a:fld>
            <a:endParaRPr lang="en-US"/>
          </a:p>
        </p:txBody>
      </p:sp>
    </p:spTree>
    <p:extLst>
      <p:ext uri="{BB962C8B-B14F-4D97-AF65-F5344CB8AC3E}">
        <p14:creationId xmlns:p14="http://schemas.microsoft.com/office/powerpoint/2010/main" val="222758483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C352946-8834-419D-873E-83A2D53642A5}" type="datetimeFigureOut">
              <a:rPr lang="en-US" smtClean="0"/>
              <a:t>10/26/2022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D474C43-4828-4D61-9CE3-F878A80C0143}" type="slidenum">
              <a:rPr lang="en-US" smtClean="0"/>
              <a:t>‹#›</a:t>
            </a:fld>
            <a:endParaRPr lang="en-US"/>
          </a:p>
        </p:txBody>
      </p:sp>
      <p:sp>
        <p:nvSpPr>
          <p:cNvPr id="6" name="Rectangle 5"/>
          <p:cNvSpPr/>
          <p:nvPr/>
        </p:nvSpPr>
        <p:spPr>
          <a:xfrm>
            <a:off x="375426" y="287383"/>
            <a:ext cx="11394208" cy="9666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C365CB4E-3DE2-4FD3-9805-CD84FC9576BC}"/>
              </a:ext>
            </a:extLst>
          </p:cNvPr>
          <p:cNvSpPr/>
          <p:nvPr userDrawn="1"/>
        </p:nvSpPr>
        <p:spPr>
          <a:xfrm>
            <a:off x="375426" y="287383"/>
            <a:ext cx="11394208" cy="9666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3937811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352946-8834-419D-873E-83A2D53642A5}" type="datetimeFigureOut">
              <a:rPr lang="en-US" smtClean="0"/>
              <a:t>10/26/2022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474C43-4828-4D61-9CE3-F878A80C0143}" type="slidenum">
              <a:rPr lang="en-US" smtClean="0"/>
              <a:t>‹#›</a:t>
            </a:fld>
            <a:endParaRPr lang="en-US"/>
          </a:p>
        </p:txBody>
      </p:sp>
      <p:pic>
        <p:nvPicPr>
          <p:cNvPr id="7" name="Picture 6">
            <a:extLst>
              <a:ext uri="{FF2B5EF4-FFF2-40B4-BE49-F238E27FC236}">
                <a16:creationId xmlns:a16="http://schemas.microsoft.com/office/drawing/2014/main" id="{C66F5128-5B40-487E-9A7E-5D22F7AB907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50560" y="6230963"/>
            <a:ext cx="1489275" cy="400165"/>
          </a:xfrm>
          <a:prstGeom prst="rect">
            <a:avLst/>
          </a:prstGeom>
        </p:spPr>
      </p:pic>
      <p:pic>
        <p:nvPicPr>
          <p:cNvPr id="8" name="Picture 7">
            <a:extLst>
              <a:ext uri="{FF2B5EF4-FFF2-40B4-BE49-F238E27FC236}">
                <a16:creationId xmlns:a16="http://schemas.microsoft.com/office/drawing/2014/main" id="{FAE908D4-9D27-4094-AD02-3A40E2417D9A}"/>
              </a:ext>
            </a:extLst>
          </p:cNvPr>
          <p:cNvPicPr>
            <a:picLocks noChangeAspect="1"/>
          </p:cNvPicPr>
          <p:nvPr userDrawn="1"/>
        </p:nvPicPr>
        <p:blipFill>
          <a:blip r:embed="rId3"/>
          <a:stretch>
            <a:fillRect/>
          </a:stretch>
        </p:blipFill>
        <p:spPr>
          <a:xfrm>
            <a:off x="5169326" y="6252043"/>
            <a:ext cx="926672" cy="469433"/>
          </a:xfrm>
          <a:prstGeom prst="rect">
            <a:avLst/>
          </a:prstGeom>
        </p:spPr>
      </p:pic>
      <p:pic>
        <p:nvPicPr>
          <p:cNvPr id="9" name="Picture 8">
            <a:extLst>
              <a:ext uri="{FF2B5EF4-FFF2-40B4-BE49-F238E27FC236}">
                <a16:creationId xmlns:a16="http://schemas.microsoft.com/office/drawing/2014/main" id="{BC037884-F9B6-4BC2-AF4C-A6185A9A191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692879" y="6215145"/>
            <a:ext cx="1295400" cy="431800"/>
          </a:xfrm>
          <a:prstGeom prst="rect">
            <a:avLst/>
          </a:prstGeom>
        </p:spPr>
      </p:pic>
    </p:spTree>
    <p:extLst>
      <p:ext uri="{BB962C8B-B14F-4D97-AF65-F5344CB8AC3E}">
        <p14:creationId xmlns:p14="http://schemas.microsoft.com/office/powerpoint/2010/main" val="53543970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232" y="1506266"/>
            <a:ext cx="7315200" cy="3255264"/>
          </a:xfrm>
        </p:spPr>
        <p:txBody>
          <a:bodyPr anchor="b">
            <a:normAutofit/>
          </a:bodyPr>
          <a:lstStyle>
            <a:lvl1pPr>
              <a:defRPr sz="54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6232" y="5063282"/>
            <a:ext cx="7315200" cy="914400"/>
          </a:xfrm>
        </p:spPr>
        <p:txBody>
          <a:bodyPr anchor="t">
            <a:normAutofit/>
          </a:bodyPr>
          <a:lstStyle>
            <a:lvl1pPr marL="0" indent="0">
              <a:buNone/>
              <a:defRPr sz="20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C352946-8834-419D-873E-83A2D53642A5}" type="datetimeFigureOut">
              <a:rPr lang="en-US" smtClean="0"/>
              <a:t>10/26/2022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474C43-4828-4D61-9CE3-F878A80C0143}" type="slidenum">
              <a:rPr lang="en-US" smtClean="0"/>
              <a:t>‹#›</a:t>
            </a:fld>
            <a:endParaRPr lang="en-US"/>
          </a:p>
        </p:txBody>
      </p:sp>
    </p:spTree>
    <p:extLst>
      <p:ext uri="{BB962C8B-B14F-4D97-AF65-F5344CB8AC3E}">
        <p14:creationId xmlns:p14="http://schemas.microsoft.com/office/powerpoint/2010/main" val="1100452856"/>
      </p:ext>
    </p:extLst>
  </p:cSld>
  <p:clrMapOvr>
    <a:masterClrMapping/>
  </p:clrMapOvr>
  <p:extLst>
    <p:ext uri="{DCECCB84-F9BA-43D5-87BE-67443E8EF086}">
      <p15:sldGuideLst xmlns:p15="http://schemas.microsoft.com/office/powerpoint/2012/main"/>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75426" y="1474306"/>
            <a:ext cx="6740269" cy="4515013"/>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503621" y="1474307"/>
            <a:ext cx="4312953" cy="3155883"/>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3C352946-8834-419D-873E-83A2D53642A5}" type="datetimeFigureOut">
              <a:rPr lang="en-US" smtClean="0"/>
              <a:t>10/26/2022</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1D474C43-4828-4D61-9CE3-F878A80C0143}" type="slidenum">
              <a:rPr lang="en-US" smtClean="0"/>
              <a:t>‹#›</a:t>
            </a:fld>
            <a:endParaRPr lang="en-US"/>
          </a:p>
        </p:txBody>
      </p:sp>
    </p:spTree>
    <p:extLst>
      <p:ext uri="{BB962C8B-B14F-4D97-AF65-F5344CB8AC3E}">
        <p14:creationId xmlns:p14="http://schemas.microsoft.com/office/powerpoint/2010/main" val="351361425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75148" y="1380679"/>
            <a:ext cx="3474720" cy="807720"/>
          </a:xfrm>
        </p:spPr>
        <p:txBody>
          <a:bodyPr anchor="b">
            <a:normAutofit/>
          </a:bodyPr>
          <a:lstStyle>
            <a:lvl1pPr marL="0" indent="0">
              <a:spcBef>
                <a:spcPts val="0"/>
              </a:spcBef>
              <a:buNone/>
              <a:defRPr sz="1900" b="1">
                <a:solidFill>
                  <a:schemeClr val="tx1">
                    <a:lumMod val="65000"/>
                    <a:lumOff val="3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393192" y="2289016"/>
            <a:ext cx="3474720" cy="402336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281740" y="1380679"/>
            <a:ext cx="3474720" cy="813171"/>
          </a:xfrm>
        </p:spPr>
        <p:txBody>
          <a:bodyPr anchor="b">
            <a:normAutofit/>
          </a:bodyPr>
          <a:lstStyle>
            <a:lvl1pPr marL="0" indent="0">
              <a:spcBef>
                <a:spcPts val="0"/>
              </a:spcBef>
              <a:buNone/>
              <a:defRPr sz="1900" b="1">
                <a:solidFill>
                  <a:schemeClr val="tx1">
                    <a:lumMod val="65000"/>
                    <a:lumOff val="3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281740" y="2338832"/>
            <a:ext cx="3474720" cy="3973545"/>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3C352946-8834-419D-873E-83A2D53642A5}" type="datetimeFigureOut">
              <a:rPr lang="en-US" smtClean="0"/>
              <a:t>10/26/2022</a:t>
            </a:fld>
            <a:endParaRPr lang="en-US"/>
          </a:p>
        </p:txBody>
      </p:sp>
      <p:sp>
        <p:nvSpPr>
          <p:cNvPr id="11" name="Footer Placeholder 10"/>
          <p:cNvSpPr>
            <a:spLocks noGrp="1"/>
          </p:cNvSpPr>
          <p:nvPr>
            <p:ph type="ftr" sz="quarter" idx="11"/>
          </p:nvPr>
        </p:nvSpPr>
        <p:spPr/>
        <p:txBody>
          <a:bodyPr/>
          <a:lstStyle/>
          <a:p>
            <a:endParaRPr lang="en-US"/>
          </a:p>
        </p:txBody>
      </p:sp>
      <p:sp>
        <p:nvSpPr>
          <p:cNvPr id="12" name="Slide Number Placeholder 11"/>
          <p:cNvSpPr>
            <a:spLocks noGrp="1"/>
          </p:cNvSpPr>
          <p:nvPr>
            <p:ph type="sldNum" sz="quarter" idx="12"/>
          </p:nvPr>
        </p:nvSpPr>
        <p:spPr/>
        <p:txBody>
          <a:bodyPr/>
          <a:lstStyle/>
          <a:p>
            <a:fld id="{1D474C43-4828-4D61-9CE3-F878A80C0143}" type="slidenum">
              <a:rPr lang="en-US" smtClean="0"/>
              <a:t>‹#›</a:t>
            </a:fld>
            <a:endParaRPr lang="en-US"/>
          </a:p>
        </p:txBody>
      </p:sp>
    </p:spTree>
    <p:extLst>
      <p:ext uri="{BB962C8B-B14F-4D97-AF65-F5344CB8AC3E}">
        <p14:creationId xmlns:p14="http://schemas.microsoft.com/office/powerpoint/2010/main" val="295832413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C352946-8834-419D-873E-83A2D53642A5}" type="datetimeFigureOut">
              <a:rPr lang="en-US" smtClean="0"/>
              <a:t>10/26/2022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D474C43-4828-4D61-9CE3-F878A80C0143}" type="slidenum">
              <a:rPr lang="en-US" smtClean="0"/>
              <a:t>‹#›</a:t>
            </a:fld>
            <a:endParaRPr lang="en-US"/>
          </a:p>
        </p:txBody>
      </p:sp>
    </p:spTree>
    <p:extLst>
      <p:ext uri="{BB962C8B-B14F-4D97-AF65-F5344CB8AC3E}">
        <p14:creationId xmlns:p14="http://schemas.microsoft.com/office/powerpoint/2010/main" val="255162115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75425" y="1500447"/>
            <a:ext cx="2834640" cy="2194560"/>
          </a:xfrm>
        </p:spPr>
        <p:txBody>
          <a:bodyPr anchor="b">
            <a:normAutofit/>
          </a:bodyPr>
          <a:lstStyle>
            <a:lvl1pPr>
              <a:defRPr sz="2800" b="0" baseline="0"/>
            </a:lvl1pPr>
          </a:lstStyle>
          <a:p>
            <a:r>
              <a:rPr lang="en-US"/>
              <a:t>Click to edit Master title style</a:t>
            </a:r>
            <a:endParaRPr lang="en-US" dirty="0"/>
          </a:p>
        </p:txBody>
      </p:sp>
      <p:sp>
        <p:nvSpPr>
          <p:cNvPr id="3" name="Content Placeholder 2"/>
          <p:cNvSpPr>
            <a:spLocks noGrp="1"/>
          </p:cNvSpPr>
          <p:nvPr>
            <p:ph idx="1"/>
          </p:nvPr>
        </p:nvSpPr>
        <p:spPr>
          <a:xfrm>
            <a:off x="3867912" y="1512916"/>
            <a:ext cx="7902909" cy="3815542"/>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62924" y="3851686"/>
            <a:ext cx="2834640" cy="2341296"/>
          </a:xfrm>
        </p:spPr>
        <p:txBody>
          <a:bodyPr anchor="t">
            <a:normAutofit/>
          </a:bodyPr>
          <a:lstStyle>
            <a:lvl1pPr marL="0" indent="0">
              <a:lnSpc>
                <a:spcPct val="100000"/>
              </a:lnSpc>
              <a:spcBef>
                <a:spcPts val="800"/>
              </a:spcBef>
              <a:buNone/>
              <a:defRPr sz="125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3C352946-8834-419D-873E-83A2D53642A5}" type="datetimeFigureOut">
              <a:rPr lang="en-US" smtClean="0"/>
              <a:t>10/26/2022</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1D474C43-4828-4D61-9CE3-F878A80C0143}" type="slidenum">
              <a:rPr lang="en-US" smtClean="0"/>
              <a:t>‹#›</a:t>
            </a:fld>
            <a:endParaRPr lang="en-US"/>
          </a:p>
        </p:txBody>
      </p:sp>
    </p:spTree>
    <p:extLst>
      <p:ext uri="{BB962C8B-B14F-4D97-AF65-F5344CB8AC3E}">
        <p14:creationId xmlns:p14="http://schemas.microsoft.com/office/powerpoint/2010/main" val="351662372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75425" y="1376794"/>
            <a:ext cx="2834640" cy="2194560"/>
          </a:xfrm>
        </p:spPr>
        <p:txBody>
          <a:bodyPr anchor="b">
            <a:normAutofit/>
          </a:bodyPr>
          <a:lstStyle>
            <a:lvl1pPr>
              <a:defRPr sz="2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12772" y="1487978"/>
            <a:ext cx="8028275" cy="3699165"/>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375425" y="3664798"/>
            <a:ext cx="2834640" cy="2560320"/>
          </a:xfrm>
        </p:spPr>
        <p:txBody>
          <a:bodyPr anchor="t">
            <a:normAutofit/>
          </a:bodyPr>
          <a:lstStyle>
            <a:lvl1pPr marL="0" indent="0">
              <a:lnSpc>
                <a:spcPct val="100000"/>
              </a:lnSpc>
              <a:spcBef>
                <a:spcPts val="800"/>
              </a:spcBef>
              <a:buNone/>
              <a:defRPr sz="125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3C352946-8834-419D-873E-83A2D53642A5}" type="datetimeFigureOut">
              <a:rPr lang="en-US" smtClean="0"/>
              <a:t>10/26/2022</a:t>
            </a:fld>
            <a:endParaRPr lang="en-US"/>
          </a:p>
        </p:txBody>
      </p:sp>
      <p:sp>
        <p:nvSpPr>
          <p:cNvPr id="9" name="Footer Placeholder 8"/>
          <p:cNvSpPr>
            <a:spLocks noGrp="1"/>
          </p:cNvSpPr>
          <p:nvPr>
            <p:ph type="ftr" sz="quarter" idx="11"/>
          </p:nvPr>
        </p:nvSpPr>
        <p:spPr>
          <a:xfrm>
            <a:off x="3499102" y="6356352"/>
            <a:ext cx="5911517" cy="365125"/>
          </a:xfrm>
        </p:spPr>
        <p:txBody>
          <a:bodyPr/>
          <a:lstStyle/>
          <a:p>
            <a:endParaRPr lang="en-US"/>
          </a:p>
        </p:txBody>
      </p:sp>
      <p:sp>
        <p:nvSpPr>
          <p:cNvPr id="10" name="Slide Number Placeholder 9"/>
          <p:cNvSpPr>
            <a:spLocks noGrp="1"/>
          </p:cNvSpPr>
          <p:nvPr>
            <p:ph type="sldNum" sz="quarter" idx="12"/>
          </p:nvPr>
        </p:nvSpPr>
        <p:spPr/>
        <p:txBody>
          <a:bodyPr/>
          <a:lstStyle/>
          <a:p>
            <a:fld id="{1D474C43-4828-4D61-9CE3-F878A80C0143}" type="slidenum">
              <a:rPr lang="en-US" smtClean="0"/>
              <a:t>‹#›</a:t>
            </a:fld>
            <a:endParaRPr lang="en-US"/>
          </a:p>
        </p:txBody>
      </p:sp>
    </p:spTree>
    <p:extLst>
      <p:ext uri="{BB962C8B-B14F-4D97-AF65-F5344CB8AC3E}">
        <p14:creationId xmlns:p14="http://schemas.microsoft.com/office/powerpoint/2010/main" val="1009760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257046" y="1494203"/>
            <a:ext cx="11500567" cy="3869595"/>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C352946-8834-419D-873E-83A2D53642A5}" type="datetimeFigureOut">
              <a:rPr lang="en-US" smtClean="0"/>
              <a:t>10/26/2022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D474C43-4828-4D61-9CE3-F878A80C0143}" type="slidenum">
              <a:rPr lang="en-US" smtClean="0"/>
              <a:t>‹#›</a:t>
            </a:fld>
            <a:endParaRPr lang="en-US"/>
          </a:p>
        </p:txBody>
      </p:sp>
    </p:spTree>
    <p:extLst>
      <p:ext uri="{BB962C8B-B14F-4D97-AF65-F5344CB8AC3E}">
        <p14:creationId xmlns:p14="http://schemas.microsoft.com/office/powerpoint/2010/main" val="67408998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1471352"/>
            <a:ext cx="2819400" cy="447224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1471353"/>
            <a:ext cx="7315200" cy="3823855"/>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C352946-8834-419D-873E-83A2D53642A5}" type="datetimeFigureOut">
              <a:rPr lang="en-US" smtClean="0"/>
              <a:t>10/26/2022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D474C43-4828-4D61-9CE3-F878A80C0143}" type="slidenum">
              <a:rPr lang="en-US" smtClean="0"/>
              <a:t>‹#›</a:t>
            </a:fld>
            <a:endParaRPr lang="en-US"/>
          </a:p>
        </p:txBody>
      </p:sp>
    </p:spTree>
    <p:extLst>
      <p:ext uri="{BB962C8B-B14F-4D97-AF65-F5344CB8AC3E}">
        <p14:creationId xmlns:p14="http://schemas.microsoft.com/office/powerpoint/2010/main" val="2632998368"/>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F82BF-88CA-DA47-A5E1-75D50C424BD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12D3AEE-8C5B-D243-AD93-AFCE528A74A3}"/>
              </a:ext>
            </a:extLst>
          </p:cNvPr>
          <p:cNvSpPr>
            <a:spLocks noGrp="1"/>
          </p:cNvSpPr>
          <p:nvPr>
            <p:ph type="dt" sz="half" idx="10"/>
          </p:nvPr>
        </p:nvSpPr>
        <p:spPr/>
        <p:txBody>
          <a:bodyPr/>
          <a:lstStyle/>
          <a:p>
            <a:fld id="{32FEE956-F967-5D47-ACD1-C0142B2A9E33}" type="datetimeFigureOut">
              <a:rPr lang="en-US" smtClean="0"/>
              <a:t>10/26/2022</a:t>
            </a:fld>
            <a:endParaRPr lang="en-US"/>
          </a:p>
        </p:txBody>
      </p:sp>
      <p:sp>
        <p:nvSpPr>
          <p:cNvPr id="4" name="Footer Placeholder 3">
            <a:extLst>
              <a:ext uri="{FF2B5EF4-FFF2-40B4-BE49-F238E27FC236}">
                <a16:creationId xmlns:a16="http://schemas.microsoft.com/office/drawing/2014/main" id="{BE83A097-D507-0E44-A92B-9B4E7BA60EA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7AED888-F40D-2347-B6F1-993167074B61}"/>
              </a:ext>
            </a:extLst>
          </p:cNvPr>
          <p:cNvSpPr>
            <a:spLocks noGrp="1"/>
          </p:cNvSpPr>
          <p:nvPr>
            <p:ph type="sldNum" sz="quarter" idx="12"/>
          </p:nvPr>
        </p:nvSpPr>
        <p:spPr/>
        <p:txBody>
          <a:bodyPr/>
          <a:lstStyle/>
          <a:p>
            <a:fld id="{F495C732-BC05-7945-8E29-F7891EE6AA09}" type="slidenum">
              <a:rPr lang="en-US" smtClean="0"/>
              <a:t>‹#›</a:t>
            </a:fld>
            <a:endParaRPr lang="en-US"/>
          </a:p>
        </p:txBody>
      </p:sp>
    </p:spTree>
    <p:extLst>
      <p:ext uri="{BB962C8B-B14F-4D97-AF65-F5344CB8AC3E}">
        <p14:creationId xmlns:p14="http://schemas.microsoft.com/office/powerpoint/2010/main" val="90576744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C352946-8834-419D-873E-83A2D53642A5}" type="datetimeFigureOut">
              <a:rPr lang="en-US" smtClean="0"/>
              <a:t>10/26/2022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474C43-4828-4D61-9CE3-F878A80C0143}" type="slidenum">
              <a:rPr lang="en-US" smtClean="0"/>
              <a:t>‹#›</a:t>
            </a:fld>
            <a:endParaRPr lang="en-US"/>
          </a:p>
        </p:txBody>
      </p:sp>
    </p:spTree>
    <p:extLst>
      <p:ext uri="{BB962C8B-B14F-4D97-AF65-F5344CB8AC3E}">
        <p14:creationId xmlns:p14="http://schemas.microsoft.com/office/powerpoint/2010/main" val="311459457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3C352946-8834-419D-873E-83A2D53642A5}" type="datetimeFigureOut">
              <a:rPr lang="en-US" smtClean="0"/>
              <a:t>10/26/2022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D474C43-4828-4D61-9CE3-F878A80C0143}" type="slidenum">
              <a:rPr lang="en-US" smtClean="0"/>
              <a:t>‹#›</a:t>
            </a:fld>
            <a:endParaRPr lang="en-US"/>
          </a:p>
        </p:txBody>
      </p:sp>
      <p:sp>
        <p:nvSpPr>
          <p:cNvPr id="6" name="Rectangle 5"/>
          <p:cNvSpPr/>
          <p:nvPr userDrawn="1"/>
        </p:nvSpPr>
        <p:spPr>
          <a:xfrm>
            <a:off x="375426" y="287383"/>
            <a:ext cx="11394208" cy="9666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116563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352946-8834-419D-873E-83A2D53642A5}" type="datetimeFigureOut">
              <a:rPr lang="en-US" smtClean="0"/>
              <a:t>10/26/2022</a:t>
            </a:fld>
            <a:endParaRPr lang="en-US"/>
          </a:p>
        </p:txBody>
      </p:sp>
      <p:sp>
        <p:nvSpPr>
          <p:cNvPr id="7" name="Footer Placeholder 6"/>
          <p:cNvSpPr>
            <a:spLocks noGrp="1"/>
          </p:cNvSpPr>
          <p:nvPr>
            <p:ph type="ftr" sz="quarter" idx="11"/>
          </p:nvPr>
        </p:nvSpPr>
        <p:spPr/>
        <p:txBody>
          <a:bodyPr/>
          <a:lstStyle/>
          <a:p>
            <a:endParaRPr lang="en-US"/>
          </a:p>
        </p:txBody>
      </p:sp>
      <p:sp>
        <p:nvSpPr>
          <p:cNvPr id="8" name="Slide Number Placeholder 7"/>
          <p:cNvSpPr>
            <a:spLocks noGrp="1"/>
          </p:cNvSpPr>
          <p:nvPr>
            <p:ph type="sldNum" sz="quarter" idx="12"/>
          </p:nvPr>
        </p:nvSpPr>
        <p:spPr/>
        <p:txBody>
          <a:bodyPr/>
          <a:lstStyle/>
          <a:p>
            <a:fld id="{1D474C43-4828-4D61-9CE3-F878A80C0143}" type="slidenum">
              <a:rPr lang="en-US" smtClean="0"/>
              <a:t>‹#›</a:t>
            </a:fld>
            <a:endParaRPr lang="en-US"/>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60934" y="5408023"/>
            <a:ext cx="1158587" cy="1182825"/>
          </a:xfrm>
          <a:prstGeom prst="rect">
            <a:avLst/>
          </a:prstGeom>
        </p:spPr>
      </p:pic>
    </p:spTree>
    <p:extLst>
      <p:ext uri="{BB962C8B-B14F-4D97-AF65-F5344CB8AC3E}">
        <p14:creationId xmlns:p14="http://schemas.microsoft.com/office/powerpoint/2010/main" val="371363317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C352946-8834-419D-873E-83A2D53642A5}" type="datetimeFigureOut">
              <a:rPr lang="en-US" smtClean="0"/>
              <a:t>10/26/2022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D474C43-4828-4D61-9CE3-F878A80C0143}" type="slidenum">
              <a:rPr lang="en-US" smtClean="0"/>
              <a:t>‹#›</a:t>
            </a:fld>
            <a:endParaRPr lang="en-US"/>
          </a:p>
        </p:txBody>
      </p:sp>
    </p:spTree>
    <p:extLst>
      <p:ext uri="{BB962C8B-B14F-4D97-AF65-F5344CB8AC3E}">
        <p14:creationId xmlns:p14="http://schemas.microsoft.com/office/powerpoint/2010/main" val="256735633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3C352946-8834-419D-873E-83A2D53642A5}" type="datetimeFigureOut">
              <a:rPr lang="en-US" smtClean="0"/>
              <a:t>10/26/2022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D474C43-4828-4D61-9CE3-F878A80C0143}" type="slidenum">
              <a:rPr lang="en-US" smtClean="0"/>
              <a:t>‹#›</a:t>
            </a:fld>
            <a:endParaRPr lang="en-US"/>
          </a:p>
        </p:txBody>
      </p:sp>
      <p:sp>
        <p:nvSpPr>
          <p:cNvPr id="6" name="Rectangle 5"/>
          <p:cNvSpPr/>
          <p:nvPr userDrawn="1"/>
        </p:nvSpPr>
        <p:spPr>
          <a:xfrm>
            <a:off x="375426" y="287383"/>
            <a:ext cx="11394208" cy="9666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082243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352946-8834-419D-873E-83A2D53642A5}" type="datetimeFigureOut">
              <a:rPr lang="en-US" smtClean="0"/>
              <a:t>10/26/2022</a:t>
            </a:fld>
            <a:endParaRPr lang="en-US"/>
          </a:p>
        </p:txBody>
      </p:sp>
      <p:sp>
        <p:nvSpPr>
          <p:cNvPr id="7" name="Footer Placeholder 6"/>
          <p:cNvSpPr>
            <a:spLocks noGrp="1"/>
          </p:cNvSpPr>
          <p:nvPr>
            <p:ph type="ftr" sz="quarter" idx="11"/>
          </p:nvPr>
        </p:nvSpPr>
        <p:spPr/>
        <p:txBody>
          <a:bodyPr/>
          <a:lstStyle/>
          <a:p>
            <a:endParaRPr lang="en-US"/>
          </a:p>
        </p:txBody>
      </p:sp>
      <p:sp>
        <p:nvSpPr>
          <p:cNvPr id="8" name="Slide Number Placeholder 7"/>
          <p:cNvSpPr>
            <a:spLocks noGrp="1"/>
          </p:cNvSpPr>
          <p:nvPr>
            <p:ph type="sldNum" sz="quarter" idx="12"/>
          </p:nvPr>
        </p:nvSpPr>
        <p:spPr/>
        <p:txBody>
          <a:bodyPr/>
          <a:lstStyle/>
          <a:p>
            <a:fld id="{1D474C43-4828-4D61-9CE3-F878A80C0143}" type="slidenum">
              <a:rPr lang="en-US" smtClean="0"/>
              <a:t>‹#›</a:t>
            </a:fld>
            <a:endParaRPr lang="en-US"/>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60934" y="5408023"/>
            <a:ext cx="1158587" cy="1182825"/>
          </a:xfrm>
          <a:prstGeom prst="rect">
            <a:avLst/>
          </a:prstGeom>
        </p:spPr>
      </p:pic>
    </p:spTree>
    <p:extLst>
      <p:ext uri="{BB962C8B-B14F-4D97-AF65-F5344CB8AC3E}">
        <p14:creationId xmlns:p14="http://schemas.microsoft.com/office/powerpoint/2010/main" val="375282725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C352946-8834-419D-873E-83A2D53642A5}" type="datetimeFigureOut">
              <a:rPr lang="en-US" smtClean="0"/>
              <a:t>10/26/2022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D474C43-4828-4D61-9CE3-F878A80C0143}" type="slidenum">
              <a:rPr lang="en-US" smtClean="0"/>
              <a:t>‹#›</a:t>
            </a:fld>
            <a:endParaRPr lang="en-US"/>
          </a:p>
        </p:txBody>
      </p:sp>
    </p:spTree>
    <p:extLst>
      <p:ext uri="{BB962C8B-B14F-4D97-AF65-F5344CB8AC3E}">
        <p14:creationId xmlns:p14="http://schemas.microsoft.com/office/powerpoint/2010/main" val="149287345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Content Slide 4">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0" y="347959"/>
            <a:ext cx="12192000" cy="1069680"/>
          </a:xfrm>
          <a:prstGeom prst="rect">
            <a:avLst/>
          </a:prstGeom>
        </p:spPr>
        <p:txBody>
          <a:bodyPr anchor="ctr"/>
          <a:lstStyle>
            <a:lvl1pPr algn="ctr">
              <a:defRPr sz="3000">
                <a:solidFill>
                  <a:schemeClr val="tx1"/>
                </a:solidFill>
              </a:defRPr>
            </a:lvl1pPr>
          </a:lstStyle>
          <a:p>
            <a:r>
              <a:rPr lang="en-US" dirty="0"/>
              <a:t>Click to add title</a:t>
            </a:r>
          </a:p>
        </p:txBody>
      </p:sp>
      <p:sp>
        <p:nvSpPr>
          <p:cNvPr id="7" name="Text Placeholder 7"/>
          <p:cNvSpPr>
            <a:spLocks noGrp="1"/>
          </p:cNvSpPr>
          <p:nvPr>
            <p:ph type="body" sz="quarter" idx="13" hasCustomPrompt="1"/>
          </p:nvPr>
        </p:nvSpPr>
        <p:spPr>
          <a:xfrm>
            <a:off x="0" y="6324603"/>
            <a:ext cx="12192000" cy="533399"/>
          </a:xfrm>
          <a:prstGeom prst="rect">
            <a:avLst/>
          </a:prstGeom>
        </p:spPr>
        <p:txBody>
          <a:bodyPr lIns="274320" tIns="137160" rIns="274320" bIns="137160" anchor="b"/>
          <a:lstStyle>
            <a:lvl1pPr marL="0" indent="0">
              <a:buNone/>
              <a:defRPr sz="1050" b="1" baseline="0">
                <a:solidFill>
                  <a:schemeClr val="tx1"/>
                </a:solidFill>
                <a:latin typeface="+mn-lt"/>
                <a:cs typeface="Helvetica" panose="020B0604020202020204" pitchFamily="34" charset="0"/>
              </a:defRPr>
            </a:lvl1pPr>
            <a:lvl2pPr marL="296466" indent="0">
              <a:buNone/>
              <a:defRPr sz="1050" b="1"/>
            </a:lvl2pPr>
            <a:lvl3pPr marL="601266" indent="0">
              <a:buNone/>
              <a:defRPr sz="1050" b="1"/>
            </a:lvl3pPr>
            <a:lvl4pPr marL="897731" indent="0">
              <a:buNone/>
              <a:defRPr sz="1050" b="1"/>
            </a:lvl4pPr>
            <a:lvl5pPr marL="1201340" indent="0">
              <a:buNone/>
              <a:defRPr sz="1050" b="1"/>
            </a:lvl5pPr>
          </a:lstStyle>
          <a:p>
            <a:pPr lvl="0"/>
            <a:r>
              <a:rPr lang="en-US" dirty="0"/>
              <a:t>Reference.</a:t>
            </a:r>
          </a:p>
        </p:txBody>
      </p:sp>
    </p:spTree>
    <p:extLst>
      <p:ext uri="{BB962C8B-B14F-4D97-AF65-F5344CB8AC3E}">
        <p14:creationId xmlns:p14="http://schemas.microsoft.com/office/powerpoint/2010/main" val="34064155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41051A8-8956-5849-A054-F0F8985FCB64}"/>
              </a:ext>
            </a:extLst>
          </p:cNvPr>
          <p:cNvSpPr>
            <a:spLocks noGrp="1"/>
          </p:cNvSpPr>
          <p:nvPr>
            <p:ph type="dt" sz="half" idx="10"/>
          </p:nvPr>
        </p:nvSpPr>
        <p:spPr/>
        <p:txBody>
          <a:bodyPr/>
          <a:lstStyle/>
          <a:p>
            <a:fld id="{32FEE956-F967-5D47-ACD1-C0142B2A9E33}" type="datetimeFigureOut">
              <a:rPr lang="en-US" smtClean="0"/>
              <a:t>10/26/2022</a:t>
            </a:fld>
            <a:endParaRPr lang="en-US"/>
          </a:p>
        </p:txBody>
      </p:sp>
      <p:sp>
        <p:nvSpPr>
          <p:cNvPr id="3" name="Footer Placeholder 2">
            <a:extLst>
              <a:ext uri="{FF2B5EF4-FFF2-40B4-BE49-F238E27FC236}">
                <a16:creationId xmlns:a16="http://schemas.microsoft.com/office/drawing/2014/main" id="{21FB0DC8-38C8-E046-B504-6BC5EC46156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4554B12-6FF3-8E4E-A9BA-739821424BFC}"/>
              </a:ext>
            </a:extLst>
          </p:cNvPr>
          <p:cNvSpPr>
            <a:spLocks noGrp="1"/>
          </p:cNvSpPr>
          <p:nvPr>
            <p:ph type="sldNum" sz="quarter" idx="12"/>
          </p:nvPr>
        </p:nvSpPr>
        <p:spPr/>
        <p:txBody>
          <a:bodyPr/>
          <a:lstStyle/>
          <a:p>
            <a:fld id="{F495C732-BC05-7945-8E29-F7891EE6AA09}" type="slidenum">
              <a:rPr lang="en-US" smtClean="0"/>
              <a:t>‹#›</a:t>
            </a:fld>
            <a:endParaRPr lang="en-US"/>
          </a:p>
        </p:txBody>
      </p:sp>
    </p:spTree>
    <p:extLst>
      <p:ext uri="{BB962C8B-B14F-4D97-AF65-F5344CB8AC3E}">
        <p14:creationId xmlns:p14="http://schemas.microsoft.com/office/powerpoint/2010/main" val="9389348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126280-10AA-4745-B767-FDBC4EAD69F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B67737A-766B-CC4C-BA85-307A404C56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042E141-2BF4-D748-8A69-8D03731420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4CF0BA2-A57B-4846-9CB5-4669FC8BE2A4}"/>
              </a:ext>
            </a:extLst>
          </p:cNvPr>
          <p:cNvSpPr>
            <a:spLocks noGrp="1"/>
          </p:cNvSpPr>
          <p:nvPr>
            <p:ph type="dt" sz="half" idx="10"/>
          </p:nvPr>
        </p:nvSpPr>
        <p:spPr/>
        <p:txBody>
          <a:bodyPr/>
          <a:lstStyle/>
          <a:p>
            <a:fld id="{32FEE956-F967-5D47-ACD1-C0142B2A9E33}" type="datetimeFigureOut">
              <a:rPr lang="en-US" smtClean="0"/>
              <a:t>10/26/2022</a:t>
            </a:fld>
            <a:endParaRPr lang="en-US"/>
          </a:p>
        </p:txBody>
      </p:sp>
      <p:sp>
        <p:nvSpPr>
          <p:cNvPr id="6" name="Footer Placeholder 5">
            <a:extLst>
              <a:ext uri="{FF2B5EF4-FFF2-40B4-BE49-F238E27FC236}">
                <a16:creationId xmlns:a16="http://schemas.microsoft.com/office/drawing/2014/main" id="{F8B29F66-3F34-AD43-8B09-D6315F8BE3D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F7D6DE0-16ED-2C45-9CE6-49458F5E8BF3}"/>
              </a:ext>
            </a:extLst>
          </p:cNvPr>
          <p:cNvSpPr>
            <a:spLocks noGrp="1"/>
          </p:cNvSpPr>
          <p:nvPr>
            <p:ph type="sldNum" sz="quarter" idx="12"/>
          </p:nvPr>
        </p:nvSpPr>
        <p:spPr/>
        <p:txBody>
          <a:bodyPr/>
          <a:lstStyle/>
          <a:p>
            <a:fld id="{F495C732-BC05-7945-8E29-F7891EE6AA09}" type="slidenum">
              <a:rPr lang="en-US" smtClean="0"/>
              <a:t>‹#›</a:t>
            </a:fld>
            <a:endParaRPr lang="en-US"/>
          </a:p>
        </p:txBody>
      </p:sp>
    </p:spTree>
    <p:extLst>
      <p:ext uri="{BB962C8B-B14F-4D97-AF65-F5344CB8AC3E}">
        <p14:creationId xmlns:p14="http://schemas.microsoft.com/office/powerpoint/2010/main" val="37664893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D9E8A-79A9-684B-8B69-E8348364015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97C680E-6962-2742-854F-D25875AC015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FA1AC26-67CB-5941-B93A-68C204AAD4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78ADDD5-2442-3E4F-96DC-ED21CA6619ED}"/>
              </a:ext>
            </a:extLst>
          </p:cNvPr>
          <p:cNvSpPr>
            <a:spLocks noGrp="1"/>
          </p:cNvSpPr>
          <p:nvPr>
            <p:ph type="dt" sz="half" idx="10"/>
          </p:nvPr>
        </p:nvSpPr>
        <p:spPr/>
        <p:txBody>
          <a:bodyPr/>
          <a:lstStyle/>
          <a:p>
            <a:fld id="{32FEE956-F967-5D47-ACD1-C0142B2A9E33}" type="datetimeFigureOut">
              <a:rPr lang="en-US" smtClean="0"/>
              <a:t>10/26/2022</a:t>
            </a:fld>
            <a:endParaRPr lang="en-US"/>
          </a:p>
        </p:txBody>
      </p:sp>
      <p:sp>
        <p:nvSpPr>
          <p:cNvPr id="6" name="Footer Placeholder 5">
            <a:extLst>
              <a:ext uri="{FF2B5EF4-FFF2-40B4-BE49-F238E27FC236}">
                <a16:creationId xmlns:a16="http://schemas.microsoft.com/office/drawing/2014/main" id="{478100F1-F3A8-FB42-89A8-6875877046D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5E54563-A062-9D4C-9CD4-F6857977ED7B}"/>
              </a:ext>
            </a:extLst>
          </p:cNvPr>
          <p:cNvSpPr>
            <a:spLocks noGrp="1"/>
          </p:cNvSpPr>
          <p:nvPr>
            <p:ph type="sldNum" sz="quarter" idx="12"/>
          </p:nvPr>
        </p:nvSpPr>
        <p:spPr/>
        <p:txBody>
          <a:bodyPr/>
          <a:lstStyle/>
          <a:p>
            <a:fld id="{F495C732-BC05-7945-8E29-F7891EE6AA09}" type="slidenum">
              <a:rPr lang="en-US" smtClean="0"/>
              <a:t>‹#›</a:t>
            </a:fld>
            <a:endParaRPr lang="en-US"/>
          </a:p>
        </p:txBody>
      </p:sp>
    </p:spTree>
    <p:extLst>
      <p:ext uri="{BB962C8B-B14F-4D97-AF65-F5344CB8AC3E}">
        <p14:creationId xmlns:p14="http://schemas.microsoft.com/office/powerpoint/2010/main" val="34542199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6.xml"/><Relationship Id="rId7"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5" Type="http://schemas.openxmlformats.org/officeDocument/2006/relationships/slideLayout" Target="../slideLayouts/slideLayout28.xml"/><Relationship Id="rId4"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45.xml"/><Relationship Id="rId7" Type="http://schemas.openxmlformats.org/officeDocument/2006/relationships/theme" Target="../theme/theme5.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5" Type="http://schemas.openxmlformats.org/officeDocument/2006/relationships/slideLayout" Target="../slideLayouts/slideLayout47.xml"/><Relationship Id="rId4" Type="http://schemas.openxmlformats.org/officeDocument/2006/relationships/slideLayout" Target="../slideLayouts/slideLayout4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18" Type="http://schemas.openxmlformats.org/officeDocument/2006/relationships/slideLayout" Target="../slideLayouts/slideLayout66.xml"/><Relationship Id="rId3" Type="http://schemas.openxmlformats.org/officeDocument/2006/relationships/slideLayout" Target="../slideLayouts/slideLayout51.xml"/><Relationship Id="rId21" Type="http://schemas.openxmlformats.org/officeDocument/2006/relationships/image" Target="../media/image3.png"/><Relationship Id="rId7" Type="http://schemas.openxmlformats.org/officeDocument/2006/relationships/slideLayout" Target="../slideLayouts/slideLayout55.xml"/><Relationship Id="rId12" Type="http://schemas.openxmlformats.org/officeDocument/2006/relationships/slideLayout" Target="../slideLayouts/slideLayout60.xml"/><Relationship Id="rId17" Type="http://schemas.openxmlformats.org/officeDocument/2006/relationships/slideLayout" Target="../slideLayouts/slideLayout65.xml"/><Relationship Id="rId2" Type="http://schemas.openxmlformats.org/officeDocument/2006/relationships/slideLayout" Target="../slideLayouts/slideLayout50.xml"/><Relationship Id="rId16" Type="http://schemas.openxmlformats.org/officeDocument/2006/relationships/slideLayout" Target="../slideLayouts/slideLayout64.xml"/><Relationship Id="rId20" Type="http://schemas.openxmlformats.org/officeDocument/2006/relationships/theme" Target="../theme/theme6.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slideLayout" Target="../slideLayouts/slideLayout63.xml"/><Relationship Id="rId10" Type="http://schemas.openxmlformats.org/officeDocument/2006/relationships/slideLayout" Target="../slideLayouts/slideLayout58.xml"/><Relationship Id="rId19" Type="http://schemas.openxmlformats.org/officeDocument/2006/relationships/slideLayout" Target="../slideLayouts/slideLayout67.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E1F8AD3-ADE1-624C-BE90-32A5FBEFE04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E5844CE-446C-AB40-B097-07B780049FE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545217-4529-5145-BF49-428DBC6A58D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FEE956-F967-5D47-ACD1-C0142B2A9E33}" type="datetimeFigureOut">
              <a:rPr lang="en-US" smtClean="0"/>
              <a:t>10/26/2022</a:t>
            </a:fld>
            <a:endParaRPr lang="en-US"/>
          </a:p>
        </p:txBody>
      </p:sp>
      <p:sp>
        <p:nvSpPr>
          <p:cNvPr id="5" name="Footer Placeholder 4">
            <a:extLst>
              <a:ext uri="{FF2B5EF4-FFF2-40B4-BE49-F238E27FC236}">
                <a16:creationId xmlns:a16="http://schemas.microsoft.com/office/drawing/2014/main" id="{2DFEDA68-0BAC-4B43-A452-58BF98669F3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F56A997-3A10-ED4C-AFBA-7ECE3A5009A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95C732-BC05-7945-8E29-F7891EE6AA09}" type="slidenum">
              <a:rPr lang="en-US" smtClean="0"/>
              <a:t>‹#›</a:t>
            </a:fld>
            <a:endParaRPr lang="en-US"/>
          </a:p>
        </p:txBody>
      </p:sp>
    </p:spTree>
    <p:extLst>
      <p:ext uri="{BB962C8B-B14F-4D97-AF65-F5344CB8AC3E}">
        <p14:creationId xmlns:p14="http://schemas.microsoft.com/office/powerpoint/2010/main" val="5124917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7" name="Rectangle 1"/>
          <p:cNvSpPr>
            <a:spLocks noChangeArrowheads="1"/>
          </p:cNvSpPr>
          <p:nvPr userDrawn="1"/>
        </p:nvSpPr>
        <p:spPr bwMode="auto">
          <a:xfrm>
            <a:off x="0" y="0"/>
            <a:ext cx="12192000" cy="1447800"/>
          </a:xfrm>
          <a:prstGeom prst="rect">
            <a:avLst/>
          </a:prstGeom>
          <a:solidFill>
            <a:srgbClr val="6188C1"/>
          </a:solidFill>
          <a:ln w="9525">
            <a:noFill/>
            <a:round/>
            <a:headEnd/>
            <a:tailEnd/>
          </a:ln>
        </p:spPr>
        <p:txBody>
          <a:bodyPr lIns="77556" tIns="38779" rIns="77556" bIns="38779"/>
          <a:lstStyle/>
          <a:p>
            <a:pPr eaLnBrk="0" hangingPunct="0"/>
            <a:endParaRPr lang="en-US" sz="1500">
              <a:solidFill>
                <a:srgbClr val="512C5A"/>
              </a:solidFill>
              <a:cs typeface="Arial" charset="0"/>
            </a:endParaRPr>
          </a:p>
        </p:txBody>
      </p:sp>
      <p:sp>
        <p:nvSpPr>
          <p:cNvPr id="1026" name="Title Placeholder 1"/>
          <p:cNvSpPr>
            <a:spLocks noGrp="1"/>
          </p:cNvSpPr>
          <p:nvPr>
            <p:ph type="title"/>
          </p:nvPr>
        </p:nvSpPr>
        <p:spPr bwMode="auto">
          <a:xfrm>
            <a:off x="609600" y="152400"/>
            <a:ext cx="10973741"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4847" tIns="42424" rIns="84847" bIns="42424" numCol="1" anchor="ctr" anchorCtr="0" compatLnSpc="1">
            <a:prstTxWarp prst="textNoShape">
              <a:avLst/>
            </a:prstTxWarp>
          </a:bodyPr>
          <a:lstStyle/>
          <a:p>
            <a:pPr lvl="0"/>
            <a:r>
              <a:rPr lang="en-US" altLang="en-US" dirty="0"/>
              <a:t>Click to edit Master title style</a:t>
            </a:r>
          </a:p>
        </p:txBody>
      </p:sp>
      <p:sp>
        <p:nvSpPr>
          <p:cNvPr id="1027" name="Text Placeholder 2"/>
          <p:cNvSpPr>
            <a:spLocks noGrp="1"/>
          </p:cNvSpPr>
          <p:nvPr>
            <p:ph type="body" idx="1"/>
          </p:nvPr>
        </p:nvSpPr>
        <p:spPr bwMode="auto">
          <a:xfrm>
            <a:off x="1219200" y="1600541"/>
            <a:ext cx="9855200" cy="4495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2424" rIns="0" bIns="42424" numCol="1" anchor="t" anchorCtr="0" compatLnSpc="1">
            <a:prstTxWarp prst="textNoShape">
              <a:avLst/>
            </a:prstTxWarp>
            <a:normAutofit/>
          </a:bodyPr>
          <a:lstStyle/>
          <a:p>
            <a:pPr lvl="0"/>
            <a:r>
              <a:rPr lang="en-US" altLang="en-US" dirty="0"/>
              <a:t>Click to edit Master text styles</a:t>
            </a:r>
          </a:p>
          <a:p>
            <a:pPr lvl="1"/>
            <a:r>
              <a:rPr lang="en-US" altLang="en-US" dirty="0"/>
              <a:t>Second level</a:t>
            </a:r>
          </a:p>
          <a:p>
            <a:pPr lvl="2"/>
            <a:r>
              <a:rPr lang="en-US" altLang="en-US" dirty="0"/>
              <a:t>Third level</a:t>
            </a:r>
          </a:p>
        </p:txBody>
      </p:sp>
      <p:sp>
        <p:nvSpPr>
          <p:cNvPr id="3" name="TextBox 2"/>
          <p:cNvSpPr txBox="1"/>
          <p:nvPr userDrawn="1"/>
        </p:nvSpPr>
        <p:spPr>
          <a:xfrm>
            <a:off x="11074401" y="6303708"/>
            <a:ext cx="917692" cy="369332"/>
          </a:xfrm>
          <a:prstGeom prst="rect">
            <a:avLst/>
          </a:prstGeom>
          <a:noFill/>
        </p:spPr>
        <p:txBody>
          <a:bodyPr wrap="square" rtlCol="0">
            <a:spAutoFit/>
          </a:bodyPr>
          <a:lstStyle/>
          <a:p>
            <a:fld id="{51F37FE3-A539-4241-879C-8CE5329EEACE}" type="slidenum">
              <a:rPr lang="en-US" sz="1800" smtClean="0"/>
              <a:pPr/>
              <a:t>‹#›</a:t>
            </a:fld>
            <a:endParaRPr lang="en-US" sz="1800" dirty="0"/>
          </a:p>
        </p:txBody>
      </p:sp>
      <p:pic>
        <p:nvPicPr>
          <p:cNvPr id="2" name="Picture 1"/>
          <p:cNvPicPr>
            <a:picLocks noChangeAspect="1"/>
          </p:cNvPicPr>
          <p:nvPr userDrawn="1"/>
        </p:nvPicPr>
        <p:blipFill>
          <a:blip r:embed="rId14" cstate="screen">
            <a:extLst>
              <a:ext uri="{28A0092B-C50C-407E-A947-70E740481C1C}">
                <a14:useLocalDpi xmlns:a14="http://schemas.microsoft.com/office/drawing/2010/main" val="0"/>
              </a:ext>
            </a:extLst>
          </a:blip>
          <a:stretch>
            <a:fillRect/>
          </a:stretch>
        </p:blipFill>
        <p:spPr>
          <a:xfrm>
            <a:off x="7823200" y="6189119"/>
            <a:ext cx="2997200" cy="526219"/>
          </a:xfrm>
          <a:prstGeom prst="rect">
            <a:avLst/>
          </a:prstGeom>
        </p:spPr>
      </p:pic>
    </p:spTree>
    <p:extLst>
      <p:ext uri="{BB962C8B-B14F-4D97-AF65-F5344CB8AC3E}">
        <p14:creationId xmlns:p14="http://schemas.microsoft.com/office/powerpoint/2010/main" val="4931330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847289" rtl="0" fontAlgn="base">
        <a:spcBef>
          <a:spcPct val="0"/>
        </a:spcBef>
        <a:spcAft>
          <a:spcPct val="0"/>
        </a:spcAft>
        <a:defRPr sz="4000" kern="1200">
          <a:solidFill>
            <a:schemeClr val="accent6"/>
          </a:solidFill>
          <a:latin typeface="+mj-lt"/>
          <a:ea typeface="+mj-ea"/>
          <a:cs typeface="+mj-cs"/>
        </a:defRPr>
      </a:lvl1pPr>
      <a:lvl2pPr algn="ctr" defTabSz="847289" rtl="0" fontAlgn="base">
        <a:spcBef>
          <a:spcPct val="0"/>
        </a:spcBef>
        <a:spcAft>
          <a:spcPct val="0"/>
        </a:spcAft>
        <a:defRPr sz="4000">
          <a:solidFill>
            <a:schemeClr val="tx1"/>
          </a:solidFill>
          <a:latin typeface="Arial" charset="0"/>
        </a:defRPr>
      </a:lvl2pPr>
      <a:lvl3pPr algn="ctr" defTabSz="847289" rtl="0" fontAlgn="base">
        <a:spcBef>
          <a:spcPct val="0"/>
        </a:spcBef>
        <a:spcAft>
          <a:spcPct val="0"/>
        </a:spcAft>
        <a:defRPr sz="4000">
          <a:solidFill>
            <a:schemeClr val="tx1"/>
          </a:solidFill>
          <a:latin typeface="Arial" charset="0"/>
        </a:defRPr>
      </a:lvl3pPr>
      <a:lvl4pPr algn="ctr" defTabSz="847289" rtl="0" fontAlgn="base">
        <a:spcBef>
          <a:spcPct val="0"/>
        </a:spcBef>
        <a:spcAft>
          <a:spcPct val="0"/>
        </a:spcAft>
        <a:defRPr sz="4000">
          <a:solidFill>
            <a:schemeClr val="tx1"/>
          </a:solidFill>
          <a:latin typeface="Arial" charset="0"/>
        </a:defRPr>
      </a:lvl4pPr>
      <a:lvl5pPr algn="ctr" defTabSz="847289" rtl="0" fontAlgn="base">
        <a:spcBef>
          <a:spcPct val="0"/>
        </a:spcBef>
        <a:spcAft>
          <a:spcPct val="0"/>
        </a:spcAft>
        <a:defRPr sz="4000">
          <a:solidFill>
            <a:schemeClr val="tx1"/>
          </a:solidFill>
          <a:latin typeface="Arial" charset="0"/>
        </a:defRPr>
      </a:lvl5pPr>
      <a:lvl6pPr marL="500040" algn="ctr" defTabSz="847289" rtl="0" fontAlgn="base">
        <a:spcBef>
          <a:spcPct val="0"/>
        </a:spcBef>
        <a:spcAft>
          <a:spcPct val="0"/>
        </a:spcAft>
        <a:defRPr sz="4000">
          <a:solidFill>
            <a:schemeClr val="tx1"/>
          </a:solidFill>
          <a:latin typeface="Arial" charset="0"/>
        </a:defRPr>
      </a:lvl6pPr>
      <a:lvl7pPr marL="1000079" algn="ctr" defTabSz="847289" rtl="0" fontAlgn="base">
        <a:spcBef>
          <a:spcPct val="0"/>
        </a:spcBef>
        <a:spcAft>
          <a:spcPct val="0"/>
        </a:spcAft>
        <a:defRPr sz="4000">
          <a:solidFill>
            <a:schemeClr val="tx1"/>
          </a:solidFill>
          <a:latin typeface="Arial" charset="0"/>
        </a:defRPr>
      </a:lvl7pPr>
      <a:lvl8pPr marL="1500119" algn="ctr" defTabSz="847289" rtl="0" fontAlgn="base">
        <a:spcBef>
          <a:spcPct val="0"/>
        </a:spcBef>
        <a:spcAft>
          <a:spcPct val="0"/>
        </a:spcAft>
        <a:defRPr sz="4000">
          <a:solidFill>
            <a:schemeClr val="tx1"/>
          </a:solidFill>
          <a:latin typeface="Arial" charset="0"/>
        </a:defRPr>
      </a:lvl8pPr>
      <a:lvl9pPr marL="2000159" algn="ctr" defTabSz="847289" rtl="0" fontAlgn="base">
        <a:spcBef>
          <a:spcPct val="0"/>
        </a:spcBef>
        <a:spcAft>
          <a:spcPct val="0"/>
        </a:spcAft>
        <a:defRPr sz="4000">
          <a:solidFill>
            <a:schemeClr val="tx1"/>
          </a:solidFill>
          <a:latin typeface="Arial" charset="0"/>
        </a:defRPr>
      </a:lvl9pPr>
    </p:titleStyle>
    <p:bodyStyle>
      <a:lvl1pPr marL="317734" indent="-317734" algn="l" defTabSz="847289" rtl="0" fontAlgn="base">
        <a:spcBef>
          <a:spcPct val="20000"/>
        </a:spcBef>
        <a:spcAft>
          <a:spcPct val="0"/>
        </a:spcAft>
        <a:buClr>
          <a:srgbClr val="54BABA"/>
        </a:buClr>
        <a:buFont typeface="Arial" charset="0"/>
        <a:buChar char="•"/>
        <a:defRPr sz="2400" kern="1200">
          <a:solidFill>
            <a:srgbClr val="512C5A"/>
          </a:solidFill>
          <a:latin typeface="+mn-lt"/>
          <a:ea typeface="+mn-ea"/>
          <a:cs typeface="+mn-cs"/>
        </a:defRPr>
      </a:lvl1pPr>
      <a:lvl2pPr marL="689291" indent="-263910" algn="l" defTabSz="847289" rtl="0" fontAlgn="base">
        <a:spcBef>
          <a:spcPct val="20000"/>
        </a:spcBef>
        <a:spcAft>
          <a:spcPct val="0"/>
        </a:spcAft>
        <a:buClr>
          <a:srgbClr val="54BABA"/>
        </a:buClr>
        <a:buFont typeface="Wingdings" panose="05000000000000000000" pitchFamily="2" charset="2"/>
        <a:buChar char="§"/>
        <a:defRPr sz="2400" kern="1200">
          <a:solidFill>
            <a:srgbClr val="512C5A"/>
          </a:solidFill>
          <a:latin typeface="+mn-lt"/>
          <a:ea typeface="+mn-ea"/>
          <a:cs typeface="+mn-cs"/>
        </a:defRPr>
      </a:lvl2pPr>
      <a:lvl3pPr marL="1190190" indent="-342900" algn="l" defTabSz="847289" rtl="0" fontAlgn="base">
        <a:spcBef>
          <a:spcPct val="20000"/>
        </a:spcBef>
        <a:spcAft>
          <a:spcPct val="0"/>
        </a:spcAft>
        <a:buClr>
          <a:srgbClr val="54BABA"/>
        </a:buClr>
        <a:buFont typeface="Arial" panose="020B0604020202020204" pitchFamily="34" charset="0"/>
        <a:buChar char="−"/>
        <a:defRPr sz="2400" kern="1200">
          <a:solidFill>
            <a:srgbClr val="512C5A"/>
          </a:solidFill>
          <a:latin typeface="+mn-lt"/>
          <a:ea typeface="+mn-ea"/>
          <a:cs typeface="+mn-cs"/>
        </a:defRPr>
      </a:lvl3pPr>
      <a:lvl4pPr marL="1484493" indent="-211822" algn="l" defTabSz="847289" rtl="0" fontAlgn="base">
        <a:spcBef>
          <a:spcPct val="20000"/>
        </a:spcBef>
        <a:spcAft>
          <a:spcPct val="0"/>
        </a:spcAft>
        <a:buClr>
          <a:srgbClr val="54BABA"/>
        </a:buClr>
        <a:buFont typeface="Arial" charset="0"/>
        <a:buChar char="–"/>
        <a:defRPr sz="1900" kern="1200">
          <a:solidFill>
            <a:srgbClr val="512C5A"/>
          </a:solidFill>
          <a:latin typeface="+mn-lt"/>
          <a:ea typeface="+mn-ea"/>
          <a:cs typeface="+mn-cs"/>
        </a:defRPr>
      </a:lvl4pPr>
      <a:lvl5pPr marL="1908138" indent="-211822" algn="l" defTabSz="847289" rtl="0" fontAlgn="base">
        <a:spcBef>
          <a:spcPct val="20000"/>
        </a:spcBef>
        <a:spcAft>
          <a:spcPct val="0"/>
        </a:spcAft>
        <a:buClr>
          <a:srgbClr val="54BABA"/>
        </a:buClr>
        <a:buFont typeface="Arial" charset="0"/>
        <a:buChar char="»"/>
        <a:defRPr sz="1900" kern="1200">
          <a:solidFill>
            <a:srgbClr val="512C5A"/>
          </a:solidFill>
          <a:latin typeface="+mn-lt"/>
          <a:ea typeface="+mn-ea"/>
          <a:cs typeface="+mn-cs"/>
        </a:defRPr>
      </a:lvl5pPr>
      <a:lvl6pPr marL="2333285" indent="-212117" algn="l" defTabSz="848467" rtl="0" eaLnBrk="1" latinLnBrk="0" hangingPunct="1">
        <a:spcBef>
          <a:spcPct val="20000"/>
        </a:spcBef>
        <a:buFont typeface="Arial" panose="020B0604020202020204" pitchFamily="34" charset="0"/>
        <a:buChar char="•"/>
        <a:defRPr sz="1900" kern="1200">
          <a:solidFill>
            <a:schemeClr val="tx1"/>
          </a:solidFill>
          <a:latin typeface="+mn-lt"/>
          <a:ea typeface="+mn-ea"/>
          <a:cs typeface="+mn-cs"/>
        </a:defRPr>
      </a:lvl6pPr>
      <a:lvl7pPr marL="2757518" indent="-212117" algn="l" defTabSz="848467" rtl="0" eaLnBrk="1" latinLnBrk="0" hangingPunct="1">
        <a:spcBef>
          <a:spcPct val="20000"/>
        </a:spcBef>
        <a:buFont typeface="Arial" panose="020B0604020202020204" pitchFamily="34" charset="0"/>
        <a:buChar char="•"/>
        <a:defRPr sz="1900" kern="1200">
          <a:solidFill>
            <a:schemeClr val="tx1"/>
          </a:solidFill>
          <a:latin typeface="+mn-lt"/>
          <a:ea typeface="+mn-ea"/>
          <a:cs typeface="+mn-cs"/>
        </a:defRPr>
      </a:lvl7pPr>
      <a:lvl8pPr marL="3181753" indent="-212117" algn="l" defTabSz="848467" rtl="0" eaLnBrk="1" latinLnBrk="0" hangingPunct="1">
        <a:spcBef>
          <a:spcPct val="20000"/>
        </a:spcBef>
        <a:buFont typeface="Arial" panose="020B0604020202020204" pitchFamily="34" charset="0"/>
        <a:buChar char="•"/>
        <a:defRPr sz="1900" kern="1200">
          <a:solidFill>
            <a:schemeClr val="tx1"/>
          </a:solidFill>
          <a:latin typeface="+mn-lt"/>
          <a:ea typeface="+mn-ea"/>
          <a:cs typeface="+mn-cs"/>
        </a:defRPr>
      </a:lvl8pPr>
      <a:lvl9pPr marL="3605986" indent="-212117" algn="l" defTabSz="848467" rtl="0" eaLnBrk="1" latinLnBrk="0" hangingPunct="1">
        <a:spcBef>
          <a:spcPct val="200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848467" rtl="0" eaLnBrk="1" latinLnBrk="0" hangingPunct="1">
        <a:defRPr sz="1600" kern="1200">
          <a:solidFill>
            <a:schemeClr val="tx1"/>
          </a:solidFill>
          <a:latin typeface="+mn-lt"/>
          <a:ea typeface="+mn-ea"/>
          <a:cs typeface="+mn-cs"/>
        </a:defRPr>
      </a:lvl1pPr>
      <a:lvl2pPr marL="424233" algn="l" defTabSz="848467" rtl="0" eaLnBrk="1" latinLnBrk="0" hangingPunct="1">
        <a:defRPr sz="1600" kern="1200">
          <a:solidFill>
            <a:schemeClr val="tx1"/>
          </a:solidFill>
          <a:latin typeface="+mn-lt"/>
          <a:ea typeface="+mn-ea"/>
          <a:cs typeface="+mn-cs"/>
        </a:defRPr>
      </a:lvl2pPr>
      <a:lvl3pPr marL="848467" algn="l" defTabSz="848467" rtl="0" eaLnBrk="1" latinLnBrk="0" hangingPunct="1">
        <a:defRPr sz="1600" kern="1200">
          <a:solidFill>
            <a:schemeClr val="tx1"/>
          </a:solidFill>
          <a:latin typeface="+mn-lt"/>
          <a:ea typeface="+mn-ea"/>
          <a:cs typeface="+mn-cs"/>
        </a:defRPr>
      </a:lvl3pPr>
      <a:lvl4pPr marL="1272700" algn="l" defTabSz="848467" rtl="0" eaLnBrk="1" latinLnBrk="0" hangingPunct="1">
        <a:defRPr sz="1600" kern="1200">
          <a:solidFill>
            <a:schemeClr val="tx1"/>
          </a:solidFill>
          <a:latin typeface="+mn-lt"/>
          <a:ea typeface="+mn-ea"/>
          <a:cs typeface="+mn-cs"/>
        </a:defRPr>
      </a:lvl4pPr>
      <a:lvl5pPr marL="1696935" algn="l" defTabSz="848467" rtl="0" eaLnBrk="1" latinLnBrk="0" hangingPunct="1">
        <a:defRPr sz="1600" kern="1200">
          <a:solidFill>
            <a:schemeClr val="tx1"/>
          </a:solidFill>
          <a:latin typeface="+mn-lt"/>
          <a:ea typeface="+mn-ea"/>
          <a:cs typeface="+mn-cs"/>
        </a:defRPr>
      </a:lvl5pPr>
      <a:lvl6pPr marL="2121168" algn="l" defTabSz="848467" rtl="0" eaLnBrk="1" latinLnBrk="0" hangingPunct="1">
        <a:defRPr sz="1600" kern="1200">
          <a:solidFill>
            <a:schemeClr val="tx1"/>
          </a:solidFill>
          <a:latin typeface="+mn-lt"/>
          <a:ea typeface="+mn-ea"/>
          <a:cs typeface="+mn-cs"/>
        </a:defRPr>
      </a:lvl6pPr>
      <a:lvl7pPr marL="2545402" algn="l" defTabSz="848467" rtl="0" eaLnBrk="1" latinLnBrk="0" hangingPunct="1">
        <a:defRPr sz="1600" kern="1200">
          <a:solidFill>
            <a:schemeClr val="tx1"/>
          </a:solidFill>
          <a:latin typeface="+mn-lt"/>
          <a:ea typeface="+mn-ea"/>
          <a:cs typeface="+mn-cs"/>
        </a:defRPr>
      </a:lvl7pPr>
      <a:lvl8pPr marL="2969635" algn="l" defTabSz="848467" rtl="0" eaLnBrk="1" latinLnBrk="0" hangingPunct="1">
        <a:defRPr sz="1600" kern="1200">
          <a:solidFill>
            <a:schemeClr val="tx1"/>
          </a:solidFill>
          <a:latin typeface="+mn-lt"/>
          <a:ea typeface="+mn-ea"/>
          <a:cs typeface="+mn-cs"/>
        </a:defRPr>
      </a:lvl8pPr>
      <a:lvl9pPr marL="3393869" algn="l" defTabSz="848467" rtl="0" eaLnBrk="1" latinLnBrk="0" hangingPunct="1">
        <a:defRPr sz="1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 name="Picture 5" descr="A close up of a logo&#10;&#10;Description automatically generated">
            <a:extLst>
              <a:ext uri="{FF2B5EF4-FFF2-40B4-BE49-F238E27FC236}">
                <a16:creationId xmlns:a16="http://schemas.microsoft.com/office/drawing/2014/main" id="{DCB686EC-5A95-4558-A582-E9E3127476A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55600" y="5943514"/>
            <a:ext cx="660395" cy="685886"/>
          </a:xfrm>
          <a:prstGeom prst="rect">
            <a:avLst/>
          </a:prstGeom>
        </p:spPr>
      </p:pic>
      <p:pic>
        <p:nvPicPr>
          <p:cNvPr id="3" name="Picture 2" descr="A close up of a logo&#10;&#10;Description automatically generated">
            <a:extLst>
              <a:ext uri="{FF2B5EF4-FFF2-40B4-BE49-F238E27FC236}">
                <a16:creationId xmlns:a16="http://schemas.microsoft.com/office/drawing/2014/main" id="{701E651A-321F-4FDE-8224-3156E49558D9}"/>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355600" y="5943514"/>
            <a:ext cx="660395" cy="685886"/>
          </a:xfrm>
          <a:prstGeom prst="rect">
            <a:avLst/>
          </a:prstGeom>
        </p:spPr>
      </p:pic>
    </p:spTree>
    <p:extLst>
      <p:ext uri="{BB962C8B-B14F-4D97-AF65-F5344CB8AC3E}">
        <p14:creationId xmlns:p14="http://schemas.microsoft.com/office/powerpoint/2010/main" val="2040548981"/>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Lst>
  <mc:AlternateContent xmlns:mc="http://schemas.openxmlformats.org/markup-compatibility/2006" xmlns:p14="http://schemas.microsoft.com/office/powerpoint/2010/main">
    <mc:Choice Requires="p14">
      <p:transition p14:dur="0" advClick="0"/>
    </mc:Choice>
    <mc:Fallback xmlns="">
      <p:transition advClick="0"/>
    </mc:Fallback>
  </mc:AlternateContent>
  <p:txStyles>
    <p:titleStyle>
      <a:lvl1pPr algn="l" defTabSz="914446"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11" indent="-228611" algn="l" defTabSz="914446"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34" indent="-228611" algn="l" defTabSz="91444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57" indent="-228611" algn="l" defTabSz="91444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80"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503"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9"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46" rtl="0" eaLnBrk="1" latinLnBrk="0" hangingPunct="1">
        <a:defRPr sz="1800" kern="1200">
          <a:solidFill>
            <a:schemeClr val="tx1"/>
          </a:solidFill>
          <a:latin typeface="+mn-lt"/>
          <a:ea typeface="+mn-ea"/>
          <a:cs typeface="+mn-cs"/>
        </a:defRPr>
      </a:lvl1pPr>
      <a:lvl2pPr marL="457223" algn="l" defTabSz="914446" rtl="0" eaLnBrk="1" latinLnBrk="0" hangingPunct="1">
        <a:defRPr sz="1800" kern="1200">
          <a:solidFill>
            <a:schemeClr val="tx1"/>
          </a:solidFill>
          <a:latin typeface="+mn-lt"/>
          <a:ea typeface="+mn-ea"/>
          <a:cs typeface="+mn-cs"/>
        </a:defRPr>
      </a:lvl2pPr>
      <a:lvl3pPr marL="914446" algn="l" defTabSz="914446" rtl="0" eaLnBrk="1" latinLnBrk="0" hangingPunct="1">
        <a:defRPr sz="1800" kern="1200">
          <a:solidFill>
            <a:schemeClr val="tx1"/>
          </a:solidFill>
          <a:latin typeface="+mn-lt"/>
          <a:ea typeface="+mn-ea"/>
          <a:cs typeface="+mn-cs"/>
        </a:defRPr>
      </a:lvl3pPr>
      <a:lvl4pPr marL="1371669" algn="l" defTabSz="914446" rtl="0" eaLnBrk="1" latinLnBrk="0" hangingPunct="1">
        <a:defRPr sz="1800" kern="1200">
          <a:solidFill>
            <a:schemeClr val="tx1"/>
          </a:solidFill>
          <a:latin typeface="+mn-lt"/>
          <a:ea typeface="+mn-ea"/>
          <a:cs typeface="+mn-cs"/>
        </a:defRPr>
      </a:lvl4pPr>
      <a:lvl5pPr marL="1828891" algn="l" defTabSz="914446" rtl="0" eaLnBrk="1" latinLnBrk="0" hangingPunct="1">
        <a:defRPr sz="1800" kern="1200">
          <a:solidFill>
            <a:schemeClr val="tx1"/>
          </a:solidFill>
          <a:latin typeface="+mn-lt"/>
          <a:ea typeface="+mn-ea"/>
          <a:cs typeface="+mn-cs"/>
        </a:defRPr>
      </a:lvl5pPr>
      <a:lvl6pPr marL="2286114" algn="l" defTabSz="914446" rtl="0" eaLnBrk="1" latinLnBrk="0" hangingPunct="1">
        <a:defRPr sz="1800" kern="1200">
          <a:solidFill>
            <a:schemeClr val="tx1"/>
          </a:solidFill>
          <a:latin typeface="+mn-lt"/>
          <a:ea typeface="+mn-ea"/>
          <a:cs typeface="+mn-cs"/>
        </a:defRPr>
      </a:lvl6pPr>
      <a:lvl7pPr marL="2743337" algn="l" defTabSz="914446" rtl="0" eaLnBrk="1" latinLnBrk="0" hangingPunct="1">
        <a:defRPr sz="1800" kern="1200">
          <a:solidFill>
            <a:schemeClr val="tx1"/>
          </a:solidFill>
          <a:latin typeface="+mn-lt"/>
          <a:ea typeface="+mn-ea"/>
          <a:cs typeface="+mn-cs"/>
        </a:defRPr>
      </a:lvl7pPr>
      <a:lvl8pPr marL="3200560" algn="l" defTabSz="914446" rtl="0" eaLnBrk="1" latinLnBrk="0" hangingPunct="1">
        <a:defRPr sz="1800" kern="1200">
          <a:solidFill>
            <a:schemeClr val="tx1"/>
          </a:solidFill>
          <a:latin typeface="+mn-lt"/>
          <a:ea typeface="+mn-ea"/>
          <a:cs typeface="+mn-cs"/>
        </a:defRPr>
      </a:lvl8pPr>
      <a:lvl9pPr marL="3657783" algn="l" defTabSz="914446"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C8D3F6-D479-2741-A96F-F047348DEBA6}" type="datetimeFigureOut">
              <a:rPr lang="en-US" smtClean="0"/>
              <a:pPr/>
              <a:t>10/26/2022</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BEE1C3-A945-D449-AD7C-9F2864967255}" type="slidenum">
              <a:rPr lang="en-US" smtClean="0"/>
              <a:pPr/>
              <a:t>‹#›</a:t>
            </a:fld>
            <a:endParaRPr lang="en-US"/>
          </a:p>
        </p:txBody>
      </p:sp>
    </p:spTree>
    <p:extLst>
      <p:ext uri="{BB962C8B-B14F-4D97-AF65-F5344CB8AC3E}">
        <p14:creationId xmlns:p14="http://schemas.microsoft.com/office/powerpoint/2010/main" val="521391216"/>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 name="Picture 5" descr="A close up of a logo&#10;&#10;Description automatically generated">
            <a:extLst>
              <a:ext uri="{FF2B5EF4-FFF2-40B4-BE49-F238E27FC236}">
                <a16:creationId xmlns:a16="http://schemas.microsoft.com/office/drawing/2014/main" id="{DCB686EC-5A95-4558-A582-E9E3127476A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55600" y="5943514"/>
            <a:ext cx="660395" cy="685886"/>
          </a:xfrm>
          <a:prstGeom prst="rect">
            <a:avLst/>
          </a:prstGeom>
        </p:spPr>
      </p:pic>
      <p:pic>
        <p:nvPicPr>
          <p:cNvPr id="3" name="Picture 2" descr="A close up of a logo&#10;&#10;Description automatically generated">
            <a:extLst>
              <a:ext uri="{FF2B5EF4-FFF2-40B4-BE49-F238E27FC236}">
                <a16:creationId xmlns:a16="http://schemas.microsoft.com/office/drawing/2014/main" id="{701E651A-321F-4FDE-8224-3156E49558D9}"/>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355600" y="5943514"/>
            <a:ext cx="660395" cy="685886"/>
          </a:xfrm>
          <a:prstGeom prst="rect">
            <a:avLst/>
          </a:prstGeom>
        </p:spPr>
      </p:pic>
    </p:spTree>
    <p:extLst>
      <p:ext uri="{BB962C8B-B14F-4D97-AF65-F5344CB8AC3E}">
        <p14:creationId xmlns:p14="http://schemas.microsoft.com/office/powerpoint/2010/main" val="1053820185"/>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Lst>
  <mc:AlternateContent xmlns:mc="http://schemas.openxmlformats.org/markup-compatibility/2006" xmlns:p14="http://schemas.microsoft.com/office/powerpoint/2010/main">
    <mc:Choice Requires="p14">
      <p:transition p14:dur="0" advClick="0"/>
    </mc:Choice>
    <mc:Fallback xmlns="">
      <p:transition advClick="0"/>
    </mc:Fallback>
  </mc:AlternateContent>
  <p:txStyles>
    <p:titleStyle>
      <a:lvl1pPr algn="l" defTabSz="914446"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11" indent="-228611" algn="l" defTabSz="914446"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34" indent="-228611" algn="l" defTabSz="91444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57" indent="-228611" algn="l" defTabSz="91444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80"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503"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9"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46" rtl="0" eaLnBrk="1" latinLnBrk="0" hangingPunct="1">
        <a:defRPr sz="1800" kern="1200">
          <a:solidFill>
            <a:schemeClr val="tx1"/>
          </a:solidFill>
          <a:latin typeface="+mn-lt"/>
          <a:ea typeface="+mn-ea"/>
          <a:cs typeface="+mn-cs"/>
        </a:defRPr>
      </a:lvl1pPr>
      <a:lvl2pPr marL="457223" algn="l" defTabSz="914446" rtl="0" eaLnBrk="1" latinLnBrk="0" hangingPunct="1">
        <a:defRPr sz="1800" kern="1200">
          <a:solidFill>
            <a:schemeClr val="tx1"/>
          </a:solidFill>
          <a:latin typeface="+mn-lt"/>
          <a:ea typeface="+mn-ea"/>
          <a:cs typeface="+mn-cs"/>
        </a:defRPr>
      </a:lvl2pPr>
      <a:lvl3pPr marL="914446" algn="l" defTabSz="914446" rtl="0" eaLnBrk="1" latinLnBrk="0" hangingPunct="1">
        <a:defRPr sz="1800" kern="1200">
          <a:solidFill>
            <a:schemeClr val="tx1"/>
          </a:solidFill>
          <a:latin typeface="+mn-lt"/>
          <a:ea typeface="+mn-ea"/>
          <a:cs typeface="+mn-cs"/>
        </a:defRPr>
      </a:lvl3pPr>
      <a:lvl4pPr marL="1371669" algn="l" defTabSz="914446" rtl="0" eaLnBrk="1" latinLnBrk="0" hangingPunct="1">
        <a:defRPr sz="1800" kern="1200">
          <a:solidFill>
            <a:schemeClr val="tx1"/>
          </a:solidFill>
          <a:latin typeface="+mn-lt"/>
          <a:ea typeface="+mn-ea"/>
          <a:cs typeface="+mn-cs"/>
        </a:defRPr>
      </a:lvl4pPr>
      <a:lvl5pPr marL="1828891" algn="l" defTabSz="914446" rtl="0" eaLnBrk="1" latinLnBrk="0" hangingPunct="1">
        <a:defRPr sz="1800" kern="1200">
          <a:solidFill>
            <a:schemeClr val="tx1"/>
          </a:solidFill>
          <a:latin typeface="+mn-lt"/>
          <a:ea typeface="+mn-ea"/>
          <a:cs typeface="+mn-cs"/>
        </a:defRPr>
      </a:lvl5pPr>
      <a:lvl6pPr marL="2286114" algn="l" defTabSz="914446" rtl="0" eaLnBrk="1" latinLnBrk="0" hangingPunct="1">
        <a:defRPr sz="1800" kern="1200">
          <a:solidFill>
            <a:schemeClr val="tx1"/>
          </a:solidFill>
          <a:latin typeface="+mn-lt"/>
          <a:ea typeface="+mn-ea"/>
          <a:cs typeface="+mn-cs"/>
        </a:defRPr>
      </a:lvl6pPr>
      <a:lvl7pPr marL="2743337" algn="l" defTabSz="914446" rtl="0" eaLnBrk="1" latinLnBrk="0" hangingPunct="1">
        <a:defRPr sz="1800" kern="1200">
          <a:solidFill>
            <a:schemeClr val="tx1"/>
          </a:solidFill>
          <a:latin typeface="+mn-lt"/>
          <a:ea typeface="+mn-ea"/>
          <a:cs typeface="+mn-cs"/>
        </a:defRPr>
      </a:lvl7pPr>
      <a:lvl8pPr marL="3200560" algn="l" defTabSz="914446" rtl="0" eaLnBrk="1" latinLnBrk="0" hangingPunct="1">
        <a:defRPr sz="1800" kern="1200">
          <a:solidFill>
            <a:schemeClr val="tx1"/>
          </a:solidFill>
          <a:latin typeface="+mn-lt"/>
          <a:ea typeface="+mn-ea"/>
          <a:cs typeface="+mn-cs"/>
        </a:defRPr>
      </a:lvl8pPr>
      <a:lvl9pPr marL="3657783" algn="l" defTabSz="914446"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rot="5400000">
            <a:off x="5551108" y="-4990077"/>
            <a:ext cx="1089785" cy="115005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sz="1800" dirty="0"/>
          </a:p>
        </p:txBody>
      </p:sp>
      <p:sp>
        <p:nvSpPr>
          <p:cNvPr id="2" name="Title Placeholder 1"/>
          <p:cNvSpPr>
            <a:spLocks noGrp="1"/>
          </p:cNvSpPr>
          <p:nvPr>
            <p:ph type="title"/>
          </p:nvPr>
        </p:nvSpPr>
        <p:spPr>
          <a:xfrm>
            <a:off x="630841" y="305554"/>
            <a:ext cx="10553627" cy="90930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45715" y="1463041"/>
            <a:ext cx="11500567" cy="3869595"/>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688777" y="6412006"/>
            <a:ext cx="1883668" cy="309470"/>
          </a:xfrm>
          <a:prstGeom prst="rect">
            <a:avLst/>
          </a:prstGeom>
        </p:spPr>
        <p:txBody>
          <a:bodyPr vert="horz" lIns="91440" tIns="45720" rIns="91440" bIns="45720" rtlCol="0" anchor="ctr"/>
          <a:lstStyle>
            <a:lvl1pPr algn="l">
              <a:defRPr sz="1000">
                <a:solidFill>
                  <a:schemeClr val="tx1">
                    <a:lumMod val="50000"/>
                    <a:lumOff val="50000"/>
                  </a:schemeClr>
                </a:solidFill>
              </a:defRPr>
            </a:lvl1pPr>
          </a:lstStyle>
          <a:p>
            <a:fld id="{3C352946-8834-419D-873E-83A2D53642A5}" type="datetimeFigureOut">
              <a:rPr lang="en-US" smtClean="0"/>
              <a:t>10/26/2022</a:t>
            </a:fld>
            <a:endParaRPr lang="en-US"/>
          </a:p>
        </p:txBody>
      </p:sp>
      <p:sp>
        <p:nvSpPr>
          <p:cNvPr id="5" name="Footer Placeholder 4"/>
          <p:cNvSpPr>
            <a:spLocks noGrp="1"/>
          </p:cNvSpPr>
          <p:nvPr>
            <p:ph type="ftr" sz="quarter" idx="3"/>
          </p:nvPr>
        </p:nvSpPr>
        <p:spPr>
          <a:xfrm>
            <a:off x="3869268" y="6412006"/>
            <a:ext cx="5911517" cy="309470"/>
          </a:xfrm>
          <a:prstGeom prst="rect">
            <a:avLst/>
          </a:prstGeom>
        </p:spPr>
        <p:txBody>
          <a:bodyPr vert="horz" lIns="91440" tIns="45720" rIns="91440" bIns="45720" rtlCol="0" anchor="ctr"/>
          <a:lstStyle>
            <a:lvl1pPr algn="l">
              <a:defRPr sz="1800">
                <a:solidFill>
                  <a:schemeClr val="tx1"/>
                </a:solidFill>
              </a:defRPr>
            </a:lvl1pPr>
          </a:lstStyle>
          <a:p>
            <a:endParaRPr lang="en-US"/>
          </a:p>
        </p:txBody>
      </p:sp>
      <p:sp>
        <p:nvSpPr>
          <p:cNvPr id="6" name="Slide Number Placeholder 5"/>
          <p:cNvSpPr>
            <a:spLocks noGrp="1"/>
          </p:cNvSpPr>
          <p:nvPr>
            <p:ph type="sldNum" sz="quarter" idx="4"/>
          </p:nvPr>
        </p:nvSpPr>
        <p:spPr>
          <a:xfrm>
            <a:off x="375426" y="6412006"/>
            <a:ext cx="1154116" cy="309470"/>
          </a:xfrm>
          <a:prstGeom prst="rect">
            <a:avLst/>
          </a:prstGeom>
        </p:spPr>
        <p:txBody>
          <a:bodyPr vert="horz" lIns="91440" tIns="45720" rIns="91440" bIns="45720" rtlCol="0" anchor="ctr"/>
          <a:lstStyle>
            <a:lvl1pPr algn="r">
              <a:defRPr sz="1100" b="1">
                <a:solidFill>
                  <a:schemeClr val="accent1"/>
                </a:solidFill>
              </a:defRPr>
            </a:lvl1pPr>
          </a:lstStyle>
          <a:p>
            <a:fld id="{1D474C43-4828-4D61-9CE3-F878A80C0143}" type="slidenum">
              <a:rPr lang="en-US" smtClean="0"/>
              <a:t>‹#›</a:t>
            </a:fld>
            <a:endParaRPr lang="en-US"/>
          </a:p>
        </p:txBody>
      </p:sp>
      <p:pic>
        <p:nvPicPr>
          <p:cNvPr id="9" name="Picture 8">
            <a:extLst>
              <a:ext uri="{FF2B5EF4-FFF2-40B4-BE49-F238E27FC236}">
                <a16:creationId xmlns:a16="http://schemas.microsoft.com/office/drawing/2014/main" id="{D56B457A-4BDE-4814-B81C-F2BDBAD80550}"/>
              </a:ext>
            </a:extLst>
          </p:cNvPr>
          <p:cNvPicPr>
            <a:picLocks noChangeAspect="1"/>
          </p:cNvPicPr>
          <p:nvPr/>
        </p:nvPicPr>
        <p:blipFill>
          <a:blip r:embed="rId21" cstate="print">
            <a:extLst>
              <a:ext uri="{28A0092B-C50C-407E-A947-70E740481C1C}">
                <a14:useLocalDpi xmlns:a14="http://schemas.microsoft.com/office/drawing/2010/main" val="0"/>
              </a:ext>
            </a:extLst>
          </a:blip>
          <a:srcRect/>
          <a:stretch/>
        </p:blipFill>
        <p:spPr>
          <a:xfrm>
            <a:off x="9769169" y="5620201"/>
            <a:ext cx="2202549" cy="1101275"/>
          </a:xfrm>
          <a:prstGeom prst="rect">
            <a:avLst/>
          </a:prstGeom>
        </p:spPr>
      </p:pic>
    </p:spTree>
    <p:extLst>
      <p:ext uri="{BB962C8B-B14F-4D97-AF65-F5344CB8AC3E}">
        <p14:creationId xmlns:p14="http://schemas.microsoft.com/office/powerpoint/2010/main" val="3388771075"/>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 id="2147483728" r:id="rId13"/>
    <p:sldLayoutId id="2147483729" r:id="rId14"/>
    <p:sldLayoutId id="2147483730" r:id="rId15"/>
    <p:sldLayoutId id="2147483731" r:id="rId16"/>
    <p:sldLayoutId id="2147483732" r:id="rId17"/>
    <p:sldLayoutId id="2147483733" r:id="rId18"/>
    <p:sldLayoutId id="2147483734" r:id="rId19"/>
  </p:sldLayoutIdLst>
  <p:txStyles>
    <p:title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19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7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5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4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6.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5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hyperlink" Target="https://nam02.safelinks.protection.outlook.com/?url=http%3A%2F%2Fwww.hrsa.gov%2F&amp;data=02%7C01%7Cjwill218%40jhu.edu%7C61e8a63f8f2d4d3007d608d82e781ebc%7C9fa4f438b1e6473b803f86f8aedf0dec%7C0%7C0%7C637310441043761056&amp;sdata=8wy%2B5rHqwU4ZsIebiR%2BqzT8Ro8XW9NbP0cBGLBQr0wQ%3D&amp;reserved=0" TargetMode="External"/><Relationship Id="rId1" Type="http://schemas.openxmlformats.org/officeDocument/2006/relationships/slideLayout" Target="../slideLayouts/slideLayout55.xml"/><Relationship Id="rId6" Type="http://schemas.openxmlformats.org/officeDocument/2006/relationships/image" Target="../media/image11.jpeg"/><Relationship Id="rId5" Type="http://schemas.openxmlformats.org/officeDocument/2006/relationships/image" Target="../media/image7.JP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6.tiff"/><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0.xml"/><Relationship Id="rId1" Type="http://schemas.openxmlformats.org/officeDocument/2006/relationships/slideLayout" Target="../slideLayouts/slideLayout3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6.xml"/></Relationships>
</file>

<file path=ppt/slides/_rels/slide35.xml.rels><?xml version="1.0" encoding="UTF-8" standalone="yes"?>
<Relationships xmlns="http://schemas.openxmlformats.org/package/2006/relationships"><Relationship Id="rId3" Type="http://schemas.openxmlformats.org/officeDocument/2006/relationships/image" Target="../media/image29.tiff"/><Relationship Id="rId2" Type="http://schemas.openxmlformats.org/officeDocument/2006/relationships/image" Target="../media/image28.tiff"/><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0.tiff"/><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31.xml"/></Relationships>
</file>

<file path=ppt/slides/_rels/slide3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41.xml"/><Relationship Id="rId4" Type="http://schemas.openxmlformats.org/officeDocument/2006/relationships/chart" Target="../charts/chart2.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5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13.xml"/><Relationship Id="rId1" Type="http://schemas.openxmlformats.org/officeDocument/2006/relationships/slideLayout" Target="../slideLayouts/slideLayout3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55.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2119" y="540808"/>
            <a:ext cx="11174104" cy="3861081"/>
          </a:xfrm>
        </p:spPr>
        <p:txBody>
          <a:bodyPr>
            <a:noAutofit/>
          </a:bodyPr>
          <a:lstStyle/>
          <a:p>
            <a:r>
              <a:rPr lang="en-US" sz="4400" dirty="0"/>
              <a:t>Involving families in youth SUD treatment</a:t>
            </a:r>
            <a:br>
              <a:rPr lang="en-US" sz="3600" dirty="0"/>
            </a:br>
            <a:br>
              <a:rPr lang="en-US" sz="3200" i="1" dirty="0"/>
            </a:br>
            <a:br>
              <a:rPr lang="en-US" sz="3200" i="1" dirty="0"/>
            </a:br>
            <a:r>
              <a:rPr lang="en-US" sz="2400" i="1" dirty="0"/>
              <a:t>October 26</a:t>
            </a:r>
            <a:r>
              <a:rPr lang="en-US" sz="2400" i="1" baseline="30000" dirty="0"/>
              <a:t>th</a:t>
            </a:r>
            <a:r>
              <a:rPr lang="en-US" sz="2400" i="1" dirty="0"/>
              <a:t>, 2022 12:30 </a:t>
            </a:r>
            <a:r>
              <a:rPr lang="en-US" sz="2400" i="1"/>
              <a:t>– 2:00 </a:t>
            </a:r>
            <a:r>
              <a:rPr lang="en-US" sz="2400" i="1" dirty="0"/>
              <a:t>PM</a:t>
            </a:r>
            <a:br>
              <a:rPr lang="en-US" sz="2000" i="1" dirty="0"/>
            </a:br>
            <a:br>
              <a:rPr lang="en-US" sz="2400" i="1" dirty="0"/>
            </a:br>
            <a:r>
              <a:rPr lang="en-US" sz="2800" dirty="0"/>
              <a:t>Marc Fishman MD</a:t>
            </a:r>
            <a:br>
              <a:rPr lang="en-US" sz="2000" i="1" dirty="0"/>
            </a:br>
            <a:endParaRPr lang="en-US" sz="1800" dirty="0"/>
          </a:p>
        </p:txBody>
      </p:sp>
      <p:sp>
        <p:nvSpPr>
          <p:cNvPr id="3" name="Subtitle 2"/>
          <p:cNvSpPr>
            <a:spLocks noGrp="1"/>
          </p:cNvSpPr>
          <p:nvPr>
            <p:ph type="subTitle" idx="1"/>
          </p:nvPr>
        </p:nvSpPr>
        <p:spPr>
          <a:xfrm>
            <a:off x="4551384" y="4534255"/>
            <a:ext cx="7104839" cy="1559947"/>
          </a:xfrm>
        </p:spPr>
        <p:txBody>
          <a:bodyPr>
            <a:normAutofit fontScale="92500" lnSpcReduction="20000"/>
          </a:bodyPr>
          <a:lstStyle/>
          <a:p>
            <a:pPr fontAlgn="base"/>
            <a:r>
              <a:rPr lang="en-US" dirty="0"/>
              <a:t>855-MD-BHIPP (632-4477)​</a:t>
            </a:r>
          </a:p>
          <a:p>
            <a:pPr fontAlgn="base"/>
            <a:r>
              <a:rPr lang="en-US" dirty="0"/>
              <a:t>www.mdbhipp.org​</a:t>
            </a:r>
          </a:p>
          <a:p>
            <a:pPr fontAlgn="base"/>
            <a:r>
              <a:rPr lang="en-US" dirty="0"/>
              <a:t>855-337-MACS (6227)​</a:t>
            </a:r>
          </a:p>
          <a:p>
            <a:pPr fontAlgn="base"/>
            <a:r>
              <a:rPr lang="en-US" dirty="0"/>
              <a:t>www.MarylandMACS.org</a:t>
            </a:r>
          </a:p>
          <a:p>
            <a:endParaRPr lang="en-US" dirty="0"/>
          </a:p>
        </p:txBody>
      </p:sp>
      <p:pic>
        <p:nvPicPr>
          <p:cNvPr id="1026" name="Picture 2">
            <a:extLst>
              <a:ext uri="{FF2B5EF4-FFF2-40B4-BE49-F238E27FC236}">
                <a16:creationId xmlns:a16="http://schemas.microsoft.com/office/drawing/2014/main" id="{AC969579-70DD-44BC-929C-82281EBA36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95526" y="4556774"/>
            <a:ext cx="3494548" cy="15149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77017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Patient perspective on family involvement </a:t>
            </a:r>
          </a:p>
        </p:txBody>
      </p:sp>
      <p:sp>
        <p:nvSpPr>
          <p:cNvPr id="3" name="Content Placeholder 2"/>
          <p:cNvSpPr>
            <a:spLocks noGrp="1"/>
          </p:cNvSpPr>
          <p:nvPr>
            <p:ph idx="1"/>
          </p:nvPr>
        </p:nvSpPr>
        <p:spPr/>
        <p:txBody>
          <a:bodyPr>
            <a:normAutofit/>
          </a:bodyPr>
          <a:lstStyle/>
          <a:p>
            <a:r>
              <a:rPr lang="en-US" dirty="0"/>
              <a:t>They don’t understand</a:t>
            </a:r>
          </a:p>
          <a:p>
            <a:r>
              <a:rPr lang="en-US" dirty="0"/>
              <a:t>This is my treatment, it’s none of their business</a:t>
            </a:r>
          </a:p>
          <a:p>
            <a:r>
              <a:rPr lang="en-US" dirty="0"/>
              <a:t>They just get crazy, angry, critical, punitive</a:t>
            </a:r>
          </a:p>
          <a:p>
            <a:r>
              <a:rPr lang="en-US" dirty="0"/>
              <a:t>They just assume I’m guilty</a:t>
            </a:r>
          </a:p>
          <a:p>
            <a:r>
              <a:rPr lang="en-US" dirty="0"/>
              <a:t>I don’t want to be treated like a child</a:t>
            </a:r>
          </a:p>
          <a:p>
            <a:r>
              <a:rPr lang="en-US" dirty="0"/>
              <a:t>You can’t talk to my family</a:t>
            </a:r>
          </a:p>
          <a:p>
            <a:r>
              <a:rPr lang="en-US" dirty="0"/>
              <a:t>I know my rights</a:t>
            </a:r>
          </a:p>
        </p:txBody>
      </p:sp>
    </p:spTree>
    <p:extLst>
      <p:ext uri="{BB962C8B-B14F-4D97-AF65-F5344CB8AC3E}">
        <p14:creationId xmlns:p14="http://schemas.microsoft.com/office/powerpoint/2010/main" val="16972879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Family/parent perspective on family involvement </a:t>
            </a:r>
          </a:p>
        </p:txBody>
      </p:sp>
      <p:sp>
        <p:nvSpPr>
          <p:cNvPr id="3" name="Content Placeholder 2"/>
          <p:cNvSpPr>
            <a:spLocks noGrp="1"/>
          </p:cNvSpPr>
          <p:nvPr>
            <p:ph idx="1"/>
          </p:nvPr>
        </p:nvSpPr>
        <p:spPr/>
        <p:txBody>
          <a:bodyPr>
            <a:normAutofit/>
          </a:bodyPr>
          <a:lstStyle/>
          <a:p>
            <a:r>
              <a:rPr lang="en-US" dirty="0"/>
              <a:t>I’m boxed out of my loved one’s treatment and have no input</a:t>
            </a:r>
          </a:p>
          <a:p>
            <a:r>
              <a:rPr lang="en-US" dirty="0"/>
              <a:t>I can’t even get any info</a:t>
            </a:r>
          </a:p>
          <a:p>
            <a:r>
              <a:rPr lang="en-US" dirty="0"/>
              <a:t>Treatment professionals tell me I have to</a:t>
            </a:r>
          </a:p>
          <a:p>
            <a:pPr lvl="1"/>
            <a:r>
              <a:rPr lang="en-US" dirty="0"/>
              <a:t>Let go </a:t>
            </a:r>
          </a:p>
          <a:p>
            <a:pPr lvl="1"/>
            <a:r>
              <a:rPr lang="en-US" dirty="0"/>
              <a:t>Stop enabling, use tough love</a:t>
            </a:r>
          </a:p>
          <a:p>
            <a:pPr lvl="1"/>
            <a:r>
              <a:rPr lang="en-US" dirty="0"/>
              <a:t>Respect boundaries (whatever that means)</a:t>
            </a:r>
          </a:p>
          <a:p>
            <a:pPr lvl="1"/>
            <a:r>
              <a:rPr lang="en-US" dirty="0"/>
              <a:t>Stop rescuing (but they could die..)</a:t>
            </a:r>
          </a:p>
          <a:p>
            <a:pPr lvl="1">
              <a:buNone/>
            </a:pPr>
            <a:endParaRPr lang="en-US" dirty="0"/>
          </a:p>
        </p:txBody>
      </p:sp>
    </p:spTree>
    <p:extLst>
      <p:ext uri="{BB962C8B-B14F-4D97-AF65-F5344CB8AC3E}">
        <p14:creationId xmlns:p14="http://schemas.microsoft.com/office/powerpoint/2010/main" val="36283550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Counselor perspective on family involvement </a:t>
            </a:r>
          </a:p>
        </p:txBody>
      </p:sp>
      <p:sp>
        <p:nvSpPr>
          <p:cNvPr id="3" name="Content Placeholder 2"/>
          <p:cNvSpPr>
            <a:spLocks noGrp="1"/>
          </p:cNvSpPr>
          <p:nvPr>
            <p:ph idx="1"/>
          </p:nvPr>
        </p:nvSpPr>
        <p:spPr/>
        <p:txBody>
          <a:bodyPr/>
          <a:lstStyle/>
          <a:p>
            <a:r>
              <a:rPr lang="en-US" dirty="0"/>
              <a:t>Patient is being sneaky and devious</a:t>
            </a:r>
          </a:p>
          <a:p>
            <a:r>
              <a:rPr lang="en-US" dirty="0"/>
              <a:t>Family is being overbearing and ineffective</a:t>
            </a:r>
          </a:p>
          <a:p>
            <a:r>
              <a:rPr lang="en-US" dirty="0"/>
              <a:t>The regulations tie my hands</a:t>
            </a:r>
          </a:p>
        </p:txBody>
      </p:sp>
    </p:spTree>
    <p:extLst>
      <p:ext uri="{BB962C8B-B14F-4D97-AF65-F5344CB8AC3E}">
        <p14:creationId xmlns:p14="http://schemas.microsoft.com/office/powerpoint/2010/main" val="15525181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691F5D6-3197-B549-B663-EC63C0DC7D55}"/>
              </a:ext>
            </a:extLst>
          </p:cNvPr>
          <p:cNvSpPr>
            <a:spLocks noGrp="1"/>
          </p:cNvSpPr>
          <p:nvPr>
            <p:ph type="ctrTitle"/>
          </p:nvPr>
        </p:nvSpPr>
        <p:spPr>
          <a:xfrm>
            <a:off x="272143" y="763134"/>
            <a:ext cx="11462657" cy="2387600"/>
          </a:xfrm>
        </p:spPr>
        <p:txBody>
          <a:bodyPr/>
          <a:lstStyle/>
          <a:p>
            <a:r>
              <a:rPr lang="en-US" dirty="0"/>
              <a:t>Rationale for Family Engagement</a:t>
            </a:r>
          </a:p>
        </p:txBody>
      </p:sp>
      <p:sp>
        <p:nvSpPr>
          <p:cNvPr id="5" name="Subtitle 4">
            <a:extLst>
              <a:ext uri="{FF2B5EF4-FFF2-40B4-BE49-F238E27FC236}">
                <a16:creationId xmlns:a16="http://schemas.microsoft.com/office/drawing/2014/main" id="{3668356F-66FF-3141-B460-AD53635A4CAC}"/>
              </a:ext>
            </a:extLst>
          </p:cNvPr>
          <p:cNvSpPr>
            <a:spLocks noGrp="1"/>
          </p:cNvSpPr>
          <p:nvPr>
            <p:ph type="subTitle" idx="1"/>
          </p:nvPr>
        </p:nvSpPr>
        <p:spPr/>
        <p:txBody>
          <a:bodyPr/>
          <a:lstStyle/>
          <a:p>
            <a:endParaRPr lang="en-US" dirty="0"/>
          </a:p>
        </p:txBody>
      </p:sp>
      <p:pic>
        <p:nvPicPr>
          <p:cNvPr id="6" name="Picture 5">
            <a:extLst>
              <a:ext uri="{FF2B5EF4-FFF2-40B4-BE49-F238E27FC236}">
                <a16:creationId xmlns:a16="http://schemas.microsoft.com/office/drawing/2014/main" id="{7709FA80-AAA0-9C4C-911C-96C89298A968}"/>
              </a:ext>
            </a:extLst>
          </p:cNvPr>
          <p:cNvPicPr>
            <a:picLocks noChangeAspect="1"/>
          </p:cNvPicPr>
          <p:nvPr/>
        </p:nvPicPr>
        <p:blipFill>
          <a:blip r:embed="rId2"/>
          <a:stretch>
            <a:fillRect/>
          </a:stretch>
        </p:blipFill>
        <p:spPr>
          <a:xfrm>
            <a:off x="4332514" y="3329479"/>
            <a:ext cx="3396343" cy="3472837"/>
          </a:xfrm>
          <a:prstGeom prst="rect">
            <a:avLst/>
          </a:prstGeom>
        </p:spPr>
      </p:pic>
    </p:spTree>
    <p:extLst>
      <p:ext uri="{BB962C8B-B14F-4D97-AF65-F5344CB8AC3E}">
        <p14:creationId xmlns:p14="http://schemas.microsoft.com/office/powerpoint/2010/main" val="9037503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Vignette</a:t>
            </a:r>
          </a:p>
        </p:txBody>
      </p:sp>
      <p:sp>
        <p:nvSpPr>
          <p:cNvPr id="3" name="Content Placeholder 2"/>
          <p:cNvSpPr>
            <a:spLocks noGrp="1"/>
          </p:cNvSpPr>
          <p:nvPr>
            <p:ph idx="1"/>
          </p:nvPr>
        </p:nvSpPr>
        <p:spPr>
          <a:xfrm>
            <a:off x="602343" y="2055813"/>
            <a:ext cx="10987313" cy="4660840"/>
          </a:xfrm>
        </p:spPr>
        <p:txBody>
          <a:bodyPr>
            <a:normAutofit fontScale="85000" lnSpcReduction="10000"/>
          </a:bodyPr>
          <a:lstStyle/>
          <a:p>
            <a:r>
              <a:rPr lang="en-US" dirty="0"/>
              <a:t>17 M living with parents, HS student, daily cannabis, escalation of binge alcohol, recent initiation of opioids</a:t>
            </a:r>
          </a:p>
          <a:p>
            <a:r>
              <a:rPr lang="en-US" dirty="0"/>
              <a:t>There’s nothing wrong with weed; They treat me like a child; They’re always screaming at me I’d just as soon live on the street</a:t>
            </a:r>
          </a:p>
          <a:p>
            <a:r>
              <a:rPr lang="en-US" dirty="0"/>
              <a:t>He doesn’t get it; if he does these things he’ll never get anywhere; he lies and steals</a:t>
            </a:r>
          </a:p>
          <a:p>
            <a:r>
              <a:rPr lang="en-US" dirty="0"/>
              <a:t>Let’s begin a process of discussion and negotiation – parents you can set rewards/consequences for behavior, patient you can set goals for rewards</a:t>
            </a:r>
          </a:p>
          <a:p>
            <a:r>
              <a:rPr lang="en-US" dirty="0"/>
              <a:t>Parents: we don’t have time for this, we can’t stop driving him then he wouldn’t go to school, we can’t take away his phone then we won’t know where he is, he says he’ll run away, what’s the point he doesn’t listen we’ll just throw him out</a:t>
            </a:r>
          </a:p>
          <a:p>
            <a:r>
              <a:rPr lang="en-US" dirty="0"/>
              <a:t>Patient: I don’t want to meet with them they don’t need to know my business, they’ll never give me rewards unless I’m “perfect” which I will never be, what’s the point they’ll just throw me out</a:t>
            </a:r>
          </a:p>
          <a:p>
            <a:endParaRPr lang="en-US" dirty="0"/>
          </a:p>
          <a:p>
            <a:endParaRPr lang="en-US" dirty="0"/>
          </a:p>
        </p:txBody>
      </p:sp>
      <p:pic>
        <p:nvPicPr>
          <p:cNvPr id="4" name="Picture 3">
            <a:extLst>
              <a:ext uri="{FF2B5EF4-FFF2-40B4-BE49-F238E27FC236}">
                <a16:creationId xmlns:a16="http://schemas.microsoft.com/office/drawing/2014/main" id="{39FD882D-35BF-D34A-B041-81F4F315A6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79859" y="0"/>
            <a:ext cx="3012141" cy="2001217"/>
          </a:xfrm>
          <a:prstGeom prst="rect">
            <a:avLst/>
          </a:prstGeom>
        </p:spPr>
      </p:pic>
    </p:spTree>
    <p:extLst>
      <p:ext uri="{BB962C8B-B14F-4D97-AF65-F5344CB8AC3E}">
        <p14:creationId xmlns:p14="http://schemas.microsoft.com/office/powerpoint/2010/main" val="41796578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itle 1"/>
          <p:cNvSpPr txBox="1">
            <a:spLocks/>
          </p:cNvSpPr>
          <p:nvPr/>
        </p:nvSpPr>
        <p:spPr>
          <a:xfrm>
            <a:off x="0" y="0"/>
            <a:ext cx="12019280" cy="1325563"/>
          </a:xfrm>
          <a:prstGeom prst="rect">
            <a:avLst/>
          </a:prstGeom>
          <a:solidFill>
            <a:schemeClr val="accent1"/>
          </a:solidFill>
          <a:ln>
            <a:solidFill>
              <a:schemeClr val="accent1"/>
            </a:solidFill>
          </a:ln>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a:ln>
                  <a:noFill/>
                </a:ln>
                <a:solidFill>
                  <a:schemeClr val="bg1"/>
                </a:solidFill>
                <a:effectLst/>
                <a:uLnTx/>
                <a:uFillTx/>
                <a:latin typeface="+mj-lt"/>
                <a:ea typeface="+mj-ea"/>
                <a:cs typeface="Arial" panose="020B0604020202020204" pitchFamily="34" charset="0"/>
              </a:rPr>
              <a:t>Can families find a balance?</a:t>
            </a:r>
          </a:p>
        </p:txBody>
      </p:sp>
      <p:pic>
        <p:nvPicPr>
          <p:cNvPr id="1025" name="Picture 1"/>
          <p:cNvPicPr>
            <a:picLocks noChangeAspect="1" noChangeArrowheads="1"/>
          </p:cNvPicPr>
          <p:nvPr/>
        </p:nvPicPr>
        <p:blipFill>
          <a:blip r:embed="rId3"/>
          <a:srcRect/>
          <a:stretch>
            <a:fillRect/>
          </a:stretch>
        </p:blipFill>
        <p:spPr bwMode="auto">
          <a:xfrm>
            <a:off x="920969" y="1692276"/>
            <a:ext cx="10350062" cy="4493791"/>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59B0A85-251D-44AB-9816-F1FDBFCFC97E}"/>
              </a:ext>
            </a:extLst>
          </p:cNvPr>
          <p:cNvSpPr txBox="1"/>
          <p:nvPr/>
        </p:nvSpPr>
        <p:spPr>
          <a:xfrm>
            <a:off x="0" y="0"/>
            <a:ext cx="12192000" cy="830997"/>
          </a:xfrm>
          <a:prstGeom prst="rect">
            <a:avLst/>
          </a:prstGeom>
          <a:solidFill>
            <a:schemeClr val="accent5"/>
          </a:solidFill>
        </p:spPr>
        <p:txBody>
          <a:bodyPr wrap="square">
            <a:spAutoFit/>
          </a:bodyPr>
          <a:lstStyle/>
          <a:p>
            <a:pPr algn="ctr"/>
            <a:r>
              <a:rPr lang="en-US" sz="4800" b="1" dirty="0">
                <a:solidFill>
                  <a:schemeClr val="bg1"/>
                </a:solidFill>
                <a:latin typeface="+mj-lt"/>
                <a:ea typeface="Lato" panose="020F0502020204030203" pitchFamily="34" charset="0"/>
                <a:cs typeface="Lato" panose="020F0502020204030203" pitchFamily="34" charset="0"/>
              </a:rPr>
              <a:t>Rationale</a:t>
            </a:r>
          </a:p>
        </p:txBody>
      </p:sp>
      <p:sp>
        <p:nvSpPr>
          <p:cNvPr id="4" name="Rectangle 3"/>
          <p:cNvSpPr/>
          <p:nvPr/>
        </p:nvSpPr>
        <p:spPr>
          <a:xfrm>
            <a:off x="0" y="1"/>
            <a:ext cx="12192000" cy="10837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600" dirty="0">
                <a:latin typeface="Calibri" pitchFamily="34" charset="0"/>
                <a:cs typeface="Calibri" pitchFamily="34" charset="0"/>
              </a:rPr>
              <a:t>Rationale for family involvement</a:t>
            </a:r>
          </a:p>
        </p:txBody>
      </p:sp>
      <p:sp>
        <p:nvSpPr>
          <p:cNvPr id="8" name="Rectangle 7"/>
          <p:cNvSpPr/>
          <p:nvPr/>
        </p:nvSpPr>
        <p:spPr>
          <a:xfrm>
            <a:off x="143932" y="1236139"/>
            <a:ext cx="11853335" cy="1049866"/>
          </a:xfrm>
          <a:prstGeom prst="rect">
            <a:avLst/>
          </a:prstGeom>
          <a:solidFill>
            <a:srgbClr val="FF9675"/>
          </a:solidFill>
        </p:spPr>
        <p:style>
          <a:lnRef idx="0">
            <a:scrgbClr r="0" g="0" b="0"/>
          </a:lnRef>
          <a:fillRef idx="0">
            <a:scrgbClr r="0" g="0" b="0"/>
          </a:fillRef>
          <a:effectRef idx="0">
            <a:scrgbClr r="0" g="0" b="0"/>
          </a:effectRef>
          <a:fontRef idx="minor">
            <a:schemeClr val="lt1"/>
          </a:fontRef>
        </p:style>
        <p:txBody>
          <a:bodyPr spcFirstLastPara="0" vert="horz" wrap="square" lIns="99060" tIns="99060" rIns="99060" bIns="99060" numCol="1" spcCol="1270" anchor="ctr" anchorCtr="0">
            <a:noAutofit/>
          </a:bodyPr>
          <a:lstStyle/>
          <a:p>
            <a:pPr lvl="0" algn="ctr"/>
            <a:r>
              <a:rPr lang="en-US" sz="2600" dirty="0">
                <a:solidFill>
                  <a:schemeClr val="tx1"/>
                </a:solidFill>
                <a:latin typeface="+mj-lt"/>
                <a:ea typeface="Lato" panose="020F0502020204030203" pitchFamily="34" charset="0"/>
                <a:cs typeface="Lato" panose="020F0502020204030203" pitchFamily="34" charset="0"/>
              </a:rPr>
              <a:t>Both </a:t>
            </a:r>
            <a:r>
              <a:rPr lang="en-US" sz="2600" b="1" dirty="0">
                <a:solidFill>
                  <a:schemeClr val="tx1"/>
                </a:solidFill>
                <a:latin typeface="+mj-lt"/>
                <a:ea typeface="Lato" panose="020F0502020204030203" pitchFamily="34" charset="0"/>
                <a:cs typeface="Lato" panose="020F0502020204030203" pitchFamily="34" charset="0"/>
              </a:rPr>
              <a:t>families and patients </a:t>
            </a:r>
            <a:r>
              <a:rPr lang="en-US" sz="2600" dirty="0">
                <a:solidFill>
                  <a:schemeClr val="tx1"/>
                </a:solidFill>
                <a:latin typeface="+mj-lt"/>
                <a:ea typeface="Lato" panose="020F0502020204030203" pitchFamily="34" charset="0"/>
                <a:cs typeface="Lato" panose="020F0502020204030203" pitchFamily="34" charset="0"/>
              </a:rPr>
              <a:t>need a recipe for treatment</a:t>
            </a:r>
          </a:p>
          <a:p>
            <a:pPr lvl="0" algn="ctr"/>
            <a:r>
              <a:rPr lang="en-US" sz="2600" dirty="0">
                <a:solidFill>
                  <a:schemeClr val="tx1"/>
                </a:solidFill>
                <a:latin typeface="+mj-lt"/>
                <a:ea typeface="Lato" panose="020F0502020204030203" pitchFamily="34" charset="0"/>
                <a:cs typeface="Lato" panose="020F0502020204030203" pitchFamily="34" charset="0"/>
              </a:rPr>
              <a:t>with role definitions, expectations, and responsibilities</a:t>
            </a:r>
            <a:endParaRPr lang="en-US" sz="2600" dirty="0">
              <a:solidFill>
                <a:schemeClr val="tx1"/>
              </a:solidFill>
              <a:latin typeface="+mj-lt"/>
            </a:endParaRPr>
          </a:p>
        </p:txBody>
      </p:sp>
      <p:sp>
        <p:nvSpPr>
          <p:cNvPr id="11" name="Rectangle 10"/>
          <p:cNvSpPr/>
          <p:nvPr/>
        </p:nvSpPr>
        <p:spPr>
          <a:xfrm>
            <a:off x="143931" y="2626801"/>
            <a:ext cx="11853335" cy="842437"/>
          </a:xfrm>
          <a:prstGeom prst="rect">
            <a:avLst/>
          </a:prstGeom>
          <a:solidFill>
            <a:srgbClr val="FF9675"/>
          </a:solidFill>
        </p:spPr>
        <p:style>
          <a:lnRef idx="0">
            <a:scrgbClr r="0" g="0" b="0"/>
          </a:lnRef>
          <a:fillRef idx="0">
            <a:scrgbClr r="0" g="0" b="0"/>
          </a:fillRef>
          <a:effectRef idx="0">
            <a:scrgbClr r="0" g="0" b="0"/>
          </a:effectRef>
          <a:fontRef idx="minor">
            <a:schemeClr val="lt1"/>
          </a:fontRef>
        </p:style>
        <p:txBody>
          <a:bodyPr spcFirstLastPara="0" vert="horz" wrap="square" lIns="99060" tIns="99060" rIns="99060" bIns="99060" numCol="1" spcCol="1270" anchor="ctr" anchorCtr="0">
            <a:noAutofit/>
          </a:bodyPr>
          <a:lstStyle/>
          <a:p>
            <a:pPr lvl="0" algn="ctr"/>
            <a:r>
              <a:rPr lang="en-US" sz="2600" dirty="0">
                <a:solidFill>
                  <a:schemeClr val="tx1"/>
                </a:solidFill>
                <a:latin typeface="+mj-lt"/>
                <a:ea typeface="Lato" panose="020F0502020204030203" pitchFamily="34" charset="0"/>
                <a:cs typeface="Lato" panose="020F0502020204030203" pitchFamily="34" charset="0"/>
              </a:rPr>
              <a:t>Families have </a:t>
            </a:r>
            <a:r>
              <a:rPr lang="en-US" sz="2600" b="1" dirty="0">
                <a:solidFill>
                  <a:schemeClr val="tx1"/>
                </a:solidFill>
                <a:latin typeface="+mj-lt"/>
                <a:ea typeface="Lato" panose="020F0502020204030203" pitchFamily="34" charset="0"/>
                <a:cs typeface="Lato" panose="020F0502020204030203" pitchFamily="34" charset="0"/>
              </a:rPr>
              <a:t>core competence, deep connections, special powers of persuasion </a:t>
            </a:r>
            <a:r>
              <a:rPr lang="en-US" sz="2600" dirty="0">
                <a:solidFill>
                  <a:schemeClr val="tx1"/>
                </a:solidFill>
                <a:latin typeface="+mj-lt"/>
                <a:ea typeface="Lato" panose="020F0502020204030203" pitchFamily="34" charset="0"/>
                <a:cs typeface="Lato" panose="020F0502020204030203" pitchFamily="34" charset="0"/>
              </a:rPr>
              <a:t>and natural leverage that we as clinicians don’t have</a:t>
            </a:r>
            <a:endParaRPr lang="en-US" sz="2600" dirty="0">
              <a:solidFill>
                <a:schemeClr val="tx1"/>
              </a:solidFill>
              <a:latin typeface="+mj-lt"/>
            </a:endParaRPr>
          </a:p>
        </p:txBody>
      </p:sp>
      <p:sp>
        <p:nvSpPr>
          <p:cNvPr id="12" name="Rectangle 11"/>
          <p:cNvSpPr/>
          <p:nvPr/>
        </p:nvSpPr>
        <p:spPr>
          <a:xfrm>
            <a:off x="143932" y="3750954"/>
            <a:ext cx="11853335" cy="939804"/>
          </a:xfrm>
          <a:prstGeom prst="rect">
            <a:avLst/>
          </a:prstGeom>
          <a:solidFill>
            <a:srgbClr val="FF9675"/>
          </a:solidFill>
        </p:spPr>
        <p:style>
          <a:lnRef idx="0">
            <a:scrgbClr r="0" g="0" b="0"/>
          </a:lnRef>
          <a:fillRef idx="0">
            <a:scrgbClr r="0" g="0" b="0"/>
          </a:fillRef>
          <a:effectRef idx="0">
            <a:scrgbClr r="0" g="0" b="0"/>
          </a:effectRef>
          <a:fontRef idx="minor">
            <a:schemeClr val="lt1"/>
          </a:fontRef>
        </p:style>
        <p:txBody>
          <a:bodyPr spcFirstLastPara="0" vert="horz" wrap="square" lIns="99060" tIns="99060" rIns="99060" bIns="99060" numCol="1" spcCol="1270" anchor="ctr" anchorCtr="0">
            <a:noAutofit/>
          </a:bodyPr>
          <a:lstStyle/>
          <a:p>
            <a:pPr lvl="0" algn="ctr"/>
            <a:r>
              <a:rPr lang="en-US" sz="2600" dirty="0">
                <a:solidFill>
                  <a:schemeClr val="tx1"/>
                </a:solidFill>
                <a:latin typeface="+mj-lt"/>
                <a:ea typeface="Lato" panose="020F0502020204030203" pitchFamily="34" charset="0"/>
                <a:cs typeface="Lato" panose="020F0502020204030203" pitchFamily="34" charset="0"/>
              </a:rPr>
              <a:t>Family </a:t>
            </a:r>
            <a:r>
              <a:rPr lang="en-US" sz="2600" b="1" dirty="0">
                <a:solidFill>
                  <a:schemeClr val="tx1"/>
                </a:solidFill>
                <a:latin typeface="+mj-lt"/>
                <a:ea typeface="Lato" panose="020F0502020204030203" pitchFamily="34" charset="0"/>
                <a:cs typeface="Lato" panose="020F0502020204030203" pitchFamily="34" charset="0"/>
              </a:rPr>
              <a:t>mobilization </a:t>
            </a:r>
            <a:r>
              <a:rPr lang="en-US" sz="2600" dirty="0">
                <a:solidFill>
                  <a:schemeClr val="tx1"/>
                </a:solidFill>
                <a:latin typeface="+mj-lt"/>
                <a:ea typeface="Lato" panose="020F0502020204030203" pitchFamily="34" charset="0"/>
                <a:cs typeface="Lato" panose="020F0502020204030203" pitchFamily="34" charset="0"/>
              </a:rPr>
              <a:t>– “Medicine may help with the receptors,</a:t>
            </a:r>
          </a:p>
          <a:p>
            <a:pPr lvl="0" algn="ctr"/>
            <a:r>
              <a:rPr lang="en-US" sz="2600" dirty="0">
                <a:solidFill>
                  <a:schemeClr val="tx1"/>
                </a:solidFill>
                <a:latin typeface="+mj-lt"/>
                <a:ea typeface="Lato" panose="020F0502020204030203" pitchFamily="34" charset="0"/>
                <a:cs typeface="Lato" panose="020F0502020204030203" pitchFamily="34" charset="0"/>
              </a:rPr>
              <a:t>but you still have to parent this difficult young person”</a:t>
            </a:r>
            <a:endParaRPr lang="en-US" sz="2600" dirty="0">
              <a:solidFill>
                <a:schemeClr val="tx1"/>
              </a:solidFill>
              <a:latin typeface="+mj-lt"/>
            </a:endParaRPr>
          </a:p>
        </p:txBody>
      </p:sp>
      <p:sp>
        <p:nvSpPr>
          <p:cNvPr id="13" name="Rectangle 12"/>
          <p:cNvSpPr/>
          <p:nvPr/>
        </p:nvSpPr>
        <p:spPr>
          <a:xfrm>
            <a:off x="143932" y="4997417"/>
            <a:ext cx="11853335" cy="1016001"/>
          </a:xfrm>
          <a:prstGeom prst="rect">
            <a:avLst/>
          </a:prstGeom>
          <a:solidFill>
            <a:srgbClr val="FF9675"/>
          </a:solidFill>
        </p:spPr>
        <p:style>
          <a:lnRef idx="0">
            <a:scrgbClr r="0" g="0" b="0"/>
          </a:lnRef>
          <a:fillRef idx="0">
            <a:scrgbClr r="0" g="0" b="0"/>
          </a:fillRef>
          <a:effectRef idx="0">
            <a:scrgbClr r="0" g="0" b="0"/>
          </a:effectRef>
          <a:fontRef idx="minor">
            <a:schemeClr val="lt1"/>
          </a:fontRef>
        </p:style>
        <p:txBody>
          <a:bodyPr spcFirstLastPara="0" vert="horz" wrap="square" lIns="99060" tIns="99060" rIns="99060" bIns="99060" numCol="1" spcCol="1270" anchor="ctr" anchorCtr="0">
            <a:noAutofit/>
          </a:bodyPr>
          <a:lstStyle/>
          <a:p>
            <a:pPr lvl="0" algn="ctr"/>
            <a:r>
              <a:rPr lang="en-US" sz="2600" dirty="0">
                <a:solidFill>
                  <a:schemeClr val="tx1"/>
                </a:solidFill>
                <a:latin typeface="+mj-lt"/>
              </a:rPr>
              <a:t>Encouragement of emerging patient autonomy and self-efficacy </a:t>
            </a:r>
          </a:p>
          <a:p>
            <a:pPr lvl="0" algn="ctr"/>
            <a:r>
              <a:rPr lang="en-US" sz="2600" b="1" dirty="0">
                <a:solidFill>
                  <a:schemeClr val="tx1"/>
                </a:solidFill>
                <a:latin typeface="+mj-lt"/>
              </a:rPr>
              <a:t>is compatible </a:t>
            </a:r>
            <a:r>
              <a:rPr lang="en-US" sz="2600" dirty="0">
                <a:solidFill>
                  <a:schemeClr val="tx1"/>
                </a:solidFill>
                <a:latin typeface="+mj-lt"/>
              </a:rPr>
              <a:t>with empowerment of families</a:t>
            </a:r>
          </a:p>
        </p:txBody>
      </p:sp>
    </p:spTree>
    <p:extLst>
      <p:ext uri="{BB962C8B-B14F-4D97-AF65-F5344CB8AC3E}">
        <p14:creationId xmlns:p14="http://schemas.microsoft.com/office/powerpoint/2010/main" val="2885873960"/>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691F5D6-3197-B549-B663-EC63C0DC7D55}"/>
              </a:ext>
            </a:extLst>
          </p:cNvPr>
          <p:cNvSpPr>
            <a:spLocks noGrp="1"/>
          </p:cNvSpPr>
          <p:nvPr>
            <p:ph type="ctrTitle"/>
          </p:nvPr>
        </p:nvSpPr>
        <p:spPr>
          <a:xfrm>
            <a:off x="1524000" y="686935"/>
            <a:ext cx="9144000" cy="1740579"/>
          </a:xfrm>
        </p:spPr>
        <p:txBody>
          <a:bodyPr/>
          <a:lstStyle/>
          <a:p>
            <a:r>
              <a:rPr lang="en-US" dirty="0"/>
              <a:t>Basics of Family Engagement</a:t>
            </a:r>
          </a:p>
        </p:txBody>
      </p:sp>
      <p:sp>
        <p:nvSpPr>
          <p:cNvPr id="5" name="Subtitle 4">
            <a:extLst>
              <a:ext uri="{FF2B5EF4-FFF2-40B4-BE49-F238E27FC236}">
                <a16:creationId xmlns:a16="http://schemas.microsoft.com/office/drawing/2014/main" id="{3668356F-66FF-3141-B460-AD53635A4CAC}"/>
              </a:ext>
            </a:extLst>
          </p:cNvPr>
          <p:cNvSpPr>
            <a:spLocks noGrp="1"/>
          </p:cNvSpPr>
          <p:nvPr>
            <p:ph type="subTitle" idx="1"/>
          </p:nvPr>
        </p:nvSpPr>
        <p:spPr/>
        <p:txBody>
          <a:bodyPr/>
          <a:lstStyle/>
          <a:p>
            <a:endParaRPr lang="en-US" dirty="0"/>
          </a:p>
        </p:txBody>
      </p:sp>
      <p:pic>
        <p:nvPicPr>
          <p:cNvPr id="6" name="Picture 5">
            <a:extLst>
              <a:ext uri="{FF2B5EF4-FFF2-40B4-BE49-F238E27FC236}">
                <a16:creationId xmlns:a16="http://schemas.microsoft.com/office/drawing/2014/main" id="{F1413495-6C34-CE4D-9C17-D8646E8D1179}"/>
              </a:ext>
            </a:extLst>
          </p:cNvPr>
          <p:cNvPicPr>
            <a:picLocks noChangeAspect="1"/>
          </p:cNvPicPr>
          <p:nvPr/>
        </p:nvPicPr>
        <p:blipFill>
          <a:blip r:embed="rId2"/>
          <a:stretch>
            <a:fillRect/>
          </a:stretch>
        </p:blipFill>
        <p:spPr>
          <a:xfrm>
            <a:off x="4463143" y="3074535"/>
            <a:ext cx="3567896" cy="3648254"/>
          </a:xfrm>
          <a:prstGeom prst="rect">
            <a:avLst/>
          </a:prstGeom>
        </p:spPr>
      </p:pic>
    </p:spTree>
    <p:extLst>
      <p:ext uri="{BB962C8B-B14F-4D97-AF65-F5344CB8AC3E}">
        <p14:creationId xmlns:p14="http://schemas.microsoft.com/office/powerpoint/2010/main" val="39063861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How should we manage the confidentiality barrier?</a:t>
            </a:r>
          </a:p>
        </p:txBody>
      </p:sp>
      <p:sp>
        <p:nvSpPr>
          <p:cNvPr id="3" name="Content Placeholder 2"/>
          <p:cNvSpPr>
            <a:spLocks noGrp="1"/>
          </p:cNvSpPr>
          <p:nvPr>
            <p:ph idx="1"/>
          </p:nvPr>
        </p:nvSpPr>
        <p:spPr/>
        <p:txBody>
          <a:bodyPr/>
          <a:lstStyle/>
          <a:p>
            <a:r>
              <a:rPr lang="en-US" dirty="0"/>
              <a:t>Following rigid limitations on disclosure?</a:t>
            </a:r>
          </a:p>
          <a:p>
            <a:r>
              <a:rPr lang="en-US" dirty="0"/>
              <a:t>Making unilateral and surreptitious disclosures?</a:t>
            </a:r>
          </a:p>
          <a:p>
            <a:pPr marL="0" indent="0">
              <a:buNone/>
            </a:pPr>
            <a:endParaRPr lang="en-US" dirty="0"/>
          </a:p>
          <a:p>
            <a:pPr lvl="1"/>
            <a:r>
              <a:rPr lang="en-US" sz="4400" dirty="0">
                <a:solidFill>
                  <a:srgbClr val="7030A0"/>
                </a:solidFill>
              </a:rPr>
              <a:t>Getting to yes</a:t>
            </a:r>
          </a:p>
        </p:txBody>
      </p:sp>
      <p:pic>
        <p:nvPicPr>
          <p:cNvPr id="4" name="Picture 3">
            <a:extLst>
              <a:ext uri="{FF2B5EF4-FFF2-40B4-BE49-F238E27FC236}">
                <a16:creationId xmlns:a16="http://schemas.microsoft.com/office/drawing/2014/main" id="{800FCB6D-C6B5-1E4C-89AA-9ED967BCFE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15400" y="4553026"/>
            <a:ext cx="3267635" cy="2309456"/>
          </a:xfrm>
          <a:prstGeom prst="rect">
            <a:avLst/>
          </a:prstGeom>
        </p:spPr>
      </p:pic>
      <p:pic>
        <p:nvPicPr>
          <p:cNvPr id="5" name="Picture 4">
            <a:extLst>
              <a:ext uri="{FF2B5EF4-FFF2-40B4-BE49-F238E27FC236}">
                <a16:creationId xmlns:a16="http://schemas.microsoft.com/office/drawing/2014/main" id="{6FE2FEB1-62BC-C342-9259-8C965933C2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619016"/>
            <a:ext cx="3370777" cy="2238984"/>
          </a:xfrm>
          <a:prstGeom prst="rect">
            <a:avLst/>
          </a:prstGeom>
        </p:spPr>
      </p:pic>
      <p:pic>
        <p:nvPicPr>
          <p:cNvPr id="6" name="Picture 5">
            <a:extLst>
              <a:ext uri="{FF2B5EF4-FFF2-40B4-BE49-F238E27FC236}">
                <a16:creationId xmlns:a16="http://schemas.microsoft.com/office/drawing/2014/main" id="{BD8FE6AB-E016-064D-85AB-FC759279E72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00600" y="4619016"/>
            <a:ext cx="3370778" cy="2238984"/>
          </a:xfrm>
          <a:prstGeom prst="rect">
            <a:avLst/>
          </a:prstGeom>
        </p:spPr>
      </p:pic>
    </p:spTree>
    <p:extLst>
      <p:ext uri="{BB962C8B-B14F-4D97-AF65-F5344CB8AC3E}">
        <p14:creationId xmlns:p14="http://schemas.microsoft.com/office/powerpoint/2010/main" val="24265524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Approaches to family communication</a:t>
            </a:r>
          </a:p>
        </p:txBody>
      </p:sp>
      <p:sp>
        <p:nvSpPr>
          <p:cNvPr id="3" name="Content Placeholder 2"/>
          <p:cNvSpPr>
            <a:spLocks noGrp="1"/>
          </p:cNvSpPr>
          <p:nvPr>
            <p:ph idx="1"/>
          </p:nvPr>
        </p:nvSpPr>
        <p:spPr/>
        <p:txBody>
          <a:bodyPr/>
          <a:lstStyle/>
          <a:p>
            <a:r>
              <a:rPr lang="en-US" dirty="0"/>
              <a:t>You can’t talk to my family</a:t>
            </a:r>
          </a:p>
          <a:p>
            <a:endParaRPr lang="en-US" dirty="0"/>
          </a:p>
          <a:p>
            <a:r>
              <a:rPr lang="en-US" dirty="0"/>
              <a:t>OK</a:t>
            </a:r>
          </a:p>
        </p:txBody>
      </p:sp>
    </p:spTree>
    <p:extLst>
      <p:ext uri="{BB962C8B-B14F-4D97-AF65-F5344CB8AC3E}">
        <p14:creationId xmlns:p14="http://schemas.microsoft.com/office/powerpoint/2010/main" val="5226995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436A18-C217-48A9-8C62-448232C84EC2}"/>
              </a:ext>
            </a:extLst>
          </p:cNvPr>
          <p:cNvSpPr>
            <a:spLocks noGrp="1"/>
          </p:cNvSpPr>
          <p:nvPr>
            <p:ph type="title"/>
          </p:nvPr>
        </p:nvSpPr>
        <p:spPr/>
        <p:txBody>
          <a:bodyPr/>
          <a:lstStyle/>
          <a:p>
            <a:r>
              <a:rPr lang="en-US" dirty="0"/>
              <a:t>Who We Are – Maryland BHIPP</a:t>
            </a:r>
          </a:p>
        </p:txBody>
      </p:sp>
      <p:sp>
        <p:nvSpPr>
          <p:cNvPr id="5" name="Rectangle 4">
            <a:extLst>
              <a:ext uri="{FF2B5EF4-FFF2-40B4-BE49-F238E27FC236}">
                <a16:creationId xmlns:a16="http://schemas.microsoft.com/office/drawing/2014/main" id="{78A84612-DD9B-4E5B-94A9-FC4D18CCA872}"/>
              </a:ext>
            </a:extLst>
          </p:cNvPr>
          <p:cNvSpPr/>
          <p:nvPr/>
        </p:nvSpPr>
        <p:spPr>
          <a:xfrm>
            <a:off x="5311187" y="1652885"/>
            <a:ext cx="6280340" cy="3754874"/>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alibri" panose="020F0502020204030204"/>
                <a:ea typeface="+mn-ea"/>
                <a:cs typeface="+mn-cs"/>
              </a:rPr>
              <a:t>Offering support to pediatric primary care providers through free:</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rPr>
              <a:t>Telephone consultation (855-MD-BHIPP)</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rPr>
              <a:t>Resource &amp; referral support </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rPr>
              <a:t>Training &amp; education </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rPr>
              <a:t>Regionally specific social work co-location (Salisbury University and Morgan State University)</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rPr>
              <a:t>Project ECHO®</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457200" marR="0" lvl="1" indent="0" algn="l" defTabSz="4572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rgbClr val="000000"/>
                </a:solidFill>
                <a:effectLst/>
                <a:uLnTx/>
                <a:uFillTx/>
                <a:latin typeface="Calibri" panose="020F0502020204030204"/>
                <a:ea typeface="+mn-ea"/>
                <a:cs typeface="+mn-cs"/>
              </a:rPr>
              <a:t>Coming soon!</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rPr>
              <a:t>Direct </a:t>
            </a:r>
            <a:r>
              <a:rPr kumimoji="0" lang="en-US" sz="1800" b="0" i="0" u="none" strike="noStrike" kern="1200" cap="none" spc="0" normalizeH="0" baseline="0" noProof="0" dirty="0" err="1">
                <a:ln>
                  <a:noFill/>
                </a:ln>
                <a:solidFill>
                  <a:srgbClr val="000000"/>
                </a:solidFill>
                <a:effectLst/>
                <a:uLnTx/>
                <a:uFillTx/>
                <a:latin typeface="Calibri" panose="020F0502020204030204"/>
                <a:ea typeface="+mn-ea"/>
                <a:cs typeface="+mn-cs"/>
              </a:rPr>
              <a:t>Telespsychiatry</a:t>
            </a: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rPr>
              <a:t> &amp; </a:t>
            </a:r>
            <a:r>
              <a:rPr kumimoji="0" lang="en-US" sz="1800" b="0" i="0" u="none" strike="noStrike" kern="1200" cap="none" spc="0" normalizeH="0" baseline="0" noProof="0" dirty="0" err="1">
                <a:ln>
                  <a:noFill/>
                </a:ln>
                <a:solidFill>
                  <a:srgbClr val="000000"/>
                </a:solidFill>
                <a:effectLst/>
                <a:uLnTx/>
                <a:uFillTx/>
                <a:latin typeface="Calibri" panose="020F0502020204030204"/>
                <a:ea typeface="+mn-ea"/>
                <a:cs typeface="+mn-cs"/>
              </a:rPr>
              <a:t>Telecounseling</a:t>
            </a: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rPr>
              <a:t> Services</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rPr>
              <a:t>Care coordination</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pic>
        <p:nvPicPr>
          <p:cNvPr id="6" name="Picture 5" descr="A picture containing diagram&#10;&#10;Description automatically generated">
            <a:extLst>
              <a:ext uri="{FF2B5EF4-FFF2-40B4-BE49-F238E27FC236}">
                <a16:creationId xmlns:a16="http://schemas.microsoft.com/office/drawing/2014/main" id="{35958894-ECFF-4F14-BDA2-23DB0B6DA0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7950" y="1523286"/>
            <a:ext cx="5371121" cy="4875218"/>
          </a:xfrm>
          <a:prstGeom prst="rect">
            <a:avLst/>
          </a:prstGeom>
        </p:spPr>
      </p:pic>
    </p:spTree>
    <p:extLst>
      <p:ext uri="{BB962C8B-B14F-4D97-AF65-F5344CB8AC3E}">
        <p14:creationId xmlns:p14="http://schemas.microsoft.com/office/powerpoint/2010/main" val="14632603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Approaches to family communication</a:t>
            </a:r>
          </a:p>
        </p:txBody>
      </p:sp>
      <p:sp>
        <p:nvSpPr>
          <p:cNvPr id="3" name="Content Placeholder 2"/>
          <p:cNvSpPr>
            <a:spLocks noGrp="1"/>
          </p:cNvSpPr>
          <p:nvPr>
            <p:ph idx="1"/>
          </p:nvPr>
        </p:nvSpPr>
        <p:spPr/>
        <p:txBody>
          <a:bodyPr/>
          <a:lstStyle/>
          <a:p>
            <a:r>
              <a:rPr lang="en-US" dirty="0"/>
              <a:t>You can’t talk to my family</a:t>
            </a:r>
          </a:p>
          <a:p>
            <a:endParaRPr lang="en-US" dirty="0"/>
          </a:p>
          <a:p>
            <a:r>
              <a:rPr lang="en-US" dirty="0"/>
              <a:t>Watch me</a:t>
            </a:r>
          </a:p>
        </p:txBody>
      </p:sp>
    </p:spTree>
    <p:extLst>
      <p:ext uri="{BB962C8B-B14F-4D97-AF65-F5344CB8AC3E}">
        <p14:creationId xmlns:p14="http://schemas.microsoft.com/office/powerpoint/2010/main" val="24698131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Approaches to family communication</a:t>
            </a:r>
          </a:p>
        </p:txBody>
      </p:sp>
      <p:sp>
        <p:nvSpPr>
          <p:cNvPr id="3" name="Content Placeholder 2"/>
          <p:cNvSpPr>
            <a:spLocks noGrp="1"/>
          </p:cNvSpPr>
          <p:nvPr>
            <p:ph idx="1"/>
          </p:nvPr>
        </p:nvSpPr>
        <p:spPr/>
        <p:txBody>
          <a:bodyPr/>
          <a:lstStyle/>
          <a:p>
            <a:r>
              <a:rPr lang="en-US" dirty="0"/>
              <a:t>You can’t talk to my family</a:t>
            </a:r>
          </a:p>
          <a:p>
            <a:endParaRPr lang="en-US" dirty="0"/>
          </a:p>
          <a:p>
            <a:r>
              <a:rPr lang="en-US" dirty="0"/>
              <a:t>What should I say when they call?</a:t>
            </a:r>
          </a:p>
        </p:txBody>
      </p:sp>
    </p:spTree>
    <p:extLst>
      <p:ext uri="{BB962C8B-B14F-4D97-AF65-F5344CB8AC3E}">
        <p14:creationId xmlns:p14="http://schemas.microsoft.com/office/powerpoint/2010/main" val="25768315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Approaches to family communication</a:t>
            </a:r>
          </a:p>
        </p:txBody>
      </p:sp>
      <p:sp>
        <p:nvSpPr>
          <p:cNvPr id="3" name="Content Placeholder 2"/>
          <p:cNvSpPr>
            <a:spLocks noGrp="1"/>
          </p:cNvSpPr>
          <p:nvPr>
            <p:ph idx="1"/>
          </p:nvPr>
        </p:nvSpPr>
        <p:spPr/>
        <p:txBody>
          <a:bodyPr/>
          <a:lstStyle/>
          <a:p>
            <a:r>
              <a:rPr lang="en-US" dirty="0"/>
              <a:t>You can’t talk to my family</a:t>
            </a:r>
          </a:p>
          <a:p>
            <a:endParaRPr lang="en-US" dirty="0"/>
          </a:p>
          <a:p>
            <a:r>
              <a:rPr lang="en-US" dirty="0"/>
              <a:t>Let’s talk to them together</a:t>
            </a:r>
          </a:p>
        </p:txBody>
      </p:sp>
    </p:spTree>
    <p:extLst>
      <p:ext uri="{BB962C8B-B14F-4D97-AF65-F5344CB8AC3E}">
        <p14:creationId xmlns:p14="http://schemas.microsoft.com/office/powerpoint/2010/main" val="25819835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Getting to yes</a:t>
            </a:r>
          </a:p>
        </p:txBody>
      </p:sp>
      <p:sp>
        <p:nvSpPr>
          <p:cNvPr id="3" name="Content Placeholder 2"/>
          <p:cNvSpPr>
            <a:spLocks noGrp="1"/>
          </p:cNvSpPr>
          <p:nvPr>
            <p:ph idx="1"/>
          </p:nvPr>
        </p:nvSpPr>
        <p:spPr/>
        <p:txBody>
          <a:bodyPr/>
          <a:lstStyle/>
          <a:p>
            <a:r>
              <a:rPr lang="en-US" dirty="0"/>
              <a:t>This is what we do</a:t>
            </a:r>
          </a:p>
          <a:p>
            <a:r>
              <a:rPr lang="en-US" dirty="0"/>
              <a:t>Let’s invite them in and see what happens</a:t>
            </a:r>
          </a:p>
          <a:p>
            <a:r>
              <a:rPr lang="en-US" dirty="0"/>
              <a:t>Don’t you want their help</a:t>
            </a:r>
          </a:p>
          <a:p>
            <a:r>
              <a:rPr lang="en-US" dirty="0"/>
              <a:t>What if I could help you get them to back off</a:t>
            </a:r>
          </a:p>
          <a:p>
            <a:r>
              <a:rPr lang="en-US" dirty="0"/>
              <a:t>They’ll find out anyway and won’t it be better if it comes from you</a:t>
            </a:r>
          </a:p>
          <a:p>
            <a:endParaRPr lang="en-US" dirty="0"/>
          </a:p>
        </p:txBody>
      </p:sp>
    </p:spTree>
    <p:extLst>
      <p:ext uri="{BB962C8B-B14F-4D97-AF65-F5344CB8AC3E}">
        <p14:creationId xmlns:p14="http://schemas.microsoft.com/office/powerpoint/2010/main" val="15390522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59B0A85-251D-44AB-9816-F1FDBFCFC97E}"/>
              </a:ext>
            </a:extLst>
          </p:cNvPr>
          <p:cNvSpPr txBox="1"/>
          <p:nvPr/>
        </p:nvSpPr>
        <p:spPr>
          <a:xfrm>
            <a:off x="0" y="14594"/>
            <a:ext cx="8114728" cy="1505883"/>
          </a:xfrm>
          <a:prstGeom prst="rect">
            <a:avLst/>
          </a:prstGeom>
          <a:solidFill>
            <a:schemeClr val="accent5"/>
          </a:solidFill>
        </p:spPr>
        <p:txBody>
          <a:bodyPr vert="horz" lIns="60960" tIns="30480" rIns="60960" bIns="30480" rtlCol="0" anchor="ctr">
            <a:noAutofit/>
          </a:bodyPr>
          <a:lstStyle/>
          <a:p>
            <a:pPr algn="ctr" defTabSz="609630">
              <a:lnSpc>
                <a:spcPct val="90000"/>
              </a:lnSpc>
              <a:spcBef>
                <a:spcPct val="0"/>
              </a:spcBef>
              <a:spcAft>
                <a:spcPts val="400"/>
              </a:spcAft>
            </a:pPr>
            <a:r>
              <a:rPr lang="en-US" sz="3734" b="1" dirty="0">
                <a:solidFill>
                  <a:schemeClr val="bg1"/>
                </a:solidFill>
                <a:latin typeface="+mj-lt"/>
                <a:ea typeface="+mj-ea"/>
                <a:cs typeface="+mj-cs"/>
              </a:rPr>
              <a:t>Principles of Family Negotiation</a:t>
            </a:r>
          </a:p>
          <a:p>
            <a:pPr algn="ctr" defTabSz="609630">
              <a:lnSpc>
                <a:spcPct val="90000"/>
              </a:lnSpc>
              <a:spcBef>
                <a:spcPct val="0"/>
              </a:spcBef>
              <a:spcAft>
                <a:spcPts val="400"/>
              </a:spcAft>
            </a:pPr>
            <a:r>
              <a:rPr lang="en-US" sz="2933" b="1" dirty="0">
                <a:solidFill>
                  <a:schemeClr val="bg1"/>
                </a:solidFill>
                <a:latin typeface="+mj-lt"/>
                <a:ea typeface="+mj-ea"/>
                <a:cs typeface="+mj-cs"/>
              </a:rPr>
              <a:t>The Art of the Deal – Getting to Yes</a:t>
            </a:r>
          </a:p>
        </p:txBody>
      </p:sp>
      <p:sp>
        <p:nvSpPr>
          <p:cNvPr id="2" name="TextBox 1">
            <a:extLst>
              <a:ext uri="{FF2B5EF4-FFF2-40B4-BE49-F238E27FC236}">
                <a16:creationId xmlns:a16="http://schemas.microsoft.com/office/drawing/2014/main" id="{366F6CA3-8D9E-4DA7-8F1A-BEB0501EE398}"/>
              </a:ext>
            </a:extLst>
          </p:cNvPr>
          <p:cNvSpPr txBox="1"/>
          <p:nvPr/>
        </p:nvSpPr>
        <p:spPr>
          <a:xfrm>
            <a:off x="682727" y="1520477"/>
            <a:ext cx="7014331" cy="6616811"/>
          </a:xfrm>
          <a:prstGeom prst="rect">
            <a:avLst/>
          </a:prstGeom>
          <a:noFill/>
        </p:spPr>
        <p:txBody>
          <a:bodyPr wrap="square" rtlCol="0" anchor="t">
            <a:spAutoFit/>
          </a:bodyPr>
          <a:lstStyle/>
          <a:p>
            <a:pPr marL="381019" indent="-381019">
              <a:buFont typeface="Arial" panose="020B0604020202020204" pitchFamily="34" charset="0"/>
              <a:buChar char="•"/>
            </a:pPr>
            <a:r>
              <a:rPr lang="en-US" sz="2933" dirty="0">
                <a:latin typeface="Lato" panose="020F0502020204030203" pitchFamily="34" charset="0"/>
                <a:ea typeface="Lato" panose="020F0502020204030203" pitchFamily="34" charset="0"/>
                <a:cs typeface="Lato" panose="020F0502020204030203" pitchFamily="34" charset="0"/>
              </a:rPr>
              <a:t>Pick your battles</a:t>
            </a:r>
            <a:endParaRPr lang="en-US" sz="2400" dirty="0">
              <a:latin typeface="Lato" panose="020F0502020204030203" pitchFamily="34" charset="0"/>
              <a:ea typeface="Lato" panose="020F0502020204030203" pitchFamily="34" charset="0"/>
              <a:cs typeface="Lato" panose="020F0502020204030203" pitchFamily="34" charset="0"/>
            </a:endParaRPr>
          </a:p>
          <a:p>
            <a:pPr marL="381019" indent="-381019">
              <a:buFont typeface="Arial" panose="020B0604020202020204" pitchFamily="34" charset="0"/>
              <a:buChar char="•"/>
            </a:pPr>
            <a:r>
              <a:rPr lang="en-US" sz="2933" dirty="0">
                <a:latin typeface="Lato" panose="020F0502020204030203" pitchFamily="34" charset="0"/>
                <a:ea typeface="Lato" panose="020F0502020204030203" pitchFamily="34" charset="0"/>
                <a:cs typeface="Lato" panose="020F0502020204030203" pitchFamily="34" charset="0"/>
              </a:rPr>
              <a:t>Know your </a:t>
            </a:r>
            <a:r>
              <a:rPr lang="en-US" sz="2933" b="1" dirty="0">
                <a:solidFill>
                  <a:srgbClr val="4280A5"/>
                </a:solidFill>
                <a:latin typeface="Lato" panose="020F0502020204030203" pitchFamily="34" charset="0"/>
                <a:ea typeface="Lato" panose="020F0502020204030203" pitchFamily="34" charset="0"/>
                <a:cs typeface="Lato" panose="020F0502020204030203" pitchFamily="34" charset="0"/>
              </a:rPr>
              <a:t>leverage</a:t>
            </a:r>
            <a:endParaRPr lang="en-US" sz="2400" dirty="0">
              <a:latin typeface="Lato" panose="020F0502020204030203" pitchFamily="34" charset="0"/>
              <a:ea typeface="Lato" panose="020F0502020204030203" pitchFamily="34" charset="0"/>
              <a:cs typeface="Lato" panose="020F0502020204030203" pitchFamily="34" charset="0"/>
            </a:endParaRPr>
          </a:p>
          <a:p>
            <a:pPr marL="381019" indent="-381019">
              <a:buFont typeface="Arial" panose="020B0604020202020204" pitchFamily="34" charset="0"/>
              <a:buChar char="•"/>
            </a:pPr>
            <a:r>
              <a:rPr lang="en-US" sz="2933" dirty="0">
                <a:latin typeface="Lato" panose="020F0502020204030203" pitchFamily="34" charset="0"/>
                <a:ea typeface="Lato" panose="020F0502020204030203" pitchFamily="34" charset="0"/>
                <a:cs typeface="Lato" panose="020F0502020204030203" pitchFamily="34" charset="0"/>
              </a:rPr>
              <a:t>You gotta give to get</a:t>
            </a:r>
            <a:endParaRPr lang="en-US" sz="2400" dirty="0">
              <a:latin typeface="Lato" panose="020F0502020204030203" pitchFamily="34" charset="0"/>
              <a:ea typeface="Lato" panose="020F0502020204030203" pitchFamily="34" charset="0"/>
              <a:cs typeface="Lato" panose="020F0502020204030203" pitchFamily="34" charset="0"/>
            </a:endParaRPr>
          </a:p>
          <a:p>
            <a:pPr marL="381019" indent="-381019">
              <a:buFont typeface="Arial" panose="020B0604020202020204" pitchFamily="34" charset="0"/>
              <a:buChar char="•"/>
            </a:pPr>
            <a:r>
              <a:rPr lang="en-US" sz="2933" dirty="0">
                <a:latin typeface="Lato" panose="020F0502020204030203" pitchFamily="34" charset="0"/>
                <a:ea typeface="Lato" panose="020F0502020204030203" pitchFamily="34" charset="0"/>
                <a:cs typeface="Lato" panose="020F0502020204030203" pitchFamily="34" charset="0"/>
              </a:rPr>
              <a:t>You have more juice than you realize</a:t>
            </a:r>
            <a:endParaRPr lang="en-US" sz="2400" dirty="0">
              <a:latin typeface="Lato" panose="020F0502020204030203" pitchFamily="34" charset="0"/>
              <a:ea typeface="Lato" panose="020F0502020204030203" pitchFamily="34" charset="0"/>
              <a:cs typeface="Lato" panose="020F0502020204030203" pitchFamily="34" charset="0"/>
            </a:endParaRPr>
          </a:p>
          <a:p>
            <a:pPr marL="381019" indent="-381019">
              <a:buFont typeface="Arial" panose="020B0604020202020204" pitchFamily="34" charset="0"/>
              <a:buChar char="•"/>
            </a:pPr>
            <a:r>
              <a:rPr lang="en-US" sz="2933" dirty="0">
                <a:latin typeface="Lato" panose="020F0502020204030203" pitchFamily="34" charset="0"/>
                <a:ea typeface="Lato" panose="020F0502020204030203" pitchFamily="34" charset="0"/>
                <a:cs typeface="Lato" panose="020F0502020204030203" pitchFamily="34" charset="0"/>
              </a:rPr>
              <a:t>Keep your </a:t>
            </a:r>
            <a:r>
              <a:rPr lang="en-US" sz="2933" b="1" dirty="0">
                <a:solidFill>
                  <a:srgbClr val="4280A5"/>
                </a:solidFill>
                <a:latin typeface="Lato" panose="020F0502020204030203" pitchFamily="34" charset="0"/>
                <a:ea typeface="Lato" panose="020F0502020204030203" pitchFamily="34" charset="0"/>
                <a:cs typeface="Lato" panose="020F0502020204030203" pitchFamily="34" charset="0"/>
              </a:rPr>
              <a:t>eyes on the prize</a:t>
            </a:r>
          </a:p>
          <a:p>
            <a:pPr marL="457200" indent="-457200">
              <a:buFont typeface="Arial" panose="020B0604020202020204" pitchFamily="34" charset="0"/>
              <a:buChar char="•"/>
            </a:pPr>
            <a:r>
              <a:rPr lang="en-US" sz="3200" dirty="0"/>
              <a:t>For families: rewards will work better</a:t>
            </a:r>
          </a:p>
          <a:p>
            <a:pPr marL="457200" indent="-457200">
              <a:buFont typeface="Arial" panose="020B0604020202020204" pitchFamily="34" charset="0"/>
              <a:buChar char="•"/>
            </a:pPr>
            <a:r>
              <a:rPr lang="en-US" sz="3200" dirty="0"/>
              <a:t>For patients: earning family points will be worth your while</a:t>
            </a:r>
          </a:p>
          <a:p>
            <a:pPr marL="457200" indent="-457200">
              <a:buFont typeface="Arial" panose="020B0604020202020204" pitchFamily="34" charset="0"/>
              <a:buChar char="•"/>
            </a:pPr>
            <a:r>
              <a:rPr lang="en-US" sz="3200" dirty="0"/>
              <a:t>For both: </a:t>
            </a:r>
          </a:p>
          <a:p>
            <a:pPr marL="914400" lvl="1" indent="-457200">
              <a:buFont typeface="Arial" panose="020B0604020202020204" pitchFamily="34" charset="0"/>
              <a:buChar char="•"/>
            </a:pPr>
            <a:r>
              <a:rPr lang="en-US" sz="3200" dirty="0"/>
              <a:t>Aren’t you tired of battling?</a:t>
            </a:r>
          </a:p>
          <a:p>
            <a:pPr marL="914400" lvl="1" indent="-457200">
              <a:buFont typeface="Arial" panose="020B0604020202020204" pitchFamily="34" charset="0"/>
              <a:buChar char="•"/>
            </a:pPr>
            <a:r>
              <a:rPr lang="en-US" sz="3200" dirty="0"/>
              <a:t>How’s that working for you?</a:t>
            </a:r>
          </a:p>
          <a:p>
            <a:pPr marL="381019" indent="-381019">
              <a:buFont typeface="Arial" panose="020B0604020202020204" pitchFamily="34" charset="0"/>
              <a:buChar char="•"/>
            </a:pPr>
            <a:endParaRPr lang="en-US" sz="2933" b="1" dirty="0">
              <a:solidFill>
                <a:srgbClr val="4280A5"/>
              </a:solidFill>
              <a:latin typeface="Lato" panose="020F0502020204030203" pitchFamily="34" charset="0"/>
              <a:ea typeface="Lato" panose="020F0502020204030203" pitchFamily="34" charset="0"/>
              <a:cs typeface="Lato" panose="020F0502020204030203" pitchFamily="34" charset="0"/>
            </a:endParaRPr>
          </a:p>
          <a:p>
            <a:pPr>
              <a:buClr>
                <a:srgbClr val="171C30"/>
              </a:buClr>
            </a:pPr>
            <a:endParaRPr lang="en-US" sz="2933" b="1" dirty="0">
              <a:solidFill>
                <a:srgbClr val="4280A5"/>
              </a:solidFill>
              <a:latin typeface="Lato" panose="020F0502020204030203" pitchFamily="34" charset="0"/>
              <a:ea typeface="Lato" panose="020F0502020204030203" pitchFamily="34" charset="0"/>
              <a:cs typeface="Lato" panose="020F0502020204030203" pitchFamily="34" charset="0"/>
            </a:endParaRPr>
          </a:p>
          <a:p>
            <a:endParaRPr lang="en-US" sz="2667" dirty="0"/>
          </a:p>
        </p:txBody>
      </p:sp>
      <p:pic>
        <p:nvPicPr>
          <p:cNvPr id="7" name="Picture 2" descr="man wearing black crew-neck top">
            <a:extLst>
              <a:ext uri="{FF2B5EF4-FFF2-40B4-BE49-F238E27FC236}">
                <a16:creationId xmlns:a16="http://schemas.microsoft.com/office/drawing/2014/main" id="{9C082EDB-E67D-DE45-9663-E46069A1157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4607" r="19572"/>
          <a:stretch/>
        </p:blipFill>
        <p:spPr bwMode="auto">
          <a:xfrm>
            <a:off x="8002108" y="24754"/>
            <a:ext cx="4189892"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838709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Families as partners</a:t>
            </a:r>
          </a:p>
        </p:txBody>
      </p:sp>
      <p:sp>
        <p:nvSpPr>
          <p:cNvPr id="3" name="Content Placeholder 2"/>
          <p:cNvSpPr>
            <a:spLocks noGrp="1"/>
          </p:cNvSpPr>
          <p:nvPr>
            <p:ph idx="1"/>
          </p:nvPr>
        </p:nvSpPr>
        <p:spPr/>
        <p:txBody>
          <a:bodyPr>
            <a:normAutofit lnSpcReduction="10000"/>
          </a:bodyPr>
          <a:lstStyle/>
          <a:p>
            <a:r>
              <a:rPr lang="en-US" dirty="0"/>
              <a:t>Meet with them separately and together</a:t>
            </a:r>
          </a:p>
          <a:p>
            <a:r>
              <a:rPr lang="en-US" dirty="0"/>
              <a:t>Explore their knowledge and goals</a:t>
            </a:r>
          </a:p>
          <a:p>
            <a:pPr lvl="1"/>
            <a:r>
              <a:rPr lang="en-US" dirty="0"/>
              <a:t>“What does your dad know about your substance use?”</a:t>
            </a:r>
          </a:p>
          <a:p>
            <a:pPr lvl="1"/>
            <a:r>
              <a:rPr lang="en-US" dirty="0"/>
              <a:t>“What does your mom know about medications for SUD?”</a:t>
            </a:r>
          </a:p>
          <a:p>
            <a:pPr lvl="1"/>
            <a:r>
              <a:rPr lang="en-US" dirty="0"/>
              <a:t>“What do you think about your son’s cannabis use?”</a:t>
            </a:r>
          </a:p>
          <a:p>
            <a:r>
              <a:rPr lang="en-US" dirty="0"/>
              <a:t>Advise them about strategies </a:t>
            </a:r>
          </a:p>
          <a:p>
            <a:r>
              <a:rPr lang="en-US" dirty="0"/>
              <a:t>Meet with them separately to coach them about rewards, leverage, contingencies, and strategies</a:t>
            </a:r>
          </a:p>
          <a:p>
            <a:r>
              <a:rPr lang="en-US" dirty="0"/>
              <a:t>Coaching for families: you can insist on or negotiate for: releases, test results, joint meetings</a:t>
            </a:r>
          </a:p>
        </p:txBody>
      </p:sp>
    </p:spTree>
    <p:extLst>
      <p:ext uri="{BB962C8B-B14F-4D97-AF65-F5344CB8AC3E}">
        <p14:creationId xmlns:p14="http://schemas.microsoft.com/office/powerpoint/2010/main" val="42801842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691F5D6-3197-B549-B663-EC63C0DC7D55}"/>
              </a:ext>
            </a:extLst>
          </p:cNvPr>
          <p:cNvSpPr>
            <a:spLocks noGrp="1"/>
          </p:cNvSpPr>
          <p:nvPr>
            <p:ph type="ctrTitle"/>
          </p:nvPr>
        </p:nvSpPr>
        <p:spPr>
          <a:xfrm>
            <a:off x="696685" y="1070204"/>
            <a:ext cx="10798629" cy="1740579"/>
          </a:xfrm>
        </p:spPr>
        <p:txBody>
          <a:bodyPr>
            <a:normAutofit fontScale="90000"/>
          </a:bodyPr>
          <a:lstStyle/>
          <a:p>
            <a:r>
              <a:rPr lang="en-US" dirty="0"/>
              <a:t>Example of family engagement treatment interventions </a:t>
            </a:r>
            <a:br>
              <a:rPr lang="en-US" dirty="0"/>
            </a:br>
            <a:endParaRPr lang="en-US" dirty="0"/>
          </a:p>
        </p:txBody>
      </p:sp>
      <p:sp>
        <p:nvSpPr>
          <p:cNvPr id="5" name="Subtitle 4">
            <a:extLst>
              <a:ext uri="{FF2B5EF4-FFF2-40B4-BE49-F238E27FC236}">
                <a16:creationId xmlns:a16="http://schemas.microsoft.com/office/drawing/2014/main" id="{3668356F-66FF-3141-B460-AD53635A4CAC}"/>
              </a:ext>
            </a:extLst>
          </p:cNvPr>
          <p:cNvSpPr>
            <a:spLocks noGrp="1"/>
          </p:cNvSpPr>
          <p:nvPr>
            <p:ph type="subTitle" idx="1"/>
          </p:nvPr>
        </p:nvSpPr>
        <p:spPr/>
        <p:txBody>
          <a:bodyPr/>
          <a:lstStyle/>
          <a:p>
            <a:endParaRPr lang="en-US" dirty="0"/>
          </a:p>
        </p:txBody>
      </p:sp>
      <p:pic>
        <p:nvPicPr>
          <p:cNvPr id="6" name="Picture 5">
            <a:extLst>
              <a:ext uri="{FF2B5EF4-FFF2-40B4-BE49-F238E27FC236}">
                <a16:creationId xmlns:a16="http://schemas.microsoft.com/office/drawing/2014/main" id="{F1413495-6C34-CE4D-9C17-D8646E8D1179}"/>
              </a:ext>
            </a:extLst>
          </p:cNvPr>
          <p:cNvPicPr>
            <a:picLocks noChangeAspect="1"/>
          </p:cNvPicPr>
          <p:nvPr/>
        </p:nvPicPr>
        <p:blipFill>
          <a:blip r:embed="rId2"/>
          <a:stretch>
            <a:fillRect/>
          </a:stretch>
        </p:blipFill>
        <p:spPr>
          <a:xfrm>
            <a:off x="4463143" y="3074535"/>
            <a:ext cx="3567896" cy="3648254"/>
          </a:xfrm>
          <a:prstGeom prst="rect">
            <a:avLst/>
          </a:prstGeom>
        </p:spPr>
      </p:pic>
    </p:spTree>
    <p:extLst>
      <p:ext uri="{BB962C8B-B14F-4D97-AF65-F5344CB8AC3E}">
        <p14:creationId xmlns:p14="http://schemas.microsoft.com/office/powerpoint/2010/main" val="9421147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Grp="1" noChangeArrowheads="1"/>
          </p:cNvSpPr>
          <p:nvPr>
            <p:ph type="title"/>
          </p:nvPr>
        </p:nvSpPr>
        <p:spPr>
          <a:xfrm>
            <a:off x="2209800" y="228600"/>
            <a:ext cx="7772400" cy="762000"/>
          </a:xfrm>
        </p:spPr>
        <p:txBody>
          <a:bodyPr/>
          <a:lstStyle/>
          <a:p>
            <a:pPr eaLnBrk="1" hangingPunct="1"/>
            <a:r>
              <a:rPr lang="en-US" sz="3600" dirty="0">
                <a:ea typeface="ＭＳ Ｐゴシック" pitchFamily="4" charset="-128"/>
                <a:cs typeface="ＭＳ Ｐゴシック" pitchFamily="4" charset="-128"/>
              </a:rPr>
              <a:t>Unrealistic family interventions</a:t>
            </a:r>
            <a:endParaRPr lang="en-US" dirty="0">
              <a:ea typeface="ＭＳ Ｐゴシック" pitchFamily="4" charset="-128"/>
              <a:cs typeface="ＭＳ Ｐゴシック" pitchFamily="4" charset="-128"/>
            </a:endParaRPr>
          </a:p>
        </p:txBody>
      </p:sp>
      <p:pic>
        <p:nvPicPr>
          <p:cNvPr id="208899" name="Picture 3"/>
          <p:cNvPicPr>
            <a:picLocks noChangeAspect="1" noChangeArrowheads="1"/>
          </p:cNvPicPr>
          <p:nvPr/>
        </p:nvPicPr>
        <p:blipFill>
          <a:blip r:embed="rId3"/>
          <a:srcRect/>
          <a:stretch>
            <a:fillRect/>
          </a:stretch>
        </p:blipFill>
        <p:spPr bwMode="auto">
          <a:xfrm>
            <a:off x="3810001" y="914400"/>
            <a:ext cx="4772025" cy="5791200"/>
          </a:xfrm>
          <a:prstGeom prst="rect">
            <a:avLst/>
          </a:prstGeom>
          <a:noFill/>
          <a:ln w="9525">
            <a:noFill/>
            <a:miter lim="800000"/>
            <a:headEnd/>
            <a:tailEnd/>
          </a:ln>
        </p:spPr>
      </p:pic>
    </p:spTree>
    <p:extLst>
      <p:ext uri="{BB962C8B-B14F-4D97-AF65-F5344CB8AC3E}">
        <p14:creationId xmlns:p14="http://schemas.microsoft.com/office/powerpoint/2010/main" val="6850311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101600" y="0"/>
            <a:ext cx="12293600" cy="1325563"/>
          </a:xfrm>
          <a:solidFill>
            <a:schemeClr val="accent5">
              <a:lumMod val="75000"/>
            </a:schemeClr>
          </a:solidFill>
        </p:spPr>
        <p:txBody>
          <a:bodyPr/>
          <a:lstStyle/>
          <a:p>
            <a:pPr algn="ctr"/>
            <a:r>
              <a:rPr lang="en-US" dirty="0">
                <a:solidFill>
                  <a:schemeClr val="bg1"/>
                </a:solidFill>
                <a:latin typeface="Arial" panose="020B0604020202020204" pitchFamily="34" charset="0"/>
                <a:ea typeface="ＭＳ Ｐゴシック" pitchFamily="4" charset="-128"/>
                <a:cs typeface="Arial" panose="020B0604020202020204" pitchFamily="34" charset="0"/>
              </a:rPr>
              <a:t>Features of youth </a:t>
            </a:r>
            <a:r>
              <a:rPr lang="en-US" dirty="0" err="1">
                <a:solidFill>
                  <a:schemeClr val="bg1"/>
                </a:solidFill>
                <a:latin typeface="Arial" panose="020B0604020202020204" pitchFamily="34" charset="0"/>
                <a:ea typeface="ＭＳ Ｐゴシック" pitchFamily="4" charset="-128"/>
                <a:cs typeface="Arial" panose="020B0604020202020204" pitchFamily="34" charset="0"/>
              </a:rPr>
              <a:t>opioid</a:t>
            </a:r>
            <a:r>
              <a:rPr lang="en-US" dirty="0">
                <a:solidFill>
                  <a:schemeClr val="bg1"/>
                </a:solidFill>
                <a:latin typeface="Arial" panose="020B0604020202020204" pitchFamily="34" charset="0"/>
                <a:ea typeface="ＭＳ Ｐゴシック" pitchFamily="4" charset="-128"/>
                <a:cs typeface="Arial" panose="020B0604020202020204" pitchFamily="34" charset="0"/>
              </a:rPr>
              <a:t> treatment</a:t>
            </a:r>
          </a:p>
        </p:txBody>
      </p:sp>
      <p:sp>
        <p:nvSpPr>
          <p:cNvPr id="43011" name="Content Placeholder 2"/>
          <p:cNvSpPr>
            <a:spLocks noGrp="1"/>
          </p:cNvSpPr>
          <p:nvPr>
            <p:ph idx="1"/>
          </p:nvPr>
        </p:nvSpPr>
        <p:spPr>
          <a:xfrm>
            <a:off x="1981200" y="1600201"/>
            <a:ext cx="8432800" cy="4525963"/>
          </a:xfrm>
        </p:spPr>
        <p:txBody>
          <a:bodyPr>
            <a:normAutofit lnSpcReduction="10000"/>
          </a:bodyPr>
          <a:lstStyle/>
          <a:p>
            <a:r>
              <a:rPr lang="en-US" dirty="0">
                <a:ea typeface="ＭＳ Ｐゴシック" pitchFamily="4" charset="-128"/>
                <a:cs typeface="ＭＳ Ｐゴシック" pitchFamily="4" charset="-128"/>
              </a:rPr>
              <a:t>Developmental barriers to treatment engagement</a:t>
            </a:r>
          </a:p>
          <a:p>
            <a:pPr lvl="1"/>
            <a:r>
              <a:rPr lang="en-US" dirty="0">
                <a:ea typeface="ＭＳ Ｐゴシック" pitchFamily="4" charset="-128"/>
                <a:cs typeface="ＭＳ Ｐゴシック" pitchFamily="4" charset="-128"/>
              </a:rPr>
              <a:t>Invincibility</a:t>
            </a:r>
          </a:p>
          <a:p>
            <a:pPr lvl="1"/>
            <a:r>
              <a:rPr lang="en-US" dirty="0">
                <a:ea typeface="ＭＳ Ｐゴシック" pitchFamily="4" charset="-128"/>
                <a:cs typeface="ＭＳ Ｐゴシック" pitchFamily="4" charset="-128"/>
              </a:rPr>
              <a:t>Immaturity of emotion regulation and inhibitory control (“all gas and no brakes”)</a:t>
            </a:r>
          </a:p>
          <a:p>
            <a:pPr lvl="1"/>
            <a:r>
              <a:rPr lang="en-US" dirty="0">
                <a:ea typeface="ＭＳ Ｐゴシック" pitchFamily="4" charset="-128"/>
                <a:cs typeface="ＭＳ Ｐゴシック" pitchFamily="4" charset="-128"/>
              </a:rPr>
              <a:t>Motivation and treatment appeal</a:t>
            </a:r>
          </a:p>
          <a:p>
            <a:pPr lvl="1"/>
            <a:r>
              <a:rPr lang="en-US" dirty="0">
                <a:ea typeface="ＭＳ Ｐゴシック" pitchFamily="4" charset="-128"/>
                <a:cs typeface="ＭＳ Ｐゴシック" pitchFamily="4" charset="-128"/>
              </a:rPr>
              <a:t>Less salience of consequences</a:t>
            </a:r>
          </a:p>
          <a:p>
            <a:pPr lvl="1"/>
            <a:r>
              <a:rPr lang="en-US" dirty="0">
                <a:ea typeface="ＭＳ Ｐゴシック" pitchFamily="4" charset="-128"/>
                <a:cs typeface="ＭＳ Ｐゴシック" pitchFamily="4" charset="-128"/>
              </a:rPr>
              <a:t>Strong salience of burdens of treatment</a:t>
            </a:r>
          </a:p>
          <a:p>
            <a:r>
              <a:rPr lang="en-US" dirty="0">
                <a:ea typeface="ＭＳ Ｐゴシック" pitchFamily="-101" charset="-128"/>
                <a:cs typeface="ＭＳ Ｐゴシック" pitchFamily="-101" charset="-128"/>
              </a:rPr>
              <a:t>Variable effectiveness of family leverage</a:t>
            </a:r>
          </a:p>
          <a:p>
            <a:r>
              <a:rPr lang="en-US" dirty="0">
                <a:ea typeface="ＭＳ Ｐゴシック" pitchFamily="4" charset="-128"/>
                <a:cs typeface="ＭＳ Ｐゴシック" pitchFamily="4" charset="-128"/>
              </a:rPr>
              <a:t>Pushback against sense of parental dependence and restriction</a:t>
            </a:r>
          </a:p>
          <a:p>
            <a:r>
              <a:rPr lang="en-US" dirty="0">
                <a:ea typeface="ＭＳ Ｐゴシック" pitchFamily="4" charset="-128"/>
                <a:cs typeface="ＭＳ Ｐゴシック" pitchFamily="4" charset="-128"/>
              </a:rPr>
              <a:t>Prominence of co-morbidity</a:t>
            </a:r>
          </a:p>
          <a:p>
            <a:endParaRPr lang="en-US" dirty="0">
              <a:ea typeface="ＭＳ Ｐゴシック" pitchFamily="4" charset="-128"/>
              <a:cs typeface="ＭＳ Ｐゴシック" pitchFamily="4" charset="-128"/>
            </a:endParaRPr>
          </a:p>
        </p:txBody>
      </p:sp>
    </p:spTree>
    <p:extLst>
      <p:ext uri="{BB962C8B-B14F-4D97-AF65-F5344CB8AC3E}">
        <p14:creationId xmlns:p14="http://schemas.microsoft.com/office/powerpoint/2010/main" val="42579940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0371DC-F43E-6A4E-AF45-D2AE8E0C05A1}"/>
              </a:ext>
            </a:extLst>
          </p:cNvPr>
          <p:cNvSpPr>
            <a:spLocks noGrp="1"/>
          </p:cNvSpPr>
          <p:nvPr>
            <p:ph type="title"/>
          </p:nvPr>
        </p:nvSpPr>
        <p:spPr>
          <a:xfrm>
            <a:off x="211873" y="365125"/>
            <a:ext cx="11574965" cy="1325563"/>
          </a:xfrm>
        </p:spPr>
        <p:txBody>
          <a:bodyPr>
            <a:normAutofit fontScale="90000"/>
          </a:bodyPr>
          <a:lstStyle/>
          <a:p>
            <a:r>
              <a:rPr lang="en-US" dirty="0"/>
              <a:t>Community reinforcement approach and family training </a:t>
            </a:r>
            <a:br>
              <a:rPr lang="en-US" dirty="0"/>
            </a:br>
            <a:r>
              <a:rPr lang="en-US" dirty="0"/>
              <a:t>(CRAFT)</a:t>
            </a:r>
            <a:br>
              <a:rPr lang="en-US" dirty="0"/>
            </a:br>
            <a:endParaRPr lang="en-US" dirty="0"/>
          </a:p>
        </p:txBody>
      </p:sp>
      <p:sp>
        <p:nvSpPr>
          <p:cNvPr id="3" name="Content Placeholder 2">
            <a:extLst>
              <a:ext uri="{FF2B5EF4-FFF2-40B4-BE49-F238E27FC236}">
                <a16:creationId xmlns:a16="http://schemas.microsoft.com/office/drawing/2014/main" id="{A1E90DEA-C6F8-8443-B6EA-E568D25A4CF1}"/>
              </a:ext>
            </a:extLst>
          </p:cNvPr>
          <p:cNvSpPr>
            <a:spLocks noGrp="1"/>
          </p:cNvSpPr>
          <p:nvPr>
            <p:ph idx="1"/>
          </p:nvPr>
        </p:nvSpPr>
        <p:spPr>
          <a:xfrm>
            <a:off x="741555" y="1690688"/>
            <a:ext cx="10515600" cy="4351338"/>
          </a:xfrm>
        </p:spPr>
        <p:txBody>
          <a:bodyPr>
            <a:normAutofit/>
          </a:bodyPr>
          <a:lstStyle/>
          <a:p>
            <a:r>
              <a:rPr lang="en-US" dirty="0"/>
              <a:t>Working primarily with the concerned significant other (CSO)</a:t>
            </a:r>
          </a:p>
          <a:p>
            <a:r>
              <a:rPr lang="en-US" dirty="0"/>
              <a:t>Goals:</a:t>
            </a:r>
          </a:p>
          <a:p>
            <a:pPr lvl="1"/>
            <a:r>
              <a:rPr lang="en-US" dirty="0"/>
              <a:t>Move the loved one toward treatment</a:t>
            </a:r>
          </a:p>
          <a:p>
            <a:pPr lvl="1"/>
            <a:r>
              <a:rPr lang="en-US" dirty="0"/>
              <a:t>Reduce loved one’s substance use</a:t>
            </a:r>
          </a:p>
          <a:p>
            <a:pPr lvl="1"/>
            <a:r>
              <a:rPr lang="en-US" dirty="0"/>
              <a:t>Improve the CSO’s wellbeing</a:t>
            </a:r>
          </a:p>
          <a:p>
            <a:r>
              <a:rPr lang="en-US" dirty="0"/>
              <a:t>Methods </a:t>
            </a:r>
          </a:p>
          <a:p>
            <a:pPr lvl="1"/>
            <a:r>
              <a:rPr lang="en-US" dirty="0"/>
              <a:t>Communication skills -- be positive, be brief, refer to specific behaviors, use I statements, offer to help, </a:t>
            </a:r>
            <a:r>
              <a:rPr lang="en-US" dirty="0" err="1"/>
              <a:t>etc</a:t>
            </a:r>
            <a:endParaRPr lang="en-US" dirty="0"/>
          </a:p>
          <a:p>
            <a:pPr lvl="1"/>
            <a:r>
              <a:rPr lang="en-US" dirty="0"/>
              <a:t>Shape behaviors – be consistent, use healthy natural rewards (more likely to want to kiss you when you’re sober….), </a:t>
            </a:r>
            <a:r>
              <a:rPr lang="en-US" dirty="0" err="1"/>
              <a:t>etc</a:t>
            </a:r>
            <a:endParaRPr lang="en-US" dirty="0"/>
          </a:p>
          <a:p>
            <a:pPr lvl="1"/>
            <a:endParaRPr lang="en-US" dirty="0"/>
          </a:p>
          <a:p>
            <a:pPr marL="457200" lvl="1" indent="0">
              <a:buNone/>
            </a:pPr>
            <a:endParaRPr lang="en-US" dirty="0"/>
          </a:p>
          <a:p>
            <a:pPr lvl="1"/>
            <a:endParaRPr lang="en-US" dirty="0"/>
          </a:p>
        </p:txBody>
      </p:sp>
      <p:sp>
        <p:nvSpPr>
          <p:cNvPr id="6" name="TextBox 5">
            <a:extLst>
              <a:ext uri="{FF2B5EF4-FFF2-40B4-BE49-F238E27FC236}">
                <a16:creationId xmlns:a16="http://schemas.microsoft.com/office/drawing/2014/main" id="{8BFAC070-C72B-C14B-9302-CB95D9525A28}"/>
              </a:ext>
            </a:extLst>
          </p:cNvPr>
          <p:cNvSpPr txBox="1"/>
          <p:nvPr/>
        </p:nvSpPr>
        <p:spPr>
          <a:xfrm>
            <a:off x="5999355" y="5916903"/>
            <a:ext cx="6449122" cy="830997"/>
          </a:xfrm>
          <a:prstGeom prst="rect">
            <a:avLst/>
          </a:prstGeom>
          <a:noFill/>
        </p:spPr>
        <p:txBody>
          <a:bodyPr wrap="square" rtlCol="0">
            <a:spAutoFit/>
          </a:bodyPr>
          <a:lstStyle/>
          <a:p>
            <a:r>
              <a:rPr lang="en-US" sz="1600" dirty="0"/>
              <a:t>Meyers, R.J.; Miller, W.R.; Hill, D.E.; </a:t>
            </a:r>
            <a:r>
              <a:rPr lang="en-US" sz="1600" dirty="0" err="1"/>
              <a:t>Tonigan</a:t>
            </a:r>
            <a:r>
              <a:rPr lang="en-US" sz="1600" dirty="0"/>
              <a:t>, J.S. (1999). "Community reinforcement and family training (CRAFT): Engaging unmotivated drug users in treatment". </a:t>
            </a:r>
            <a:r>
              <a:rPr lang="en-US" sz="1600" i="1" dirty="0"/>
              <a:t>Journal of Substance Abuse</a:t>
            </a:r>
            <a:r>
              <a:rPr lang="en-US" sz="1600" dirty="0"/>
              <a:t>. </a:t>
            </a:r>
            <a:r>
              <a:rPr lang="en-US" sz="1600" b="1" dirty="0"/>
              <a:t>10</a:t>
            </a:r>
            <a:r>
              <a:rPr lang="en-US" sz="1600" dirty="0"/>
              <a:t>: 1–18.</a:t>
            </a:r>
          </a:p>
        </p:txBody>
      </p:sp>
    </p:spTree>
    <p:extLst>
      <p:ext uri="{BB962C8B-B14F-4D97-AF65-F5344CB8AC3E}">
        <p14:creationId xmlns:p14="http://schemas.microsoft.com/office/powerpoint/2010/main" val="461242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Partners &amp; Funding</a:t>
            </a:r>
          </a:p>
        </p:txBody>
      </p:sp>
      <p:sp>
        <p:nvSpPr>
          <p:cNvPr id="5"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C352946-8834-419D-873E-83A2D53642A5}" type="datetimeFigureOut">
              <a:rPr kumimoji="0" lang="en-US" sz="1000" b="0" i="0" u="none" strike="noStrike" kern="1200" cap="none" spc="0" normalizeH="0" baseline="0" noProof="0" smtClean="0">
                <a:ln>
                  <a:noFill/>
                </a:ln>
                <a:solidFill>
                  <a:srgbClr val="000000">
                    <a:lumMod val="50000"/>
                    <a:lumOff val="50000"/>
                  </a:srgb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10/26/2022</a:t>
            </a:fld>
            <a:endParaRPr kumimoji="0" lang="en-US" sz="1000" b="0" i="0" u="none" strike="noStrike" kern="1200" cap="none" spc="0" normalizeH="0" baseline="0" noProof="0">
              <a:ln>
                <a:noFill/>
              </a:ln>
              <a:solidFill>
                <a:srgbClr val="000000">
                  <a:lumMod val="50000"/>
                  <a:lumOff val="50000"/>
                </a:srgbClr>
              </a:solidFill>
              <a:effectLst/>
              <a:uLnTx/>
              <a:uFillTx/>
              <a:latin typeface="Calibri" panose="020F0502020204030204"/>
              <a:ea typeface="+mn-ea"/>
              <a:cs typeface="+mn-cs"/>
            </a:endParaRPr>
          </a:p>
        </p:txBody>
      </p:sp>
      <p:sp>
        <p:nvSpPr>
          <p:cNvPr id="3" name="Content Placeholder 2"/>
          <p:cNvSpPr>
            <a:spLocks noGrp="1"/>
          </p:cNvSpPr>
          <p:nvPr>
            <p:ph idx="4294967295"/>
          </p:nvPr>
        </p:nvSpPr>
        <p:spPr>
          <a:xfrm>
            <a:off x="0" y="1463675"/>
            <a:ext cx="10934700" cy="3868738"/>
          </a:xfrm>
        </p:spPr>
        <p:txBody>
          <a:bodyPr/>
          <a:lstStyle/>
          <a:p>
            <a:r>
              <a:rPr lang="en-US" dirty="0"/>
              <a:t>BHIPP is supported by funding from the </a:t>
            </a:r>
            <a:r>
              <a:rPr lang="en-US" b="1" dirty="0"/>
              <a:t>Maryland Department of Health, Behavioral Health Administration </a:t>
            </a:r>
            <a:r>
              <a:rPr lang="en-US" dirty="0"/>
              <a:t>and operates as a collaboration between the </a:t>
            </a:r>
            <a:r>
              <a:rPr lang="en-US" b="1" dirty="0"/>
              <a:t>University of Maryland School of Medicine</a:t>
            </a:r>
            <a:r>
              <a:rPr lang="en-US" dirty="0"/>
              <a:t>, the </a:t>
            </a:r>
            <a:r>
              <a:rPr lang="en-US" b="1" dirty="0"/>
              <a:t>Johns Hopkins University School of Medicine</a:t>
            </a:r>
            <a:r>
              <a:rPr lang="en-US" dirty="0"/>
              <a:t>, </a:t>
            </a:r>
            <a:r>
              <a:rPr lang="en-US" b="1" dirty="0"/>
              <a:t>Salisbury University </a:t>
            </a:r>
            <a:r>
              <a:rPr lang="en-US" dirty="0"/>
              <a:t>and </a:t>
            </a:r>
            <a:r>
              <a:rPr lang="en-US" b="1" dirty="0"/>
              <a:t>Morgan State University</a:t>
            </a:r>
            <a:r>
              <a:rPr lang="en-US" dirty="0"/>
              <a:t>.</a:t>
            </a:r>
          </a:p>
          <a:p>
            <a:endParaRPr lang="en-US" dirty="0"/>
          </a:p>
          <a:p>
            <a:r>
              <a:rPr lang="en-US" i="1" dirty="0"/>
              <a:t>This program is supported by the </a:t>
            </a:r>
            <a:r>
              <a:rPr lang="en-US" b="1" i="1" dirty="0"/>
              <a:t>Health Resources and Services Administration (HRSA) </a:t>
            </a:r>
            <a:r>
              <a:rPr lang="en-US" i="1" dirty="0"/>
              <a:t>of the U.S. Department of Health and Human Services (HHS) as part of an award totaling $433,296  with approximately 20% financed by non-governmental sources. The contents of this presentation are those of the author(s) and do not necessarily represent the official views of, nor an endorsement, by HRSA, HHS or the U.S. Government. For more information, visit </a:t>
            </a:r>
            <a:r>
              <a:rPr lang="en-US" i="1" u="sng" dirty="0">
                <a:hlinkClick r:id="rId2"/>
              </a:rPr>
              <a:t>www.hrsa.gov</a:t>
            </a:r>
            <a:r>
              <a:rPr lang="en-US" i="1" dirty="0"/>
              <a:t>. </a:t>
            </a: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5897" y="5219864"/>
            <a:ext cx="2461508" cy="661402"/>
          </a:xfrm>
          <a:prstGeom prst="rect">
            <a:avLst/>
          </a:prstGeom>
        </p:spPr>
      </p:pic>
      <p:pic>
        <p:nvPicPr>
          <p:cNvPr id="7" name="Picture 6"/>
          <p:cNvPicPr>
            <a:picLocks noChangeAspect="1"/>
          </p:cNvPicPr>
          <p:nvPr/>
        </p:nvPicPr>
        <p:blipFill>
          <a:blip r:embed="rId4"/>
          <a:stretch>
            <a:fillRect/>
          </a:stretch>
        </p:blipFill>
        <p:spPr>
          <a:xfrm>
            <a:off x="3834222" y="5502895"/>
            <a:ext cx="1493825" cy="756741"/>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76263" y="5314252"/>
            <a:ext cx="1599402" cy="533134"/>
          </a:xfrm>
          <a:prstGeom prst="rect">
            <a:avLst/>
          </a:prstGeom>
        </p:spPr>
      </p:pic>
      <p:pic>
        <p:nvPicPr>
          <p:cNvPr id="9" name="Picture 8">
            <a:extLst>
              <a:ext uri="{FF2B5EF4-FFF2-40B4-BE49-F238E27FC236}">
                <a16:creationId xmlns:a16="http://schemas.microsoft.com/office/drawing/2014/main" id="{BDC5E5AB-D157-4934-A988-85D60823D2E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366682" y="5213139"/>
            <a:ext cx="1268494" cy="1268494"/>
          </a:xfrm>
          <a:prstGeom prst="rect">
            <a:avLst/>
          </a:prstGeom>
        </p:spPr>
      </p:pic>
    </p:spTree>
    <p:extLst>
      <p:ext uri="{BB962C8B-B14F-4D97-AF65-F5344CB8AC3E}">
        <p14:creationId xmlns:p14="http://schemas.microsoft.com/office/powerpoint/2010/main" val="37787457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8BF16-B1E4-4747-99AC-AB9162BDBD37}"/>
              </a:ext>
            </a:extLst>
          </p:cNvPr>
          <p:cNvSpPr>
            <a:spLocks noGrp="1"/>
          </p:cNvSpPr>
          <p:nvPr>
            <p:ph type="title"/>
          </p:nvPr>
        </p:nvSpPr>
        <p:spPr/>
        <p:txBody>
          <a:bodyPr/>
          <a:lstStyle/>
          <a:p>
            <a:r>
              <a:rPr lang="en-US" dirty="0"/>
              <a:t>Network therapy</a:t>
            </a:r>
          </a:p>
        </p:txBody>
      </p:sp>
      <p:sp>
        <p:nvSpPr>
          <p:cNvPr id="3" name="Content Placeholder 2">
            <a:extLst>
              <a:ext uri="{FF2B5EF4-FFF2-40B4-BE49-F238E27FC236}">
                <a16:creationId xmlns:a16="http://schemas.microsoft.com/office/drawing/2014/main" id="{E85F6BF6-E4B6-6445-AF38-F340A04B0031}"/>
              </a:ext>
            </a:extLst>
          </p:cNvPr>
          <p:cNvSpPr>
            <a:spLocks noGrp="1"/>
          </p:cNvSpPr>
          <p:nvPr>
            <p:ph idx="1"/>
          </p:nvPr>
        </p:nvSpPr>
        <p:spPr/>
        <p:txBody>
          <a:bodyPr/>
          <a:lstStyle/>
          <a:p>
            <a:r>
              <a:rPr lang="en-US" dirty="0"/>
              <a:t>Use concerned significant other as treatment partner</a:t>
            </a:r>
          </a:p>
          <a:p>
            <a:r>
              <a:rPr lang="en-US" dirty="0"/>
              <a:t>CSO role</a:t>
            </a:r>
          </a:p>
          <a:p>
            <a:pPr lvl="1"/>
            <a:r>
              <a:rPr lang="en-US" dirty="0"/>
              <a:t>Monitor treatment participation</a:t>
            </a:r>
          </a:p>
          <a:p>
            <a:pPr lvl="1"/>
            <a:r>
              <a:rPr lang="en-US" dirty="0"/>
              <a:t>Monitor medication adherence (</a:t>
            </a:r>
            <a:r>
              <a:rPr lang="en-US" dirty="0" err="1"/>
              <a:t>eg</a:t>
            </a:r>
            <a:r>
              <a:rPr lang="en-US" dirty="0"/>
              <a:t> disulfiram, buprenorphine)</a:t>
            </a:r>
          </a:p>
          <a:p>
            <a:r>
              <a:rPr lang="en-US" dirty="0"/>
              <a:t>Report to clinician, avoid nagging</a:t>
            </a:r>
          </a:p>
        </p:txBody>
      </p:sp>
      <p:sp>
        <p:nvSpPr>
          <p:cNvPr id="4" name="TextBox 3">
            <a:extLst>
              <a:ext uri="{FF2B5EF4-FFF2-40B4-BE49-F238E27FC236}">
                <a16:creationId xmlns:a16="http://schemas.microsoft.com/office/drawing/2014/main" id="{05844738-A376-974B-9051-51961E310320}"/>
              </a:ext>
            </a:extLst>
          </p:cNvPr>
          <p:cNvSpPr txBox="1"/>
          <p:nvPr/>
        </p:nvSpPr>
        <p:spPr>
          <a:xfrm>
            <a:off x="6509657" y="5377543"/>
            <a:ext cx="4447308" cy="646331"/>
          </a:xfrm>
          <a:prstGeom prst="rect">
            <a:avLst/>
          </a:prstGeom>
          <a:noFill/>
        </p:spPr>
        <p:txBody>
          <a:bodyPr wrap="none" rtlCol="0">
            <a:spAutoFit/>
          </a:bodyPr>
          <a:lstStyle/>
          <a:p>
            <a:r>
              <a:rPr lang="en-US" altLang="en-US" dirty="0"/>
              <a:t>Galanter et al., J Substance Abuse Treat, 2004</a:t>
            </a:r>
          </a:p>
          <a:p>
            <a:endParaRPr lang="en-US" dirty="0"/>
          </a:p>
        </p:txBody>
      </p:sp>
    </p:spTree>
    <p:extLst>
      <p:ext uri="{BB962C8B-B14F-4D97-AF65-F5344CB8AC3E}">
        <p14:creationId xmlns:p14="http://schemas.microsoft.com/office/powerpoint/2010/main" val="188695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figb.tiff"/>
          <p:cNvPicPr>
            <a:picLocks noChangeAspect="1"/>
          </p:cNvPicPr>
          <p:nvPr/>
        </p:nvPicPr>
        <p:blipFill>
          <a:blip r:embed="rId2"/>
          <a:stretch>
            <a:fillRect/>
          </a:stretch>
        </p:blipFill>
        <p:spPr>
          <a:xfrm>
            <a:off x="5337908" y="1862905"/>
            <a:ext cx="4977841" cy="4838866"/>
          </a:xfrm>
          <a:prstGeom prst="rect">
            <a:avLst/>
          </a:prstGeom>
        </p:spPr>
      </p:pic>
      <p:sp>
        <p:nvSpPr>
          <p:cNvPr id="2" name="Title 1"/>
          <p:cNvSpPr>
            <a:spLocks noGrp="1"/>
          </p:cNvSpPr>
          <p:nvPr>
            <p:ph type="title"/>
          </p:nvPr>
        </p:nvSpPr>
        <p:spPr>
          <a:xfrm>
            <a:off x="789709" y="243315"/>
            <a:ext cx="9753599" cy="1434013"/>
          </a:xfrm>
        </p:spPr>
        <p:txBody>
          <a:bodyPr>
            <a:normAutofit fontScale="90000"/>
          </a:bodyPr>
          <a:lstStyle/>
          <a:p>
            <a:r>
              <a:rPr lang="en-US" dirty="0">
                <a:solidFill>
                  <a:schemeClr val="accent2"/>
                </a:solidFill>
              </a:rPr>
              <a:t>Youth have worse MOUD outcomes </a:t>
            </a:r>
            <a:br>
              <a:rPr lang="en-US" dirty="0">
                <a:solidFill>
                  <a:schemeClr val="accent2"/>
                </a:solidFill>
              </a:rPr>
            </a:br>
            <a:r>
              <a:rPr lang="en-US" dirty="0">
                <a:solidFill>
                  <a:schemeClr val="accent2"/>
                </a:solidFill>
              </a:rPr>
              <a:t>compared to older adults</a:t>
            </a:r>
            <a:br>
              <a:rPr lang="en-US" sz="3200" dirty="0">
                <a:solidFill>
                  <a:schemeClr val="bg1"/>
                </a:solidFill>
              </a:rPr>
            </a:br>
            <a:endParaRPr lang="en-US" sz="3200" dirty="0">
              <a:solidFill>
                <a:schemeClr val="bg1"/>
              </a:solidFill>
            </a:endParaRPr>
          </a:p>
        </p:txBody>
      </p:sp>
      <p:sp>
        <p:nvSpPr>
          <p:cNvPr id="5" name="TextBox 4"/>
          <p:cNvSpPr txBox="1"/>
          <p:nvPr/>
        </p:nvSpPr>
        <p:spPr>
          <a:xfrm>
            <a:off x="120557" y="6430019"/>
            <a:ext cx="3814354" cy="369332"/>
          </a:xfrm>
          <a:prstGeom prst="rect">
            <a:avLst/>
          </a:prstGeom>
          <a:noFill/>
        </p:spPr>
        <p:txBody>
          <a:bodyPr wrap="square" rtlCol="0">
            <a:spAutoFit/>
          </a:bodyPr>
          <a:lstStyle/>
          <a:p>
            <a:r>
              <a:rPr lang="en-US" dirty="0"/>
              <a:t>Fishman. </a:t>
            </a:r>
            <a:r>
              <a:rPr lang="en-US" i="1" dirty="0"/>
              <a:t>J </a:t>
            </a:r>
            <a:r>
              <a:rPr lang="en-US" i="1" dirty="0" err="1"/>
              <a:t>Adol</a:t>
            </a:r>
            <a:r>
              <a:rPr lang="en-US" i="1" dirty="0"/>
              <a:t> Health. </a:t>
            </a:r>
            <a:r>
              <a:rPr lang="en-US" dirty="0"/>
              <a:t>2020.</a:t>
            </a:r>
          </a:p>
        </p:txBody>
      </p:sp>
      <p:sp>
        <p:nvSpPr>
          <p:cNvPr id="6" name="TextBox 5"/>
          <p:cNvSpPr txBox="1"/>
          <p:nvPr/>
        </p:nvSpPr>
        <p:spPr>
          <a:xfrm flipH="1">
            <a:off x="9320626" y="3429000"/>
            <a:ext cx="945213" cy="461665"/>
          </a:xfrm>
          <a:prstGeom prst="rect">
            <a:avLst/>
          </a:prstGeom>
          <a:noFill/>
        </p:spPr>
        <p:txBody>
          <a:bodyPr wrap="square" rtlCol="0">
            <a:spAutoFit/>
          </a:bodyPr>
          <a:lstStyle/>
          <a:p>
            <a:r>
              <a:rPr lang="en-US" sz="2400" dirty="0"/>
              <a:t>49%</a:t>
            </a:r>
          </a:p>
        </p:txBody>
      </p:sp>
      <p:sp>
        <p:nvSpPr>
          <p:cNvPr id="7" name="TextBox 6"/>
          <p:cNvSpPr txBox="1"/>
          <p:nvPr/>
        </p:nvSpPr>
        <p:spPr>
          <a:xfrm flipH="1">
            <a:off x="9320625" y="4970293"/>
            <a:ext cx="945213" cy="461665"/>
          </a:xfrm>
          <a:prstGeom prst="rect">
            <a:avLst/>
          </a:prstGeom>
          <a:noFill/>
        </p:spPr>
        <p:txBody>
          <a:bodyPr wrap="square" rtlCol="0">
            <a:spAutoFit/>
          </a:bodyPr>
          <a:lstStyle/>
          <a:p>
            <a:r>
              <a:rPr lang="en-US" sz="2400" dirty="0"/>
              <a:t>34%</a:t>
            </a:r>
          </a:p>
        </p:txBody>
      </p:sp>
      <p:sp>
        <p:nvSpPr>
          <p:cNvPr id="8" name="TextBox 7"/>
          <p:cNvSpPr txBox="1"/>
          <p:nvPr/>
        </p:nvSpPr>
        <p:spPr>
          <a:xfrm flipH="1">
            <a:off x="6622522" y="4422990"/>
            <a:ext cx="1524000" cy="461665"/>
          </a:xfrm>
          <a:prstGeom prst="rect">
            <a:avLst/>
          </a:prstGeom>
          <a:noFill/>
        </p:spPr>
        <p:txBody>
          <a:bodyPr wrap="square" rtlCol="0">
            <a:spAutoFit/>
          </a:bodyPr>
          <a:lstStyle/>
          <a:p>
            <a:r>
              <a:rPr lang="en-US" sz="2400" dirty="0"/>
              <a:t>OR=1.91</a:t>
            </a:r>
          </a:p>
        </p:txBody>
      </p:sp>
      <p:sp>
        <p:nvSpPr>
          <p:cNvPr id="9" name="TextBox 8"/>
          <p:cNvSpPr txBox="1"/>
          <p:nvPr/>
        </p:nvSpPr>
        <p:spPr>
          <a:xfrm>
            <a:off x="789708" y="2090172"/>
            <a:ext cx="3412177" cy="1200329"/>
          </a:xfrm>
          <a:prstGeom prst="rect">
            <a:avLst/>
          </a:prstGeom>
          <a:noFill/>
        </p:spPr>
        <p:txBody>
          <a:bodyPr wrap="square" rtlCol="0">
            <a:spAutoFit/>
          </a:bodyPr>
          <a:lstStyle/>
          <a:p>
            <a:r>
              <a:rPr lang="en-US" sz="2400" dirty="0"/>
              <a:t>Relapse-free survival: </a:t>
            </a:r>
          </a:p>
          <a:p>
            <a:r>
              <a:rPr lang="en-US" sz="2400" dirty="0"/>
              <a:t>XBOT secondary analysis </a:t>
            </a:r>
          </a:p>
        </p:txBody>
      </p:sp>
    </p:spTree>
    <p:extLst>
      <p:ext uri="{BB962C8B-B14F-4D97-AF65-F5344CB8AC3E}">
        <p14:creationId xmlns:p14="http://schemas.microsoft.com/office/powerpoint/2010/main" val="28812875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7" y="0"/>
            <a:ext cx="12192000" cy="10837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lnSpc>
                <a:spcPct val="90000"/>
              </a:lnSpc>
              <a:spcBef>
                <a:spcPct val="0"/>
              </a:spcBef>
              <a:spcAft>
                <a:spcPts val="400"/>
              </a:spcAft>
            </a:pPr>
            <a:r>
              <a:rPr lang="en-US" sz="3600" b="1" dirty="0">
                <a:solidFill>
                  <a:schemeClr val="bg1"/>
                </a:solidFill>
              </a:rPr>
              <a:t>Example of Family Intervention</a:t>
            </a:r>
          </a:p>
          <a:p>
            <a:pPr algn="ctr" defTabSz="609630">
              <a:lnSpc>
                <a:spcPct val="90000"/>
              </a:lnSpc>
              <a:spcBef>
                <a:spcPct val="0"/>
              </a:spcBef>
              <a:spcAft>
                <a:spcPts val="400"/>
              </a:spcAft>
            </a:pPr>
            <a:r>
              <a:rPr lang="en-US" sz="3600" b="1" dirty="0">
                <a:solidFill>
                  <a:schemeClr val="bg1"/>
                </a:solidFill>
              </a:rPr>
              <a:t>Youth Opioid Recovery Support (YORS)</a:t>
            </a:r>
          </a:p>
        </p:txBody>
      </p:sp>
      <p:pic>
        <p:nvPicPr>
          <p:cNvPr id="3" name="Picture 2" descr="YORS components.jpg">
            <a:extLst>
              <a:ext uri="{FF2B5EF4-FFF2-40B4-BE49-F238E27FC236}">
                <a16:creationId xmlns:a16="http://schemas.microsoft.com/office/drawing/2014/main" id="{E9E96FE9-074E-4F44-AF2B-B69ED2E37245}"/>
              </a:ext>
            </a:extLst>
          </p:cNvPr>
          <p:cNvPicPr>
            <a:picLocks noChangeAspect="1"/>
          </p:cNvPicPr>
          <p:nvPr/>
        </p:nvPicPr>
        <p:blipFill>
          <a:blip r:embed="rId3"/>
          <a:stretch>
            <a:fillRect/>
          </a:stretch>
        </p:blipFill>
        <p:spPr>
          <a:xfrm>
            <a:off x="838200" y="2845708"/>
            <a:ext cx="10512547" cy="2759543"/>
          </a:xfrm>
          <a:prstGeom prst="rect">
            <a:avLst/>
          </a:prstGeom>
        </p:spPr>
      </p:pic>
      <p:sp>
        <p:nvSpPr>
          <p:cNvPr id="4" name="Oval 3"/>
          <p:cNvSpPr/>
          <p:nvPr/>
        </p:nvSpPr>
        <p:spPr>
          <a:xfrm>
            <a:off x="2611086" y="2295099"/>
            <a:ext cx="3918857" cy="3559436"/>
          </a:xfrm>
          <a:prstGeom prst="ellipse">
            <a:avLst/>
          </a:prstGeom>
          <a:solidFill>
            <a:srgbClr val="FFFF00">
              <a:alpha val="1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498837" y="1305672"/>
            <a:ext cx="2253343" cy="646331"/>
          </a:xfrm>
          <a:prstGeom prst="rect">
            <a:avLst/>
          </a:prstGeom>
          <a:noFill/>
        </p:spPr>
        <p:txBody>
          <a:bodyPr wrap="square" rtlCol="0">
            <a:spAutoFit/>
          </a:bodyPr>
          <a:lstStyle/>
          <a:p>
            <a:pPr algn="ctr"/>
            <a:r>
              <a:rPr lang="en-US" dirty="0"/>
              <a:t>I’m not trained in family therapy!</a:t>
            </a:r>
          </a:p>
        </p:txBody>
      </p:sp>
      <p:sp>
        <p:nvSpPr>
          <p:cNvPr id="10" name="TextBox 9"/>
          <p:cNvSpPr txBox="1"/>
          <p:nvPr/>
        </p:nvSpPr>
        <p:spPr>
          <a:xfrm rot="20055548">
            <a:off x="798945" y="1747165"/>
            <a:ext cx="2712028" cy="923330"/>
          </a:xfrm>
          <a:prstGeom prst="rect">
            <a:avLst/>
          </a:prstGeom>
          <a:noFill/>
        </p:spPr>
        <p:txBody>
          <a:bodyPr wrap="square" rtlCol="0">
            <a:spAutoFit/>
          </a:bodyPr>
          <a:lstStyle/>
          <a:p>
            <a:pPr algn="ctr"/>
            <a:r>
              <a:rPr lang="en-US" dirty="0"/>
              <a:t>It’s logistically challenging to coordinate schedules with family members</a:t>
            </a:r>
          </a:p>
        </p:txBody>
      </p:sp>
      <p:sp>
        <p:nvSpPr>
          <p:cNvPr id="11" name="Oval Callout 10"/>
          <p:cNvSpPr/>
          <p:nvPr/>
        </p:nvSpPr>
        <p:spPr>
          <a:xfrm rot="597223">
            <a:off x="5834742" y="1403647"/>
            <a:ext cx="3390899" cy="891452"/>
          </a:xfrm>
          <a:prstGeom prst="wedgeEllipseCallout">
            <a:avLst>
              <a:gd name="adj1" fmla="val -50895"/>
              <a:gd name="adj2" fmla="val 140839"/>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rot="721368">
            <a:off x="6069600" y="1563522"/>
            <a:ext cx="2976422" cy="646331"/>
          </a:xfrm>
          <a:prstGeom prst="rect">
            <a:avLst/>
          </a:prstGeom>
          <a:noFill/>
        </p:spPr>
        <p:txBody>
          <a:bodyPr wrap="square" rtlCol="0">
            <a:spAutoFit/>
          </a:bodyPr>
          <a:lstStyle/>
          <a:p>
            <a:pPr algn="ctr"/>
            <a:r>
              <a:rPr lang="en-US" dirty="0"/>
              <a:t>What about autonomy and confidentiality??</a:t>
            </a:r>
          </a:p>
        </p:txBody>
      </p:sp>
      <p:sp>
        <p:nvSpPr>
          <p:cNvPr id="9" name="Oval Callout 8"/>
          <p:cNvSpPr/>
          <p:nvPr/>
        </p:nvSpPr>
        <p:spPr>
          <a:xfrm rot="20117588">
            <a:off x="620572" y="1597434"/>
            <a:ext cx="3004566" cy="1225695"/>
          </a:xfrm>
          <a:prstGeom prst="wedgeEllipseCallout">
            <a:avLst>
              <a:gd name="adj1" fmla="val 40236"/>
              <a:gd name="adj2" fmla="val 98809"/>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Callout 6"/>
          <p:cNvSpPr/>
          <p:nvPr/>
        </p:nvSpPr>
        <p:spPr>
          <a:xfrm>
            <a:off x="3542195" y="1175041"/>
            <a:ext cx="2140148" cy="891452"/>
          </a:xfrm>
          <a:prstGeom prst="wedgeEllipseCallout">
            <a:avLst>
              <a:gd name="adj1" fmla="val -10152"/>
              <a:gd name="adj2" fmla="val 120424"/>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Callout 12"/>
          <p:cNvSpPr/>
          <p:nvPr/>
        </p:nvSpPr>
        <p:spPr>
          <a:xfrm rot="5400000">
            <a:off x="7505447" y="4297406"/>
            <a:ext cx="1003805" cy="3390900"/>
          </a:xfrm>
          <a:prstGeom prst="wedgeEllipseCallout">
            <a:avLst>
              <a:gd name="adj1" fmla="val -58466"/>
              <a:gd name="adj2" fmla="val 72332"/>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6481707" y="5671069"/>
            <a:ext cx="2976422" cy="646331"/>
          </a:xfrm>
          <a:prstGeom prst="rect">
            <a:avLst/>
          </a:prstGeom>
          <a:noFill/>
        </p:spPr>
        <p:txBody>
          <a:bodyPr wrap="square" rtlCol="0">
            <a:spAutoFit/>
          </a:bodyPr>
          <a:lstStyle/>
          <a:p>
            <a:pPr algn="ctr"/>
            <a:r>
              <a:rPr lang="en-US" dirty="0"/>
              <a:t>The family member says they don’t want to get involved</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12192000" cy="10837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600" dirty="0">
                <a:latin typeface="Calibri" pitchFamily="34" charset="0"/>
                <a:cs typeface="Calibri" pitchFamily="34" charset="0"/>
              </a:rPr>
              <a:t>Elements of family sessions</a:t>
            </a:r>
          </a:p>
        </p:txBody>
      </p:sp>
      <p:grpSp>
        <p:nvGrpSpPr>
          <p:cNvPr id="5" name="Group 4"/>
          <p:cNvGrpSpPr/>
          <p:nvPr/>
        </p:nvGrpSpPr>
        <p:grpSpPr>
          <a:xfrm>
            <a:off x="143932" y="1261535"/>
            <a:ext cx="11853335" cy="1000948"/>
            <a:chOff x="974" y="103763"/>
            <a:chExt cx="3290521" cy="1987301"/>
          </a:xfrm>
          <a:solidFill>
            <a:srgbClr val="FF9675"/>
          </a:solidFill>
        </p:grpSpPr>
        <p:sp>
          <p:nvSpPr>
            <p:cNvPr id="6" name="Rectangle 5"/>
            <p:cNvSpPr/>
            <p:nvPr/>
          </p:nvSpPr>
          <p:spPr>
            <a:xfrm>
              <a:off x="974" y="103763"/>
              <a:ext cx="3290521" cy="1974312"/>
            </a:xfrm>
            <a:prstGeom prst="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7" name="Rectangle 6"/>
            <p:cNvSpPr/>
            <p:nvPr/>
          </p:nvSpPr>
          <p:spPr>
            <a:xfrm>
              <a:off x="974" y="116752"/>
              <a:ext cx="3290521" cy="197431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99060" tIns="99060" rIns="99060" bIns="99060" numCol="1" spcCol="1270" anchor="ctr" anchorCtr="0">
              <a:noAutofit/>
            </a:bodyPr>
            <a:lstStyle/>
            <a:p>
              <a:pPr lvl="0" algn="ctr"/>
              <a:r>
                <a:rPr lang="en-US" sz="2800" dirty="0">
                  <a:solidFill>
                    <a:schemeClr val="tx1"/>
                  </a:solidFill>
                  <a:latin typeface="+mj-lt"/>
                  <a:ea typeface="Lato" panose="020F0502020204030203" pitchFamily="34" charset="0"/>
                  <a:cs typeface="Lato" panose="020F0502020204030203" pitchFamily="34" charset="0"/>
                </a:rPr>
                <a:t>Family </a:t>
              </a:r>
              <a:r>
                <a:rPr lang="en-US" sz="2800" b="1" dirty="0" err="1">
                  <a:solidFill>
                    <a:schemeClr val="tx1"/>
                  </a:solidFill>
                  <a:latin typeface="+mj-lt"/>
                  <a:ea typeface="Lato" panose="020F0502020204030203" pitchFamily="34" charset="0"/>
                  <a:cs typeface="Lato" panose="020F0502020204030203" pitchFamily="34" charset="0"/>
                </a:rPr>
                <a:t>psychoeducation</a:t>
              </a:r>
              <a:r>
                <a:rPr lang="en-US" sz="2800" dirty="0">
                  <a:solidFill>
                    <a:schemeClr val="tx1"/>
                  </a:solidFill>
                  <a:latin typeface="+mj-lt"/>
                  <a:ea typeface="Lato" panose="020F0502020204030203" pitchFamily="34" charset="0"/>
                  <a:cs typeface="Lato" panose="020F0502020204030203" pitchFamily="34" charset="0"/>
                </a:rPr>
                <a:t> about OUD, medications, and other treatment</a:t>
              </a:r>
              <a:endParaRPr lang="en-US" sz="2800" dirty="0">
                <a:solidFill>
                  <a:schemeClr val="tx1"/>
                </a:solidFill>
                <a:latin typeface="+mj-lt"/>
              </a:endParaRPr>
            </a:p>
          </p:txBody>
        </p:sp>
      </p:grpSp>
      <p:sp>
        <p:nvSpPr>
          <p:cNvPr id="10" name="Rectangle 9"/>
          <p:cNvSpPr/>
          <p:nvPr/>
        </p:nvSpPr>
        <p:spPr>
          <a:xfrm>
            <a:off x="143930" y="2433743"/>
            <a:ext cx="11853335" cy="719662"/>
          </a:xfrm>
          <a:prstGeom prst="rect">
            <a:avLst/>
          </a:prstGeom>
          <a:solidFill>
            <a:srgbClr val="FF9675"/>
          </a:solidFill>
        </p:spPr>
        <p:style>
          <a:lnRef idx="0">
            <a:scrgbClr r="0" g="0" b="0"/>
          </a:lnRef>
          <a:fillRef idx="0">
            <a:scrgbClr r="0" g="0" b="0"/>
          </a:fillRef>
          <a:effectRef idx="0">
            <a:scrgbClr r="0" g="0" b="0"/>
          </a:effectRef>
          <a:fontRef idx="minor">
            <a:schemeClr val="lt1"/>
          </a:fontRef>
        </p:style>
        <p:txBody>
          <a:bodyPr spcFirstLastPara="0" vert="horz" wrap="square" lIns="99060" tIns="99060" rIns="99060" bIns="99060" numCol="1" spcCol="1270" anchor="ctr" anchorCtr="0">
            <a:noAutofit/>
          </a:bodyPr>
          <a:lstStyle/>
          <a:p>
            <a:pPr lvl="0" algn="ctr"/>
            <a:r>
              <a:rPr lang="en-US" sz="2800" dirty="0">
                <a:solidFill>
                  <a:schemeClr val="tx1"/>
                </a:solidFill>
                <a:latin typeface="+mj-lt"/>
                <a:ea typeface="Lato" panose="020F0502020204030203" pitchFamily="34" charset="0"/>
                <a:cs typeface="Lato" panose="020F0502020204030203" pitchFamily="34" charset="0"/>
              </a:rPr>
              <a:t>Collaborative </a:t>
            </a:r>
            <a:r>
              <a:rPr lang="en-US" sz="2800" b="1" dirty="0">
                <a:solidFill>
                  <a:schemeClr val="tx1"/>
                </a:solidFill>
                <a:latin typeface="+mj-lt"/>
                <a:ea typeface="Lato" panose="020F0502020204030203" pitchFamily="34" charset="0"/>
                <a:cs typeface="Lato" panose="020F0502020204030203" pitchFamily="34" charset="0"/>
              </a:rPr>
              <a:t>treatment agreement </a:t>
            </a:r>
            <a:r>
              <a:rPr lang="en-US" sz="2800" dirty="0">
                <a:solidFill>
                  <a:schemeClr val="tx1"/>
                </a:solidFill>
                <a:latin typeface="+mj-lt"/>
                <a:ea typeface="Lato" panose="020F0502020204030203" pitchFamily="34" charset="0"/>
                <a:cs typeface="Lato" panose="020F0502020204030203" pitchFamily="34" charset="0"/>
              </a:rPr>
              <a:t>between youth, family member, program</a:t>
            </a:r>
            <a:endParaRPr lang="en-US" sz="2800" dirty="0">
              <a:solidFill>
                <a:schemeClr val="tx1"/>
              </a:solidFill>
              <a:latin typeface="+mj-lt"/>
            </a:endParaRPr>
          </a:p>
        </p:txBody>
      </p:sp>
      <p:sp>
        <p:nvSpPr>
          <p:cNvPr id="11" name="Rectangle 10"/>
          <p:cNvSpPr/>
          <p:nvPr/>
        </p:nvSpPr>
        <p:spPr>
          <a:xfrm>
            <a:off x="143929" y="3367398"/>
            <a:ext cx="11853335" cy="1066808"/>
          </a:xfrm>
          <a:prstGeom prst="rect">
            <a:avLst/>
          </a:prstGeom>
          <a:solidFill>
            <a:srgbClr val="FF9675"/>
          </a:solidFill>
        </p:spPr>
        <p:style>
          <a:lnRef idx="0">
            <a:scrgbClr r="0" g="0" b="0"/>
          </a:lnRef>
          <a:fillRef idx="0">
            <a:scrgbClr r="0" g="0" b="0"/>
          </a:fillRef>
          <a:effectRef idx="0">
            <a:scrgbClr r="0" g="0" b="0"/>
          </a:effectRef>
          <a:fontRef idx="minor">
            <a:schemeClr val="lt1"/>
          </a:fontRef>
        </p:style>
        <p:txBody>
          <a:bodyPr spcFirstLastPara="0" vert="horz" wrap="square" lIns="99060" tIns="99060" rIns="99060" bIns="99060" numCol="1" spcCol="1270" anchor="ctr" anchorCtr="0">
            <a:noAutofit/>
          </a:bodyPr>
          <a:lstStyle/>
          <a:p>
            <a:pPr lvl="0" algn="ctr"/>
            <a:r>
              <a:rPr lang="en-US" sz="2800" b="1" dirty="0">
                <a:solidFill>
                  <a:schemeClr val="tx1"/>
                </a:solidFill>
                <a:latin typeface="+mj-lt"/>
                <a:ea typeface="Lato" panose="020F0502020204030203" pitchFamily="34" charset="0"/>
                <a:cs typeface="Lato" panose="020F0502020204030203" pitchFamily="34" charset="0"/>
              </a:rPr>
              <a:t>Skill building </a:t>
            </a:r>
            <a:r>
              <a:rPr lang="en-US" sz="2800" dirty="0">
                <a:solidFill>
                  <a:schemeClr val="tx1"/>
                </a:solidFill>
                <a:latin typeface="+mj-lt"/>
                <a:ea typeface="Lato" panose="020F0502020204030203" pitchFamily="34" charset="0"/>
                <a:cs typeface="Lato" panose="020F0502020204030203" pitchFamily="34" charset="0"/>
              </a:rPr>
              <a:t>and improving effectiveness: Communication skills; shaping desired behaviors through operant conditioning; picking your battles</a:t>
            </a:r>
            <a:endParaRPr lang="en-US" sz="2800" dirty="0">
              <a:solidFill>
                <a:schemeClr val="tx1"/>
              </a:solidFill>
              <a:latin typeface="+mj-lt"/>
            </a:endParaRPr>
          </a:p>
        </p:txBody>
      </p:sp>
      <p:sp>
        <p:nvSpPr>
          <p:cNvPr id="12" name="Rectangle 11"/>
          <p:cNvSpPr/>
          <p:nvPr/>
        </p:nvSpPr>
        <p:spPr>
          <a:xfrm>
            <a:off x="143930" y="5885396"/>
            <a:ext cx="11853335" cy="586244"/>
          </a:xfrm>
          <a:prstGeom prst="rect">
            <a:avLst/>
          </a:prstGeom>
          <a:solidFill>
            <a:srgbClr val="FF0000"/>
          </a:solidFill>
        </p:spPr>
        <p:style>
          <a:lnRef idx="0">
            <a:scrgbClr r="0" g="0" b="0"/>
          </a:lnRef>
          <a:fillRef idx="0">
            <a:scrgbClr r="0" g="0" b="0"/>
          </a:fillRef>
          <a:effectRef idx="0">
            <a:scrgbClr r="0" g="0" b="0"/>
          </a:effectRef>
          <a:fontRef idx="minor">
            <a:schemeClr val="lt1"/>
          </a:fontRef>
        </p:style>
        <p:txBody>
          <a:bodyPr spcFirstLastPara="0" vert="horz" wrap="square" lIns="99060" tIns="99060" rIns="99060" bIns="99060" numCol="1" spcCol="1270" anchor="ctr" anchorCtr="0">
            <a:noAutofit/>
          </a:bodyPr>
          <a:lstStyle/>
          <a:p>
            <a:pPr algn="ctr"/>
            <a:r>
              <a:rPr lang="en-US" sz="2800" dirty="0">
                <a:solidFill>
                  <a:schemeClr val="tx1"/>
                </a:solidFill>
                <a:latin typeface="+mj-lt"/>
              </a:rPr>
              <a:t>Crisis management -- What is the back-up or rescue plan if there is trouble?</a:t>
            </a:r>
          </a:p>
        </p:txBody>
      </p:sp>
      <p:sp>
        <p:nvSpPr>
          <p:cNvPr id="15" name="Rectangle 14">
            <a:extLst>
              <a:ext uri="{FF2B5EF4-FFF2-40B4-BE49-F238E27FC236}">
                <a16:creationId xmlns:a16="http://schemas.microsoft.com/office/drawing/2014/main" id="{690F5336-9BF1-BC48-8B3F-31A9276100CC}"/>
              </a:ext>
            </a:extLst>
          </p:cNvPr>
          <p:cNvSpPr/>
          <p:nvPr/>
        </p:nvSpPr>
        <p:spPr>
          <a:xfrm>
            <a:off x="143931" y="4648200"/>
            <a:ext cx="11853334" cy="948265"/>
          </a:xfrm>
          <a:prstGeom prst="rect">
            <a:avLst/>
          </a:prstGeom>
          <a:solidFill>
            <a:srgbClr val="FF9675"/>
          </a:solidFill>
        </p:spPr>
        <p:style>
          <a:lnRef idx="0">
            <a:scrgbClr r="0" g="0" b="0"/>
          </a:lnRef>
          <a:fillRef idx="0">
            <a:scrgbClr r="0" g="0" b="0"/>
          </a:fillRef>
          <a:effectRef idx="0">
            <a:scrgbClr r="0" g="0" b="0"/>
          </a:effectRef>
          <a:fontRef idx="minor">
            <a:schemeClr val="lt1"/>
          </a:fontRef>
        </p:style>
        <p:txBody>
          <a:bodyPr spcFirstLastPara="0" vert="horz" wrap="square" lIns="99060" tIns="99060" rIns="99060" bIns="99060" numCol="1" spcCol="1270" anchor="ctr" anchorCtr="0">
            <a:noAutofit/>
          </a:bodyPr>
          <a:lstStyle/>
          <a:p>
            <a:r>
              <a:rPr lang="en-US" sz="2800" dirty="0">
                <a:solidFill>
                  <a:schemeClr val="tx1"/>
                </a:solidFill>
                <a:latin typeface="+mj-lt"/>
                <a:ea typeface="Lato" panose="020F0502020204030203" pitchFamily="34" charset="0"/>
                <a:cs typeface="Lato" panose="020F0502020204030203" pitchFamily="34" charset="0"/>
              </a:rPr>
              <a:t>How will family know about and help </a:t>
            </a:r>
            <a:r>
              <a:rPr lang="en-US" sz="2800" b="1" dirty="0">
                <a:solidFill>
                  <a:schemeClr val="tx1"/>
                </a:solidFill>
                <a:latin typeface="+mj-lt"/>
                <a:ea typeface="Lato" panose="020F0502020204030203" pitchFamily="34" charset="0"/>
                <a:cs typeface="Lato" panose="020F0502020204030203" pitchFamily="34" charset="0"/>
              </a:rPr>
              <a:t>support</a:t>
            </a:r>
            <a:r>
              <a:rPr lang="en-US" sz="2800" dirty="0">
                <a:solidFill>
                  <a:schemeClr val="tx1"/>
                </a:solidFill>
                <a:latin typeface="+mj-lt"/>
                <a:ea typeface="Lato" panose="020F0502020204030203" pitchFamily="34" charset="0"/>
                <a:cs typeface="Lato" panose="020F0502020204030203" pitchFamily="34" charset="0"/>
              </a:rPr>
              <a:t> attendance and treatment progress? How will family help </a:t>
            </a:r>
            <a:r>
              <a:rPr lang="en-US" sz="2800" b="1" dirty="0">
                <a:solidFill>
                  <a:schemeClr val="tx1"/>
                </a:solidFill>
                <a:latin typeface="+mj-lt"/>
                <a:ea typeface="Lato" panose="020F0502020204030203" pitchFamily="34" charset="0"/>
                <a:cs typeface="Lato" panose="020F0502020204030203" pitchFamily="34" charset="0"/>
              </a:rPr>
              <a:t>support</a:t>
            </a:r>
            <a:r>
              <a:rPr lang="en-US" sz="2800" dirty="0">
                <a:solidFill>
                  <a:schemeClr val="tx1"/>
                </a:solidFill>
                <a:latin typeface="+mj-lt"/>
                <a:ea typeface="Lato" panose="020F0502020204030203" pitchFamily="34" charset="0"/>
                <a:cs typeface="Lato" panose="020F0502020204030203" pitchFamily="34" charset="0"/>
              </a:rPr>
              <a:t> medication adherence?</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66F6CA3-8D9E-4DA7-8F1A-BEB0501EE398}"/>
              </a:ext>
            </a:extLst>
          </p:cNvPr>
          <p:cNvSpPr txBox="1"/>
          <p:nvPr/>
        </p:nvSpPr>
        <p:spPr>
          <a:xfrm>
            <a:off x="423670" y="1668806"/>
            <a:ext cx="8410613" cy="4401205"/>
          </a:xfrm>
          <a:prstGeom prst="rect">
            <a:avLst/>
          </a:prstGeom>
          <a:noFill/>
        </p:spPr>
        <p:txBody>
          <a:bodyPr wrap="square" rtlCol="0" anchor="t">
            <a:spAutoFit/>
          </a:bodyPr>
          <a:lstStyle/>
          <a:p>
            <a:pPr marL="381019" indent="-381019">
              <a:buFont typeface="Arial" panose="020B0604020202020204" pitchFamily="34" charset="0"/>
              <a:buChar char="•"/>
            </a:pPr>
            <a:r>
              <a:rPr lang="en-US" sz="3200" dirty="0">
                <a:latin typeface="+mj-lt"/>
                <a:ea typeface="Lato" panose="020F0502020204030203" pitchFamily="34" charset="0"/>
                <a:cs typeface="Lato" panose="020F0502020204030203" pitchFamily="34" charset="0"/>
              </a:rPr>
              <a:t>23 year old male injecting heroin</a:t>
            </a:r>
          </a:p>
          <a:p>
            <a:pPr marL="381019" indent="-381019">
              <a:buFont typeface="Arial" panose="020B0604020202020204" pitchFamily="34" charset="0"/>
              <a:buChar char="•"/>
            </a:pPr>
            <a:r>
              <a:rPr lang="en-US" sz="3200" dirty="0">
                <a:latin typeface="+mj-lt"/>
                <a:ea typeface="Lato" panose="020F0502020204030203" pitchFamily="34" charset="0"/>
                <a:cs typeface="Lato" panose="020F0502020204030203" pitchFamily="34" charset="0"/>
              </a:rPr>
              <a:t>4 inpatient detox admissions over 1.5 years, each time got first dose of extended release naltrexone but </a:t>
            </a:r>
            <a:r>
              <a:rPr lang="en-US" sz="3200" b="1" dirty="0">
                <a:solidFill>
                  <a:schemeClr val="accent1"/>
                </a:solidFill>
                <a:latin typeface="+mj-lt"/>
                <a:ea typeface="Lato" panose="020F0502020204030203" pitchFamily="34" charset="0"/>
                <a:cs typeface="Lato" panose="020F0502020204030203" pitchFamily="34" charset="0"/>
              </a:rPr>
              <a:t>never came back </a:t>
            </a:r>
            <a:r>
              <a:rPr lang="en-US" sz="3200" dirty="0">
                <a:latin typeface="+mj-lt"/>
                <a:ea typeface="Lato" panose="020F0502020204030203" pitchFamily="34" charset="0"/>
                <a:cs typeface="Lato" panose="020F0502020204030203" pitchFamily="34" charset="0"/>
              </a:rPr>
              <a:t>for 2</a:t>
            </a:r>
            <a:r>
              <a:rPr lang="en-US" sz="3200" baseline="30000" dirty="0">
                <a:latin typeface="+mj-lt"/>
                <a:ea typeface="Lato" panose="020F0502020204030203" pitchFamily="34" charset="0"/>
                <a:cs typeface="Lato" panose="020F0502020204030203" pitchFamily="34" charset="0"/>
              </a:rPr>
              <a:t>nd</a:t>
            </a:r>
            <a:r>
              <a:rPr lang="en-US" sz="3200" dirty="0">
                <a:latin typeface="+mj-lt"/>
                <a:ea typeface="Lato" panose="020F0502020204030203" pitchFamily="34" charset="0"/>
                <a:cs typeface="Lato" panose="020F0502020204030203" pitchFamily="34" charset="0"/>
              </a:rPr>
              <a:t> dose</a:t>
            </a:r>
          </a:p>
          <a:p>
            <a:pPr marL="381019" indent="-381019">
              <a:buFont typeface="Arial" panose="020B0604020202020204" pitchFamily="34" charset="0"/>
              <a:buChar char="•"/>
            </a:pPr>
            <a:r>
              <a:rPr lang="en-US" sz="3200" dirty="0">
                <a:solidFill>
                  <a:schemeClr val="tx1">
                    <a:lumMod val="90000"/>
                    <a:lumOff val="10000"/>
                  </a:schemeClr>
                </a:solidFill>
                <a:latin typeface="+mj-lt"/>
                <a:ea typeface="Lato" panose="020F0502020204030203" pitchFamily="34" charset="0"/>
                <a:cs typeface="Lato" panose="020F0502020204030203" pitchFamily="34" charset="0"/>
              </a:rPr>
              <a:t>Lives with grandmother, team shows up with dose, he says no thank you, she says no not an option, </a:t>
            </a:r>
            <a:r>
              <a:rPr lang="en-US" sz="3200" b="1" dirty="0">
                <a:solidFill>
                  <a:schemeClr val="accent1"/>
                </a:solidFill>
                <a:latin typeface="+mj-lt"/>
              </a:rPr>
              <a:t>done deal</a:t>
            </a:r>
            <a:r>
              <a:rPr lang="en-US" sz="3200" dirty="0">
                <a:solidFill>
                  <a:schemeClr val="tx1">
                    <a:lumMod val="90000"/>
                    <a:lumOff val="10000"/>
                  </a:schemeClr>
                </a:solidFill>
                <a:latin typeface="+mj-lt"/>
                <a:ea typeface="Lato" panose="020F0502020204030203" pitchFamily="34" charset="0"/>
                <a:cs typeface="Lato" panose="020F0502020204030203" pitchFamily="34" charset="0"/>
              </a:rPr>
              <a:t>, </a:t>
            </a:r>
            <a:r>
              <a:rPr lang="en-US" sz="3200" dirty="0">
                <a:latin typeface="+mj-lt"/>
                <a:ea typeface="Lato" panose="020F0502020204030203" pitchFamily="34" charset="0"/>
                <a:cs typeface="Lato" panose="020F0502020204030203" pitchFamily="34" charset="0"/>
              </a:rPr>
              <a:t>gets 6 doses over 6 months</a:t>
            </a:r>
          </a:p>
          <a:p>
            <a:pPr>
              <a:buClr>
                <a:srgbClr val="171C30"/>
              </a:buClr>
            </a:pPr>
            <a:endParaRPr lang="en-US" sz="2933" b="1" dirty="0">
              <a:solidFill>
                <a:srgbClr val="4280A5"/>
              </a:solidFill>
              <a:latin typeface="Lato" panose="020F0502020204030203" pitchFamily="34" charset="0"/>
              <a:ea typeface="Lato" panose="020F0502020204030203" pitchFamily="34" charset="0"/>
              <a:cs typeface="Lato" panose="020F0502020204030203" pitchFamily="34" charset="0"/>
            </a:endParaRPr>
          </a:p>
          <a:p>
            <a:endParaRPr lang="en-US" sz="2667" dirty="0"/>
          </a:p>
        </p:txBody>
      </p:sp>
      <p:sp>
        <p:nvSpPr>
          <p:cNvPr id="4" name="Rectangle 3"/>
          <p:cNvSpPr/>
          <p:nvPr/>
        </p:nvSpPr>
        <p:spPr>
          <a:xfrm>
            <a:off x="0" y="1"/>
            <a:ext cx="12192000" cy="10837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600" dirty="0">
                <a:latin typeface="Calibri" pitchFamily="34" charset="0"/>
                <a:cs typeface="Calibri" pitchFamily="34" charset="0"/>
              </a:rPr>
              <a:t>Poster child for family involvement?</a:t>
            </a:r>
          </a:p>
        </p:txBody>
      </p:sp>
      <p:sp>
        <p:nvSpPr>
          <p:cNvPr id="7" name="Rectangle 6"/>
          <p:cNvSpPr/>
          <p:nvPr/>
        </p:nvSpPr>
        <p:spPr>
          <a:xfrm>
            <a:off x="9372600" y="1472865"/>
            <a:ext cx="2367643" cy="4933608"/>
          </a:xfrm>
          <a:prstGeom prst="rect">
            <a:avLst/>
          </a:prstGeom>
          <a:solidFill>
            <a:srgbClr val="FF9675"/>
          </a:solidFill>
        </p:spPr>
        <p:style>
          <a:lnRef idx="0">
            <a:scrgbClr r="0" g="0" b="0"/>
          </a:lnRef>
          <a:fillRef idx="0">
            <a:scrgbClr r="0" g="0" b="0"/>
          </a:fillRef>
          <a:effectRef idx="0">
            <a:scrgbClr r="0" g="0" b="0"/>
          </a:effectRef>
          <a:fontRef idx="minor">
            <a:schemeClr val="lt1"/>
          </a:fontRef>
        </p:style>
        <p:txBody>
          <a:bodyPr spcFirstLastPara="0" vert="horz" wrap="square" lIns="99060" tIns="99060" rIns="99060" bIns="99060" numCol="1" spcCol="1270" anchor="ctr" anchorCtr="0">
            <a:noAutofit/>
          </a:bodyPr>
          <a:lstStyle/>
          <a:p>
            <a:pPr lvl="0" algn="ctr"/>
            <a:r>
              <a:rPr lang="en-US" sz="2400" dirty="0">
                <a:solidFill>
                  <a:schemeClr val="tx1"/>
                </a:solidFill>
                <a:latin typeface="+mj-lt"/>
                <a:ea typeface="Lato" panose="020F0502020204030203" pitchFamily="34" charset="0"/>
                <a:cs typeface="Lato" panose="020F0502020204030203" pitchFamily="34" charset="0"/>
              </a:rPr>
              <a:t>“As I learned from growing up, you don’t mess with your grandmother. “</a:t>
            </a:r>
          </a:p>
          <a:p>
            <a:pPr lvl="0" algn="ctr"/>
            <a:endParaRPr lang="en-US" sz="2400" dirty="0">
              <a:solidFill>
                <a:schemeClr val="tx1"/>
              </a:solidFill>
              <a:latin typeface="+mj-lt"/>
              <a:ea typeface="Lato" panose="020F0502020204030203" pitchFamily="34" charset="0"/>
              <a:cs typeface="Lato" panose="020F0502020204030203" pitchFamily="34" charset="0"/>
            </a:endParaRPr>
          </a:p>
          <a:p>
            <a:pPr lvl="0" algn="ctr"/>
            <a:r>
              <a:rPr lang="en-US" dirty="0">
                <a:solidFill>
                  <a:schemeClr val="tx1"/>
                </a:solidFill>
                <a:latin typeface="+mj-lt"/>
              </a:rPr>
              <a:t>- Prince William</a:t>
            </a:r>
          </a:p>
        </p:txBody>
      </p:sp>
    </p:spTree>
    <p:extLst>
      <p:ext uri="{BB962C8B-B14F-4D97-AF65-F5344CB8AC3E}">
        <p14:creationId xmlns:p14="http://schemas.microsoft.com/office/powerpoint/2010/main" val="1659206320"/>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175500" cy="1143000"/>
          </a:xfrm>
          <a:solidFill>
            <a:schemeClr val="accent1"/>
          </a:solidFill>
        </p:spPr>
        <p:txBody>
          <a:bodyPr>
            <a:normAutofit/>
          </a:bodyPr>
          <a:lstStyle/>
          <a:p>
            <a:pPr algn="ctr"/>
            <a:r>
              <a:rPr lang="en-US" dirty="0">
                <a:solidFill>
                  <a:schemeClr val="bg1"/>
                </a:solidFill>
                <a:latin typeface="Arial" panose="020B0604020202020204" pitchFamily="34" charset="0"/>
                <a:cs typeface="Arial" panose="020B0604020202020204" pitchFamily="34" charset="0"/>
              </a:rPr>
              <a:t>Engagement – monitoring </a:t>
            </a:r>
          </a:p>
        </p:txBody>
      </p:sp>
      <p:pic>
        <p:nvPicPr>
          <p:cNvPr id="4" name="Picture 3" descr="ptsd.tiff"/>
          <p:cNvPicPr>
            <a:picLocks noChangeAspect="1"/>
          </p:cNvPicPr>
          <p:nvPr/>
        </p:nvPicPr>
        <p:blipFill>
          <a:blip r:embed="rId2">
            <a:grayscl/>
            <a:alphaModFix/>
            <a:lum bright="-11000" contrast="35000"/>
          </a:blip>
          <a:stretch>
            <a:fillRect/>
          </a:stretch>
        </p:blipFill>
        <p:spPr>
          <a:xfrm>
            <a:off x="7546897" y="1143000"/>
            <a:ext cx="3098800" cy="4521200"/>
          </a:xfrm>
          <a:prstGeom prst="rect">
            <a:avLst/>
          </a:prstGeom>
        </p:spPr>
      </p:pic>
      <p:pic>
        <p:nvPicPr>
          <p:cNvPr id="5" name="Picture 4" descr="checkin.tiff"/>
          <p:cNvPicPr>
            <a:picLocks noChangeAspect="1"/>
          </p:cNvPicPr>
          <p:nvPr/>
        </p:nvPicPr>
        <p:blipFill>
          <a:blip r:embed="rId3">
            <a:grayscl/>
          </a:blip>
          <a:stretch>
            <a:fillRect/>
          </a:stretch>
        </p:blipFill>
        <p:spPr>
          <a:xfrm>
            <a:off x="1981201" y="2470150"/>
            <a:ext cx="3652893" cy="2817946"/>
          </a:xfrm>
          <a:prstGeom prst="rect">
            <a:avLst/>
          </a:prstGeom>
        </p:spPr>
      </p:pic>
      <p:sp>
        <p:nvSpPr>
          <p:cNvPr id="7" name="Rectangle 6"/>
          <p:cNvSpPr/>
          <p:nvPr/>
        </p:nvSpPr>
        <p:spPr>
          <a:xfrm>
            <a:off x="4063609" y="2768171"/>
            <a:ext cx="657635" cy="24244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966748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240" y="0"/>
            <a:ext cx="12141200" cy="1325563"/>
          </a:xfrm>
          <a:solidFill>
            <a:schemeClr val="accent1"/>
          </a:solidFill>
        </p:spPr>
        <p:txBody>
          <a:bodyPr>
            <a:normAutofit/>
          </a:bodyPr>
          <a:lstStyle/>
          <a:p>
            <a:pPr algn="ctr"/>
            <a:r>
              <a:rPr lang="en-US" sz="4000" dirty="0">
                <a:solidFill>
                  <a:schemeClr val="bg1"/>
                </a:solidFill>
                <a:latin typeface="Arial" panose="020B0604020202020204" pitchFamily="34" charset="0"/>
                <a:cs typeface="Arial" panose="020B0604020202020204" pitchFamily="34" charset="0"/>
              </a:rPr>
              <a:t>Balancing parental and young adult empowerment</a:t>
            </a:r>
          </a:p>
        </p:txBody>
      </p:sp>
      <p:sp>
        <p:nvSpPr>
          <p:cNvPr id="3" name="Content Placeholder 2"/>
          <p:cNvSpPr>
            <a:spLocks noGrp="1"/>
          </p:cNvSpPr>
          <p:nvPr>
            <p:ph idx="1"/>
          </p:nvPr>
        </p:nvSpPr>
        <p:spPr/>
        <p:txBody>
          <a:bodyPr>
            <a:normAutofit/>
          </a:bodyPr>
          <a:lstStyle/>
          <a:p>
            <a:r>
              <a:rPr lang="en-US" dirty="0"/>
              <a:t>Patient: “Mom, you can’t be in here when I’m getting the shot…”</a:t>
            </a:r>
          </a:p>
          <a:p>
            <a:endParaRPr lang="en-US" dirty="0"/>
          </a:p>
          <a:p>
            <a:r>
              <a:rPr lang="en-US" dirty="0"/>
              <a:t>Therapist: “Ma’am I think it’s best if we provide her privacy for the injection.”</a:t>
            </a:r>
          </a:p>
          <a:p>
            <a:pPr>
              <a:buNone/>
            </a:pPr>
            <a:endParaRPr lang="en-US" dirty="0"/>
          </a:p>
          <a:p>
            <a:r>
              <a:rPr lang="en-US" dirty="0"/>
              <a:t>Mother: “Are you kidding me? Of course I am. I’m not leaving this room till I see that medicine go in you…”</a:t>
            </a:r>
          </a:p>
        </p:txBody>
      </p:sp>
    </p:spTree>
    <p:extLst>
      <p:ext uri="{BB962C8B-B14F-4D97-AF65-F5344CB8AC3E}">
        <p14:creationId xmlns:p14="http://schemas.microsoft.com/office/powerpoint/2010/main" val="20007433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019280" cy="1325563"/>
          </a:xfrm>
          <a:solidFill>
            <a:schemeClr val="accent1"/>
          </a:solidFill>
          <a:ln>
            <a:solidFill>
              <a:schemeClr val="accent1"/>
            </a:solidFill>
          </a:ln>
        </p:spPr>
        <p:txBody>
          <a:bodyPr/>
          <a:lstStyle/>
          <a:p>
            <a:pPr algn="ctr"/>
            <a:r>
              <a:rPr lang="en-US" dirty="0">
                <a:solidFill>
                  <a:schemeClr val="bg1"/>
                </a:solidFill>
                <a:latin typeface="Arial" panose="020B0604020202020204" pitchFamily="34" charset="0"/>
                <a:cs typeface="Arial" panose="020B0604020202020204" pitchFamily="34" charset="0"/>
              </a:rPr>
              <a:t>Don’t take no for an answer</a:t>
            </a:r>
          </a:p>
        </p:txBody>
      </p:sp>
      <p:pic>
        <p:nvPicPr>
          <p:cNvPr id="3" name="Picture 2" descr="stop calling.tiff"/>
          <p:cNvPicPr>
            <a:picLocks noChangeAspect="1"/>
          </p:cNvPicPr>
          <p:nvPr/>
        </p:nvPicPr>
        <p:blipFill>
          <a:blip r:embed="rId2">
            <a:grayscl/>
            <a:lum bright="-10000" contrast="17000"/>
          </a:blip>
          <a:stretch>
            <a:fillRect/>
          </a:stretch>
        </p:blipFill>
        <p:spPr>
          <a:xfrm>
            <a:off x="3487917" y="2075034"/>
            <a:ext cx="4583639" cy="4231051"/>
          </a:xfrm>
          <a:prstGeom prst="rect">
            <a:avLst/>
          </a:prstGeom>
        </p:spPr>
      </p:pic>
    </p:spTree>
    <p:extLst>
      <p:ext uri="{BB962C8B-B14F-4D97-AF65-F5344CB8AC3E}">
        <p14:creationId xmlns:p14="http://schemas.microsoft.com/office/powerpoint/2010/main" val="17761932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6A58DE-3AC9-1F44-9FE3-AA45244681AE}"/>
              </a:ext>
            </a:extLst>
          </p:cNvPr>
          <p:cNvSpPr>
            <a:spLocks noGrp="1"/>
          </p:cNvSpPr>
          <p:nvPr>
            <p:ph type="title"/>
          </p:nvPr>
        </p:nvSpPr>
        <p:spPr/>
        <p:txBody>
          <a:bodyPr/>
          <a:lstStyle/>
          <a:p>
            <a:r>
              <a:rPr lang="en-US" dirty="0"/>
              <a:t>Case scenarios</a:t>
            </a:r>
          </a:p>
        </p:txBody>
      </p:sp>
      <p:sp>
        <p:nvSpPr>
          <p:cNvPr id="3" name="Content Placeholder 2">
            <a:extLst>
              <a:ext uri="{FF2B5EF4-FFF2-40B4-BE49-F238E27FC236}">
                <a16:creationId xmlns:a16="http://schemas.microsoft.com/office/drawing/2014/main" id="{D8606051-A7B9-9C42-B883-F7B0B6E452E0}"/>
              </a:ext>
            </a:extLst>
          </p:cNvPr>
          <p:cNvSpPr>
            <a:spLocks noGrp="1"/>
          </p:cNvSpPr>
          <p:nvPr>
            <p:ph idx="1"/>
          </p:nvPr>
        </p:nvSpPr>
        <p:spPr>
          <a:xfrm>
            <a:off x="609600" y="2012184"/>
            <a:ext cx="10972800" cy="4525963"/>
          </a:xfrm>
        </p:spPr>
        <p:txBody>
          <a:bodyPr>
            <a:normAutofit fontScale="92500"/>
          </a:bodyPr>
          <a:lstStyle/>
          <a:p>
            <a:r>
              <a:rPr lang="en-US" dirty="0"/>
              <a:t>23F XR-MOUD but late for dose, living at home.  Recent sporadic opioid use. How would you proceed with family communication?</a:t>
            </a:r>
          </a:p>
          <a:p>
            <a:pPr lvl="1"/>
            <a:r>
              <a:rPr lang="en-US" dirty="0"/>
              <a:t>Immediately call parents</a:t>
            </a:r>
          </a:p>
          <a:p>
            <a:pPr lvl="1"/>
            <a:r>
              <a:rPr lang="en-US" dirty="0"/>
              <a:t>Work with patient to get dose but protect confidentiality</a:t>
            </a:r>
          </a:p>
          <a:p>
            <a:pPr lvl="1"/>
            <a:r>
              <a:rPr lang="en-US" dirty="0"/>
              <a:t>Give patient “one more chance” or else will need to call parents</a:t>
            </a:r>
          </a:p>
          <a:p>
            <a:pPr lvl="1"/>
            <a:r>
              <a:rPr lang="en-US" dirty="0"/>
              <a:t>Ask patient to call parents together</a:t>
            </a:r>
          </a:p>
          <a:p>
            <a:pPr lvl="1"/>
            <a:r>
              <a:rPr lang="en-US" dirty="0"/>
              <a:t>Ask patient to call parents together after dose of XR-MOUD, from a “position of strength”</a:t>
            </a:r>
          </a:p>
          <a:p>
            <a:pPr lvl="1"/>
            <a:r>
              <a:rPr lang="en-US" dirty="0"/>
              <a:t>Send group text reminding everyone that dose is past due</a:t>
            </a:r>
          </a:p>
        </p:txBody>
      </p:sp>
      <p:pic>
        <p:nvPicPr>
          <p:cNvPr id="5" name="Picture 4">
            <a:extLst>
              <a:ext uri="{FF2B5EF4-FFF2-40B4-BE49-F238E27FC236}">
                <a16:creationId xmlns:a16="http://schemas.microsoft.com/office/drawing/2014/main" id="{7FC8FD2D-50D2-6146-BFDF-18FD912840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79859" y="0"/>
            <a:ext cx="3012141" cy="2012184"/>
          </a:xfrm>
          <a:prstGeom prst="rect">
            <a:avLst/>
          </a:prstGeom>
        </p:spPr>
      </p:pic>
    </p:spTree>
    <p:extLst>
      <p:ext uri="{BB962C8B-B14F-4D97-AF65-F5344CB8AC3E}">
        <p14:creationId xmlns:p14="http://schemas.microsoft.com/office/powerpoint/2010/main" val="5971342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069680"/>
          </a:xfrm>
          <a:solidFill>
            <a:schemeClr val="accent1"/>
          </a:solidFill>
        </p:spPr>
        <p:txBody>
          <a:bodyPr>
            <a:normAutofit/>
          </a:bodyPr>
          <a:lstStyle/>
          <a:p>
            <a:r>
              <a:rPr lang="en-US" dirty="0">
                <a:solidFill>
                  <a:schemeClr val="bg1"/>
                </a:solidFill>
                <a:latin typeface="Arial" panose="020B0604020202020204" pitchFamily="34" charset="0"/>
                <a:cs typeface="Arial" panose="020B0604020202020204" pitchFamily="34" charset="0"/>
              </a:rPr>
              <a:t>Mean outpatient MOUD doses received</a:t>
            </a:r>
          </a:p>
        </p:txBody>
      </p:sp>
      <p:graphicFrame>
        <p:nvGraphicFramePr>
          <p:cNvPr id="4" name="Content Placeholder 3"/>
          <p:cNvGraphicFramePr>
            <a:graphicFrameLocks/>
          </p:cNvGraphicFramePr>
          <p:nvPr>
            <p:extLst>
              <p:ext uri="{D42A27DB-BD31-4B8C-83A1-F6EECF244321}">
                <p14:modId xmlns:p14="http://schemas.microsoft.com/office/powerpoint/2010/main" val="306009273"/>
              </p:ext>
            </p:extLst>
          </p:nvPr>
        </p:nvGraphicFramePr>
        <p:xfrm>
          <a:off x="614562" y="2289353"/>
          <a:ext cx="5386432" cy="4073844"/>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952900" y="1393733"/>
            <a:ext cx="4100945" cy="830997"/>
          </a:xfrm>
          <a:prstGeom prst="rect">
            <a:avLst/>
          </a:prstGeom>
          <a:noFill/>
        </p:spPr>
        <p:txBody>
          <a:bodyPr wrap="square" rtlCol="0">
            <a:spAutoFit/>
          </a:bodyPr>
          <a:lstStyle/>
          <a:p>
            <a:r>
              <a:rPr lang="en-US" sz="2400" dirty="0"/>
              <a:t>Study 1 </a:t>
            </a:r>
          </a:p>
          <a:p>
            <a:r>
              <a:rPr lang="en-US" sz="2400" dirty="0"/>
              <a:t>(XR-NTX only)</a:t>
            </a:r>
          </a:p>
        </p:txBody>
      </p:sp>
      <p:graphicFrame>
        <p:nvGraphicFramePr>
          <p:cNvPr id="6" name="Content Placeholder 3"/>
          <p:cNvGraphicFramePr>
            <a:graphicFrameLocks/>
          </p:cNvGraphicFramePr>
          <p:nvPr/>
        </p:nvGraphicFramePr>
        <p:xfrm>
          <a:off x="6191007" y="1910081"/>
          <a:ext cx="5541819" cy="4525963"/>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p:cNvSpPr txBox="1"/>
          <p:nvPr/>
        </p:nvSpPr>
        <p:spPr>
          <a:xfrm>
            <a:off x="6602486" y="1242205"/>
            <a:ext cx="5782271" cy="830997"/>
          </a:xfrm>
          <a:prstGeom prst="rect">
            <a:avLst/>
          </a:prstGeom>
          <a:noFill/>
        </p:spPr>
        <p:txBody>
          <a:bodyPr wrap="square" rtlCol="0">
            <a:spAutoFit/>
          </a:bodyPr>
          <a:lstStyle/>
          <a:p>
            <a:r>
              <a:rPr lang="en-US" sz="2400" dirty="0"/>
              <a:t>Study 2 </a:t>
            </a:r>
          </a:p>
          <a:p>
            <a:r>
              <a:rPr lang="en-US" sz="2400" dirty="0"/>
              <a:t>(patient choice XR-NTX or XR-BUP)</a:t>
            </a:r>
          </a:p>
        </p:txBody>
      </p:sp>
      <p:sp>
        <p:nvSpPr>
          <p:cNvPr id="3" name="Rectangle 2">
            <a:extLst>
              <a:ext uri="{FF2B5EF4-FFF2-40B4-BE49-F238E27FC236}">
                <a16:creationId xmlns:a16="http://schemas.microsoft.com/office/drawing/2014/main" id="{3F7D0D6A-C67C-2E45-A0AC-D22AA565539E}"/>
              </a:ext>
            </a:extLst>
          </p:cNvPr>
          <p:cNvSpPr/>
          <p:nvPr/>
        </p:nvSpPr>
        <p:spPr>
          <a:xfrm>
            <a:off x="4691743" y="6211669"/>
            <a:ext cx="6096000" cy="646331"/>
          </a:xfrm>
          <a:prstGeom prst="rect">
            <a:avLst/>
          </a:prstGeom>
        </p:spPr>
        <p:txBody>
          <a:bodyPr>
            <a:spAutoFit/>
          </a:bodyPr>
          <a:lstStyle/>
          <a:p>
            <a:pPr>
              <a:spcBef>
                <a:spcPts val="0"/>
              </a:spcBef>
              <a:spcAft>
                <a:spcPts val="0"/>
              </a:spcAft>
              <a:buNone/>
            </a:pPr>
            <a:r>
              <a:rPr lang="en-US" dirty="0">
                <a:solidFill>
                  <a:schemeClr val="tx2"/>
                </a:solidFill>
                <a:cs typeface="Arial" panose="020B0604020202020204" pitchFamily="34" charset="0"/>
              </a:rPr>
              <a:t>Fishman M, et al. </a:t>
            </a:r>
            <a:r>
              <a:rPr lang="en-US" i="1" dirty="0">
                <a:solidFill>
                  <a:schemeClr val="tx2"/>
                </a:solidFill>
                <a:cs typeface="Arial" panose="020B0604020202020204" pitchFamily="34" charset="0"/>
              </a:rPr>
              <a:t>Addiction</a:t>
            </a:r>
            <a:r>
              <a:rPr lang="en-US" dirty="0">
                <a:solidFill>
                  <a:schemeClr val="tx2"/>
                </a:solidFill>
                <a:cs typeface="Arial" panose="020B0604020202020204" pitchFamily="34" charset="0"/>
              </a:rPr>
              <a:t>. 2020.</a:t>
            </a:r>
          </a:p>
          <a:p>
            <a:pPr>
              <a:spcBef>
                <a:spcPts val="0"/>
              </a:spcBef>
              <a:spcAft>
                <a:spcPts val="0"/>
              </a:spcAft>
              <a:buNone/>
            </a:pPr>
            <a:r>
              <a:rPr lang="en-US" dirty="0">
                <a:solidFill>
                  <a:schemeClr val="tx2"/>
                </a:solidFill>
                <a:cs typeface="Arial" panose="020B0604020202020204" pitchFamily="34" charset="0"/>
              </a:rPr>
              <a:t>Wenzel K, et al. </a:t>
            </a:r>
            <a:r>
              <a:rPr lang="en-US" i="1" dirty="0">
                <a:solidFill>
                  <a:schemeClr val="tx2"/>
                </a:solidFill>
                <a:cs typeface="Arial" panose="020B0604020202020204" pitchFamily="34" charset="0"/>
              </a:rPr>
              <a:t>JSAT</a:t>
            </a:r>
            <a:r>
              <a:rPr lang="en-US" dirty="0">
                <a:solidFill>
                  <a:schemeClr val="tx2"/>
                </a:solidFill>
                <a:cs typeface="Arial" panose="020B0604020202020204" pitchFamily="34" charset="0"/>
              </a:rPr>
              <a:t>. 2021.</a:t>
            </a:r>
          </a:p>
        </p:txBody>
      </p:sp>
    </p:spTree>
    <p:extLst>
      <p:ext uri="{BB962C8B-B14F-4D97-AF65-F5344CB8AC3E}">
        <p14:creationId xmlns:p14="http://schemas.microsoft.com/office/powerpoint/2010/main" val="32070610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E9D78C0A-23DA-40D3-86E7-2D3B6491EFF8}"/>
              </a:ext>
            </a:extLst>
          </p:cNvPr>
          <p:cNvSpPr txBox="1">
            <a:spLocks/>
          </p:cNvSpPr>
          <p:nvPr/>
        </p:nvSpPr>
        <p:spPr>
          <a:xfrm>
            <a:off x="552450" y="1733550"/>
            <a:ext cx="11106150" cy="4819650"/>
          </a:xfrm>
          <a:prstGeom prst="rect">
            <a:avLst/>
          </a:prstGeom>
        </p:spPr>
        <p:txBody>
          <a:bodyPr vert="horz" lIns="68580" tIns="34290" rIns="68580" bIns="34290" rtlCol="0">
            <a:normAutofit/>
          </a:bodyPr>
          <a:lstStyle>
            <a:lvl1pPr marL="342900" indent="-342900" algn="l" defTabSz="457200" rtl="0" eaLnBrk="1" latinLnBrk="0" hangingPunct="1">
              <a:spcBef>
                <a:spcPct val="20000"/>
              </a:spcBef>
              <a:buFont typeface="Arial"/>
              <a:buChar char="•"/>
              <a:defRPr sz="2800" kern="1200">
                <a:solidFill>
                  <a:schemeClr val="tx1"/>
                </a:solidFill>
                <a:latin typeface="Georgia" panose="02040502050405020303" pitchFamily="18" charset="0"/>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Georgia" panose="02040502050405020303" pitchFamily="18" charset="0"/>
                <a:ea typeface="+mn-ea"/>
                <a:cs typeface="+mn-cs"/>
              </a:defRPr>
            </a:lvl2pPr>
            <a:lvl3pPr marL="1143000" indent="-228600" algn="l" defTabSz="457200" rtl="0" eaLnBrk="1" latinLnBrk="0" hangingPunct="1">
              <a:spcBef>
                <a:spcPct val="20000"/>
              </a:spcBef>
              <a:buFont typeface="Arial"/>
              <a:buChar char="•"/>
              <a:defRPr sz="2200" kern="1200">
                <a:solidFill>
                  <a:schemeClr val="tx1"/>
                </a:solidFill>
                <a:latin typeface="Georgia" panose="02040502050405020303" pitchFamily="18" charset="0"/>
                <a:ea typeface="+mn-ea"/>
                <a:cs typeface="+mn-cs"/>
              </a:defRPr>
            </a:lvl3pPr>
            <a:lvl4pPr marL="1600200" indent="-228600" algn="l" defTabSz="457200" rtl="0" eaLnBrk="1" latinLnBrk="0" hangingPunct="1">
              <a:spcBef>
                <a:spcPct val="20000"/>
              </a:spcBef>
              <a:buFont typeface="Arial"/>
              <a:buChar char="–"/>
              <a:defRPr sz="2200" kern="1200">
                <a:solidFill>
                  <a:schemeClr val="tx1"/>
                </a:solidFill>
                <a:latin typeface="Georgia" panose="02040502050405020303" pitchFamily="18" charset="0"/>
                <a:ea typeface="+mn-ea"/>
                <a:cs typeface="+mn-cs"/>
              </a:defRPr>
            </a:lvl4pPr>
            <a:lvl5pPr marL="2057400" indent="-228600" algn="l" defTabSz="457200" rtl="0" eaLnBrk="1" latinLnBrk="0" hangingPunct="1">
              <a:spcBef>
                <a:spcPct val="20000"/>
              </a:spcBef>
              <a:buFont typeface="Arial"/>
              <a:buChar char="»"/>
              <a:defRPr sz="2200" kern="1200">
                <a:solidFill>
                  <a:schemeClr val="tx1"/>
                </a:solidFill>
                <a:latin typeface="Georgia" panose="02040502050405020303" pitchFamily="18"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342900" rtl="0" eaLnBrk="0" fontAlgn="base" latinLnBrk="0" hangingPunct="0">
              <a:lnSpc>
                <a:spcPct val="100000"/>
              </a:lnSpc>
              <a:spcBef>
                <a:spcPct val="0"/>
              </a:spcBef>
              <a:spcAft>
                <a:spcPct val="0"/>
              </a:spcAft>
              <a:buClrTx/>
              <a:buSzTx/>
              <a:buFont typeface="Arial"/>
              <a:buNone/>
              <a:tabLst/>
              <a:defRPr/>
            </a:pPr>
            <a:r>
              <a:rPr kumimoji="0" lang="en-US" altLang="en-US" sz="2000" b="0" i="1" u="none" strike="noStrike" kern="1200" cap="none" spc="0" normalizeH="0" baseline="0" noProof="0" dirty="0">
                <a:ln>
                  <a:noFill/>
                </a:ln>
                <a:solidFill>
                  <a:sysClr val="windowText" lastClr="000000"/>
                </a:solidFill>
                <a:effectLst/>
                <a:uLnTx/>
                <a:uFillTx/>
                <a:latin typeface="Calibri" panose="020F0502020204030204"/>
                <a:ea typeface="+mn-ea"/>
                <a:cs typeface="+mn-cs"/>
              </a:rPr>
              <a:t>Provides support to prescribers and their practices in addressing the needs of their patients with substance use disorders and chronic pain management.</a:t>
            </a:r>
            <a:endParaRPr kumimoji="0" lang="en-US" altLang="en-US" sz="20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0" marR="0" lvl="0" indent="0" algn="l" defTabSz="342900" rtl="0" eaLnBrk="1" fontAlgn="auto" latinLnBrk="0" hangingPunct="1">
              <a:lnSpc>
                <a:spcPct val="100000"/>
              </a:lnSpc>
              <a:spcBef>
                <a:spcPct val="20000"/>
              </a:spcBef>
              <a:spcAft>
                <a:spcPts val="563"/>
              </a:spcAft>
              <a:buClrTx/>
              <a:buSzTx/>
              <a:buFont typeface="Arial"/>
              <a:buNone/>
              <a:tabLst/>
              <a:defRPr/>
            </a:pPr>
            <a:r>
              <a:rPr kumimoji="0" lang="en-US" sz="2000" b="1" i="0" u="sng" strike="noStrike" kern="1200" cap="none" spc="0" normalizeH="0" baseline="0" noProof="0" dirty="0">
                <a:ln>
                  <a:noFill/>
                </a:ln>
                <a:solidFill>
                  <a:sysClr val="windowText" lastClr="000000"/>
                </a:solidFill>
                <a:effectLst/>
                <a:uLnTx/>
                <a:uFillTx/>
                <a:latin typeface="Calibri" panose="020F0502020204030204"/>
                <a:ea typeface="+mn-ea"/>
                <a:cs typeface="+mn-cs"/>
              </a:rPr>
              <a:t>All Services are FREE</a:t>
            </a:r>
            <a:endParaRPr kumimoji="0" lang="en-US" sz="20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257175" marR="0" lvl="0" indent="-257175" algn="l" defTabSz="342900" rtl="0" eaLnBrk="1" fontAlgn="auto" latinLnBrk="0" hangingPunct="1">
              <a:lnSpc>
                <a:spcPct val="100000"/>
              </a:lnSpc>
              <a:spcBef>
                <a:spcPct val="20000"/>
              </a:spcBef>
              <a:spcAft>
                <a:spcPts val="563"/>
              </a:spcAft>
              <a:buClrTx/>
              <a:buSzTx/>
              <a:buFont typeface="Arial"/>
              <a:buChar char="•"/>
              <a:tabLst/>
              <a:defRPr/>
            </a:pPr>
            <a:r>
              <a:rPr kumimoji="0" lang="en-US" sz="20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Phone consultation for clinical questions</a:t>
            </a:r>
          </a:p>
          <a:p>
            <a:pPr marL="257175" marR="0" lvl="0" indent="-257175" algn="l" defTabSz="342900" rtl="0" eaLnBrk="1" fontAlgn="auto" latinLnBrk="0" hangingPunct="1">
              <a:lnSpc>
                <a:spcPct val="100000"/>
              </a:lnSpc>
              <a:spcBef>
                <a:spcPct val="20000"/>
              </a:spcBef>
              <a:spcAft>
                <a:spcPts val="563"/>
              </a:spcAft>
              <a:buClrTx/>
              <a:buSzTx/>
              <a:buFont typeface="Arial"/>
              <a:buChar char="•"/>
              <a:tabLst/>
              <a:defRPr/>
            </a:pPr>
            <a:r>
              <a:rPr kumimoji="0" lang="en-US" sz="20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Education and training opportunities related to substance use disorders and chronic pain management</a:t>
            </a:r>
          </a:p>
          <a:p>
            <a:pPr marL="257175" marR="0" lvl="0" indent="-257175" algn="l" defTabSz="342900" rtl="0" eaLnBrk="1" fontAlgn="auto" latinLnBrk="0" hangingPunct="1">
              <a:lnSpc>
                <a:spcPct val="100000"/>
              </a:lnSpc>
              <a:spcBef>
                <a:spcPct val="20000"/>
              </a:spcBef>
              <a:spcAft>
                <a:spcPts val="563"/>
              </a:spcAft>
              <a:buClrTx/>
              <a:buSzTx/>
              <a:buFont typeface="Arial"/>
              <a:buChar char="•"/>
              <a:tabLst/>
              <a:defRPr/>
            </a:pPr>
            <a:r>
              <a:rPr kumimoji="0" lang="en-US" sz="20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Assistance with addiction and behavioral health resources and referrals</a:t>
            </a:r>
          </a:p>
          <a:p>
            <a:pPr marL="257175" marR="0" lvl="0" indent="-257175" algn="l" defTabSz="342900" rtl="0" eaLnBrk="1" fontAlgn="auto" latinLnBrk="0" hangingPunct="1">
              <a:lnSpc>
                <a:spcPct val="100000"/>
              </a:lnSpc>
              <a:spcBef>
                <a:spcPct val="20000"/>
              </a:spcBef>
              <a:spcAft>
                <a:spcPts val="563"/>
              </a:spcAft>
              <a:buClrTx/>
              <a:buSzTx/>
              <a:buFont typeface="Arial"/>
              <a:buChar char="•"/>
              <a:tabLst/>
              <a:defRPr/>
            </a:pPr>
            <a:r>
              <a:rPr kumimoji="0" lang="en-US" sz="20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Technical assistance to practices implementing or expanding office-based addiction treatment services</a:t>
            </a:r>
          </a:p>
          <a:p>
            <a:pPr marL="257175" marR="0" lvl="0" indent="-257175" algn="l" defTabSz="342900" rtl="0" eaLnBrk="1" fontAlgn="auto" latinLnBrk="0" hangingPunct="1">
              <a:lnSpc>
                <a:spcPct val="100000"/>
              </a:lnSpc>
              <a:spcBef>
                <a:spcPct val="20000"/>
              </a:spcBef>
              <a:spcAft>
                <a:spcPts val="563"/>
              </a:spcAft>
              <a:buClrTx/>
              <a:buSzTx/>
              <a:buFont typeface="Arial"/>
              <a:buChar char="•"/>
              <a:tabLst/>
              <a:defRPr/>
            </a:pPr>
            <a:r>
              <a:rPr kumimoji="0" lang="en-US" sz="20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MACS </a:t>
            </a:r>
            <a:r>
              <a:rPr kumimoji="0" lang="en-US" sz="2000" b="0"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TeleECHO</a:t>
            </a:r>
            <a:r>
              <a:rPr kumimoji="0" lang="en-US" sz="20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Clinics: collaborative medical education through didactic presentations and case-based learning</a:t>
            </a:r>
          </a:p>
        </p:txBody>
      </p:sp>
      <p:sp>
        <p:nvSpPr>
          <p:cNvPr id="8" name="TextBox 7">
            <a:extLst>
              <a:ext uri="{FF2B5EF4-FFF2-40B4-BE49-F238E27FC236}">
                <a16:creationId xmlns:a16="http://schemas.microsoft.com/office/drawing/2014/main" id="{0268FB2D-0B0B-43CC-A77B-1CA1E3D0953E}"/>
              </a:ext>
            </a:extLst>
          </p:cNvPr>
          <p:cNvSpPr txBox="1"/>
          <p:nvPr/>
        </p:nvSpPr>
        <p:spPr>
          <a:xfrm>
            <a:off x="3398338" y="5405934"/>
            <a:ext cx="5395323" cy="39241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950" b="0" i="0" u="none" strike="noStrike" kern="1200" cap="none" spc="0" normalizeH="0" baseline="0" noProof="0" dirty="0">
                <a:ln>
                  <a:noFill/>
                </a:ln>
                <a:solidFill>
                  <a:prstClr val="black"/>
                </a:solidFill>
                <a:effectLst/>
                <a:uLnTx/>
                <a:uFillTx/>
                <a:latin typeface="Calibri" panose="020F0502020204030204"/>
                <a:ea typeface="+mn-ea"/>
                <a:cs typeface="+mn-cs"/>
              </a:rPr>
              <a:t>1-855-337-MACS (6227) </a:t>
            </a:r>
            <a:r>
              <a:rPr kumimoji="0" lang="en-US" sz="1950" b="0" i="0" u="none" strike="noStrike" kern="1200" cap="none" spc="0" normalizeH="0" baseline="0" noProof="0" dirty="0">
                <a:ln>
                  <a:noFill/>
                </a:ln>
                <a:solidFill>
                  <a:prstClr val="black"/>
                </a:solidFill>
                <a:effectLst/>
                <a:uLnTx/>
                <a:uFillTx/>
                <a:latin typeface="Calibri" panose="020F0502020204030204"/>
                <a:ea typeface="+mn-ea"/>
                <a:cs typeface="+mn-cs"/>
                <a:sym typeface="Symbol" panose="05050102010706020507" pitchFamily="18" charset="2"/>
              </a:rPr>
              <a:t> www.marylandMACS.org</a:t>
            </a:r>
            <a:endParaRPr kumimoji="0" lang="en-US" sz="19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424ABDDE-D512-4902-819F-990DFE8F9A77}"/>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5238777" y="5868450"/>
            <a:ext cx="1540145" cy="547468"/>
          </a:xfrm>
          <a:prstGeom prst="rect">
            <a:avLst/>
          </a:prstGeom>
        </p:spPr>
      </p:pic>
      <p:sp>
        <p:nvSpPr>
          <p:cNvPr id="6" name="Title 1">
            <a:extLst>
              <a:ext uri="{FF2B5EF4-FFF2-40B4-BE49-F238E27FC236}">
                <a16:creationId xmlns:a16="http://schemas.microsoft.com/office/drawing/2014/main" id="{F19F6AE8-E9D1-4DDC-8F13-B8143E72C253}"/>
              </a:ext>
            </a:extLst>
          </p:cNvPr>
          <p:cNvSpPr>
            <a:spLocks noGrp="1"/>
          </p:cNvSpPr>
          <p:nvPr>
            <p:ph type="title"/>
          </p:nvPr>
        </p:nvSpPr>
        <p:spPr>
          <a:xfrm>
            <a:off x="2529151" y="59940"/>
            <a:ext cx="8499543" cy="994172"/>
          </a:xfrm>
        </p:spPr>
        <p:txBody>
          <a:bodyPr>
            <a:normAutofit/>
          </a:bodyPr>
          <a:lstStyle/>
          <a:p>
            <a:r>
              <a:rPr lang="en-US" sz="3200" dirty="0">
                <a:solidFill>
                  <a:schemeClr val="bg1"/>
                </a:solidFill>
              </a:rPr>
              <a:t>Maryland Addiction Consultation Service (MACS)</a:t>
            </a:r>
          </a:p>
        </p:txBody>
      </p:sp>
      <p:pic>
        <p:nvPicPr>
          <p:cNvPr id="2" name="Picture 1">
            <a:extLst>
              <a:ext uri="{FF2B5EF4-FFF2-40B4-BE49-F238E27FC236}">
                <a16:creationId xmlns:a16="http://schemas.microsoft.com/office/drawing/2014/main" id="{DEB03EA9-1F6A-4264-8314-1E2F66FB49DA}"/>
              </a:ext>
            </a:extLst>
          </p:cNvPr>
          <p:cNvPicPr>
            <a:picLocks noChangeAspect="1"/>
          </p:cNvPicPr>
          <p:nvPr/>
        </p:nvPicPr>
        <p:blipFill>
          <a:blip r:embed="rId3"/>
          <a:stretch>
            <a:fillRect/>
          </a:stretch>
        </p:blipFill>
        <p:spPr>
          <a:xfrm>
            <a:off x="7699334" y="5824897"/>
            <a:ext cx="2188654" cy="951058"/>
          </a:xfrm>
          <a:prstGeom prst="rect">
            <a:avLst/>
          </a:prstGeom>
        </p:spPr>
      </p:pic>
    </p:spTree>
    <p:extLst>
      <p:ext uri="{BB962C8B-B14F-4D97-AF65-F5344CB8AC3E}">
        <p14:creationId xmlns:p14="http://schemas.microsoft.com/office/powerpoint/2010/main" val="16748523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B73B618-23BB-B742-AB39-36ADAF9B33A4}"/>
              </a:ext>
            </a:extLst>
          </p:cNvPr>
          <p:cNvSpPr>
            <a:spLocks noGrp="1"/>
          </p:cNvSpPr>
          <p:nvPr>
            <p:ph idx="1"/>
          </p:nvPr>
        </p:nvSpPr>
        <p:spPr/>
        <p:txBody>
          <a:bodyPr>
            <a:normAutofit fontScale="92500" lnSpcReduction="10000"/>
          </a:bodyPr>
          <a:lstStyle/>
          <a:p>
            <a:r>
              <a:rPr lang="en-US" dirty="0"/>
              <a:t>19M in residential treatment for alcohol and cannabis, past troubles with treatment adherence </a:t>
            </a:r>
            <a:r>
              <a:rPr lang="en-US" dirty="0">
                <a:sym typeface="Wingdings" pitchFamily="2" charset="2"/>
              </a:rPr>
              <a:t> video session with parent to introduce medication and develop plan</a:t>
            </a:r>
          </a:p>
          <a:p>
            <a:r>
              <a:rPr lang="en-US" dirty="0">
                <a:sym typeface="Wingdings" pitchFamily="2" charset="2"/>
              </a:rPr>
              <a:t>20F living at home, attending tele session for SL Buprenorphine, says parents skeptical because MOUD “replacing one addiction for another”  Is Mom at home? Go get her…</a:t>
            </a:r>
          </a:p>
          <a:p>
            <a:r>
              <a:rPr lang="en-US" dirty="0">
                <a:sym typeface="Wingdings" pitchFamily="2" charset="2"/>
              </a:rPr>
              <a:t>24M opioid use in relapse, housing unstable (couch surfing and car), family unable to get him to return to treatment, wants to return home but family reluctant  3-way session to negotiate terms of return home contingent on treatment</a:t>
            </a:r>
            <a:endParaRPr lang="en-US" dirty="0"/>
          </a:p>
        </p:txBody>
      </p:sp>
      <p:sp>
        <p:nvSpPr>
          <p:cNvPr id="4" name="Title 1">
            <a:extLst>
              <a:ext uri="{FF2B5EF4-FFF2-40B4-BE49-F238E27FC236}">
                <a16:creationId xmlns:a16="http://schemas.microsoft.com/office/drawing/2014/main" id="{D09AE877-C33B-D646-B9BB-3B3FFAD06925}"/>
              </a:ext>
            </a:extLst>
          </p:cNvPr>
          <p:cNvSpPr>
            <a:spLocks noGrp="1"/>
          </p:cNvSpPr>
          <p:nvPr>
            <p:ph type="title"/>
          </p:nvPr>
        </p:nvSpPr>
        <p:spPr>
          <a:xfrm>
            <a:off x="0" y="-1"/>
            <a:ext cx="12192000" cy="1323191"/>
          </a:xfrm>
          <a:solidFill>
            <a:schemeClr val="accent1"/>
          </a:solidFill>
        </p:spPr>
        <p:txBody>
          <a:bodyPr>
            <a:normAutofit/>
          </a:bodyPr>
          <a:lstStyle/>
          <a:p>
            <a:r>
              <a:rPr lang="en-US" dirty="0">
                <a:solidFill>
                  <a:schemeClr val="bg1"/>
                </a:solidFill>
                <a:latin typeface="Arial" panose="020B0604020202020204" pitchFamily="34" charset="0"/>
                <a:cs typeface="Arial" panose="020B0604020202020204" pitchFamily="34" charset="0"/>
              </a:rPr>
              <a:t>Examples of what telehealth can add</a:t>
            </a:r>
          </a:p>
        </p:txBody>
      </p:sp>
    </p:spTree>
    <p:extLst>
      <p:ext uri="{BB962C8B-B14F-4D97-AF65-F5344CB8AC3E}">
        <p14:creationId xmlns:p14="http://schemas.microsoft.com/office/powerpoint/2010/main" val="2633247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45383"/>
            <a:ext cx="10515600" cy="1039132"/>
          </a:xfrm>
        </p:spPr>
        <p:txBody>
          <a:bodyPr>
            <a:normAutofit fontScale="90000"/>
          </a:bodyPr>
          <a:lstStyle/>
          <a:p>
            <a:r>
              <a:rPr lang="en-US" dirty="0"/>
              <a:t>Family engagement – Conclusions</a:t>
            </a:r>
            <a:br>
              <a:rPr lang="en-US" dirty="0"/>
            </a:br>
            <a:r>
              <a:rPr lang="en-US" dirty="0"/>
              <a:t>A call to action</a:t>
            </a:r>
          </a:p>
        </p:txBody>
      </p:sp>
      <p:sp>
        <p:nvSpPr>
          <p:cNvPr id="3" name="Content Placeholder 2"/>
          <p:cNvSpPr>
            <a:spLocks noGrp="1"/>
          </p:cNvSpPr>
          <p:nvPr>
            <p:ph sz="half" idx="1"/>
          </p:nvPr>
        </p:nvSpPr>
        <p:spPr>
          <a:xfrm>
            <a:off x="1600200" y="1461515"/>
            <a:ext cx="7492970" cy="4525963"/>
          </a:xfrm>
        </p:spPr>
        <p:txBody>
          <a:bodyPr>
            <a:normAutofit/>
          </a:bodyPr>
          <a:lstStyle/>
          <a:p>
            <a:r>
              <a:rPr lang="en-US" dirty="0"/>
              <a:t>Families are a rich and robust source of recovery support</a:t>
            </a:r>
          </a:p>
          <a:p>
            <a:r>
              <a:rPr lang="en-US" dirty="0"/>
              <a:t>Family will be around longer than you will</a:t>
            </a:r>
          </a:p>
          <a:p>
            <a:endParaRPr lang="en-US" dirty="0"/>
          </a:p>
        </p:txBody>
      </p:sp>
      <p:sp>
        <p:nvSpPr>
          <p:cNvPr id="5" name="Content Placeholder 4"/>
          <p:cNvSpPr>
            <a:spLocks noGrp="1"/>
          </p:cNvSpPr>
          <p:nvPr>
            <p:ph sz="half" idx="2"/>
          </p:nvPr>
        </p:nvSpPr>
        <p:spPr>
          <a:xfrm>
            <a:off x="1600200" y="2993571"/>
            <a:ext cx="4038600" cy="4169342"/>
          </a:xfrm>
        </p:spPr>
        <p:txBody>
          <a:bodyPr>
            <a:normAutofit/>
          </a:bodyPr>
          <a:lstStyle/>
          <a:p>
            <a:r>
              <a:rPr lang="en-US" dirty="0"/>
              <a:t>Requires some flexibility from all involved</a:t>
            </a:r>
          </a:p>
          <a:p>
            <a:r>
              <a:rPr lang="en-US" dirty="0"/>
              <a:t>Family engagement can be a big lift, but usually easier than you think, and usually worth it</a:t>
            </a:r>
          </a:p>
          <a:p>
            <a:r>
              <a:rPr lang="en-US" dirty="0">
                <a:solidFill>
                  <a:srgbClr val="FF0000"/>
                </a:solidFill>
              </a:rPr>
              <a:t>We need to work hard to engage families!</a:t>
            </a:r>
          </a:p>
          <a:p>
            <a:pPr marL="0" indent="0">
              <a:buNone/>
            </a:pPr>
            <a:endParaRPr lang="en-US" dirty="0"/>
          </a:p>
        </p:txBody>
      </p:sp>
      <p:pic>
        <p:nvPicPr>
          <p:cNvPr id="4" name="Picture 3" descr="Crane raising moon.jpg"/>
          <p:cNvPicPr>
            <a:picLocks noChangeAspect="1"/>
          </p:cNvPicPr>
          <p:nvPr/>
        </p:nvPicPr>
        <p:blipFill>
          <a:blip r:embed="rId2"/>
          <a:stretch>
            <a:fillRect/>
          </a:stretch>
        </p:blipFill>
        <p:spPr>
          <a:xfrm>
            <a:off x="6019801" y="3224776"/>
            <a:ext cx="4648200" cy="3633224"/>
          </a:xfrm>
          <a:prstGeom prst="rect">
            <a:avLst/>
          </a:prstGeom>
        </p:spPr>
      </p:pic>
    </p:spTree>
    <p:extLst>
      <p:ext uri="{BB962C8B-B14F-4D97-AF65-F5344CB8AC3E}">
        <p14:creationId xmlns:p14="http://schemas.microsoft.com/office/powerpoint/2010/main" val="378908227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487A9-438A-5441-D3EC-9F77CCD6876A}"/>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15296511-58EE-F559-64AB-BC836C2BB04D}"/>
              </a:ext>
            </a:extLst>
          </p:cNvPr>
          <p:cNvPicPr>
            <a:picLocks noGrp="1" noChangeAspect="1"/>
          </p:cNvPicPr>
          <p:nvPr>
            <p:ph idx="1"/>
          </p:nvPr>
        </p:nvPicPr>
        <p:blipFill>
          <a:blip r:embed="rId2"/>
          <a:stretch>
            <a:fillRect/>
          </a:stretch>
        </p:blipFill>
        <p:spPr>
          <a:xfrm>
            <a:off x="3436883" y="36418"/>
            <a:ext cx="5722883" cy="7406085"/>
          </a:xfrm>
        </p:spPr>
      </p:pic>
    </p:spTree>
    <p:extLst>
      <p:ext uri="{BB962C8B-B14F-4D97-AF65-F5344CB8AC3E}">
        <p14:creationId xmlns:p14="http://schemas.microsoft.com/office/powerpoint/2010/main" val="338649671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59B0A85-251D-44AB-9816-F1FDBFCFC97E}"/>
              </a:ext>
            </a:extLst>
          </p:cNvPr>
          <p:cNvSpPr txBox="1"/>
          <p:nvPr/>
        </p:nvSpPr>
        <p:spPr>
          <a:xfrm>
            <a:off x="0" y="0"/>
            <a:ext cx="12188190" cy="1271014"/>
          </a:xfrm>
          <a:prstGeom prst="rect">
            <a:avLst/>
          </a:prstGeom>
          <a:solidFill>
            <a:schemeClr val="accent1"/>
          </a:solidFill>
        </p:spPr>
        <p:txBody>
          <a:bodyPr vert="horz" lIns="60960" tIns="30480" rIns="60960" bIns="30480" rtlCol="0" anchor="ctr">
            <a:noAutofit/>
          </a:bodyPr>
          <a:lstStyle/>
          <a:p>
            <a:pPr algn="ctr" defTabSz="609630">
              <a:lnSpc>
                <a:spcPct val="90000"/>
              </a:lnSpc>
              <a:spcBef>
                <a:spcPct val="0"/>
              </a:spcBef>
              <a:spcAft>
                <a:spcPts val="400"/>
              </a:spcAft>
            </a:pPr>
            <a:r>
              <a:rPr lang="en-US" sz="3734" b="1" dirty="0">
                <a:solidFill>
                  <a:schemeClr val="bg1"/>
                </a:solidFill>
                <a:latin typeface="+mj-lt"/>
                <a:ea typeface="+mj-ea"/>
                <a:cs typeface="+mj-cs"/>
              </a:rPr>
              <a:t>Questions?</a:t>
            </a:r>
          </a:p>
          <a:p>
            <a:pPr algn="ctr" defTabSz="609630">
              <a:lnSpc>
                <a:spcPct val="90000"/>
              </a:lnSpc>
              <a:spcBef>
                <a:spcPct val="0"/>
              </a:spcBef>
              <a:spcAft>
                <a:spcPts val="400"/>
              </a:spcAft>
            </a:pPr>
            <a:r>
              <a:rPr lang="en-US" sz="3734" b="1" dirty="0">
                <a:solidFill>
                  <a:schemeClr val="bg1"/>
                </a:solidFill>
                <a:latin typeface="+mj-lt"/>
                <a:ea typeface="+mj-ea"/>
                <a:cs typeface="+mj-cs"/>
              </a:rPr>
              <a:t>Discussion?</a:t>
            </a:r>
            <a:endParaRPr lang="en-US" sz="2933" b="1" dirty="0">
              <a:solidFill>
                <a:schemeClr val="bg1"/>
              </a:solidFill>
              <a:latin typeface="+mj-lt"/>
              <a:ea typeface="+mj-ea"/>
              <a:cs typeface="+mj-cs"/>
            </a:endParaRPr>
          </a:p>
        </p:txBody>
      </p:sp>
      <p:sp>
        <p:nvSpPr>
          <p:cNvPr id="2" name="TextBox 1">
            <a:extLst>
              <a:ext uri="{FF2B5EF4-FFF2-40B4-BE49-F238E27FC236}">
                <a16:creationId xmlns:a16="http://schemas.microsoft.com/office/drawing/2014/main" id="{366F6CA3-8D9E-4DA7-8F1A-BEB0501EE398}"/>
              </a:ext>
            </a:extLst>
          </p:cNvPr>
          <p:cNvSpPr txBox="1"/>
          <p:nvPr/>
        </p:nvSpPr>
        <p:spPr>
          <a:xfrm>
            <a:off x="494851" y="1800713"/>
            <a:ext cx="8778396" cy="461665"/>
          </a:xfrm>
          <a:prstGeom prst="rect">
            <a:avLst/>
          </a:prstGeom>
          <a:noFill/>
        </p:spPr>
        <p:txBody>
          <a:bodyPr wrap="square" rtlCol="0" anchor="t">
            <a:spAutoFit/>
          </a:bodyPr>
          <a:lstStyle/>
          <a:p>
            <a:r>
              <a:rPr lang="en-US" sz="2400" dirty="0">
                <a:solidFill>
                  <a:schemeClr val="tx1">
                    <a:lumMod val="90000"/>
                    <a:lumOff val="10000"/>
                  </a:schemeClr>
                </a:solidFill>
                <a:latin typeface="Lato" panose="020F0502020204030203" pitchFamily="34" charset="0"/>
                <a:ea typeface="Lato" panose="020F0502020204030203" pitchFamily="34" charset="0"/>
                <a:cs typeface="Lato" panose="020F0502020204030203" pitchFamily="34" charset="0"/>
              </a:rPr>
              <a:t>Therapeutic optimism remains one of our best tools!</a:t>
            </a:r>
            <a:endParaRPr lang="en-US" sz="2400" dirty="0">
              <a:solidFill>
                <a:schemeClr val="tx1">
                  <a:lumMod val="90000"/>
                  <a:lumOff val="10000"/>
                </a:schemeClr>
              </a:solidFill>
              <a:latin typeface="Lato" panose="020F0502020204030203" pitchFamily="34" charset="0"/>
            </a:endParaRPr>
          </a:p>
        </p:txBody>
      </p:sp>
      <p:pic>
        <p:nvPicPr>
          <p:cNvPr id="6" name="Picture 5">
            <a:extLst>
              <a:ext uri="{FF2B5EF4-FFF2-40B4-BE49-F238E27FC236}">
                <a16:creationId xmlns:a16="http://schemas.microsoft.com/office/drawing/2014/main" id="{DB0171B4-371D-A549-8A73-ACB29E9D3D95}"/>
              </a:ext>
            </a:extLst>
          </p:cNvPr>
          <p:cNvPicPr>
            <a:picLocks noChangeAspect="1"/>
          </p:cNvPicPr>
          <p:nvPr/>
        </p:nvPicPr>
        <p:blipFill>
          <a:blip r:embed="rId3"/>
          <a:stretch>
            <a:fillRect/>
          </a:stretch>
        </p:blipFill>
        <p:spPr>
          <a:xfrm>
            <a:off x="1710466" y="2478339"/>
            <a:ext cx="8093336" cy="4363657"/>
          </a:xfrm>
          <a:prstGeom prst="rect">
            <a:avLst/>
          </a:prstGeom>
        </p:spPr>
      </p:pic>
    </p:spTree>
    <p:extLst>
      <p:ext uri="{BB962C8B-B14F-4D97-AF65-F5344CB8AC3E}">
        <p14:creationId xmlns:p14="http://schemas.microsoft.com/office/powerpoint/2010/main" val="389485789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C31A9B-9556-2545-B65B-6979D5377C9C}"/>
              </a:ext>
            </a:extLst>
          </p:cNvPr>
          <p:cNvSpPr>
            <a:spLocks noGrp="1"/>
          </p:cNvSpPr>
          <p:nvPr>
            <p:ph type="title"/>
          </p:nvPr>
        </p:nvSpPr>
        <p:spPr/>
        <p:txBody>
          <a:bodyPr/>
          <a:lstStyle/>
          <a:p>
            <a:r>
              <a:rPr lang="en-US" dirty="0"/>
              <a:t>Selected references</a:t>
            </a:r>
          </a:p>
        </p:txBody>
      </p:sp>
      <p:sp>
        <p:nvSpPr>
          <p:cNvPr id="3" name="Content Placeholder 2">
            <a:extLst>
              <a:ext uri="{FF2B5EF4-FFF2-40B4-BE49-F238E27FC236}">
                <a16:creationId xmlns:a16="http://schemas.microsoft.com/office/drawing/2014/main" id="{52895C3C-B00B-504A-A607-EC579B274AF8}"/>
              </a:ext>
            </a:extLst>
          </p:cNvPr>
          <p:cNvSpPr>
            <a:spLocks noGrp="1"/>
          </p:cNvSpPr>
          <p:nvPr>
            <p:ph idx="1"/>
          </p:nvPr>
        </p:nvSpPr>
        <p:spPr>
          <a:xfrm>
            <a:off x="609600" y="1208315"/>
            <a:ext cx="10972800" cy="5573486"/>
          </a:xfrm>
        </p:spPr>
        <p:txBody>
          <a:bodyPr>
            <a:normAutofit fontScale="47500" lnSpcReduction="20000"/>
          </a:bodyPr>
          <a:lstStyle/>
          <a:p>
            <a:r>
              <a:rPr lang="en-US" sz="3800" dirty="0"/>
              <a:t>Wenzel et al. Choice of extended release medication for OUD in young adults (buprenorphine or naltrexone): a pilot enhancement of the Youth Opioid Recovery Support (YORS) intervention. </a:t>
            </a:r>
            <a:r>
              <a:rPr lang="en-US" sz="3800" i="1" dirty="0"/>
              <a:t>JSAT</a:t>
            </a:r>
            <a:r>
              <a:rPr lang="en-US" sz="3800" dirty="0"/>
              <a:t>. 2021. In press.</a:t>
            </a:r>
          </a:p>
          <a:p>
            <a:r>
              <a:rPr lang="en-US" sz="3800" dirty="0"/>
              <a:t>Wenzel K and Fishman M. Mobile van delivery of extended-release buprenorphine and extended-release naltrexone for youth with OUD: An adaptation to the COVID-19 emergency. </a:t>
            </a:r>
            <a:r>
              <a:rPr lang="en-US" sz="3800" i="1" dirty="0"/>
              <a:t>JSAT</a:t>
            </a:r>
            <a:r>
              <a:rPr lang="en-US" sz="3800" dirty="0"/>
              <a:t>. In press. 2020</a:t>
            </a:r>
          </a:p>
          <a:p>
            <a:r>
              <a:rPr lang="en-US" sz="3800" dirty="0"/>
              <a:t>Hogue A, Becker S, Wenzel K, Henderson C, </a:t>
            </a:r>
            <a:r>
              <a:rPr lang="en-US" sz="3800" dirty="0" err="1"/>
              <a:t>Bobek</a:t>
            </a:r>
            <a:r>
              <a:rPr lang="en-US" sz="3800" dirty="0"/>
              <a:t> M, Levy S, Fishman M. Family Involvement in Treatment and Recovery for Substance Use Disorders among Transition-Age Youth: Research Bedrocks and Opportunities. </a:t>
            </a:r>
            <a:r>
              <a:rPr lang="en-US" sz="3800" i="1" dirty="0"/>
              <a:t>J Sub Abuse Treatment</a:t>
            </a:r>
            <a:r>
              <a:rPr lang="en-US" sz="3800" dirty="0"/>
              <a:t>. 129 (2021). 108402 </a:t>
            </a:r>
          </a:p>
          <a:p>
            <a:r>
              <a:rPr lang="en-US" sz="3800" dirty="0"/>
              <a:t>Hogue A, Becker S, Fishman M, Henderson C, Levy S. Youth OUD Treatment During and After COVID: Increasing Family Involvement across the Services Continuum. </a:t>
            </a:r>
            <a:r>
              <a:rPr lang="en-US" sz="3800" i="1" dirty="0"/>
              <a:t>JSAT</a:t>
            </a:r>
            <a:r>
              <a:rPr lang="en-US" sz="3800" dirty="0"/>
              <a:t>. In press. 2020.</a:t>
            </a:r>
          </a:p>
          <a:p>
            <a:r>
              <a:rPr lang="en-US" sz="3800" dirty="0"/>
              <a:t>Fishman M, Wenzel K, </a:t>
            </a:r>
            <a:r>
              <a:rPr lang="en-US" sz="3800" dirty="0" err="1"/>
              <a:t>Scodes</a:t>
            </a:r>
            <a:r>
              <a:rPr lang="en-US" sz="3800" dirty="0"/>
              <a:t> J, </a:t>
            </a:r>
            <a:r>
              <a:rPr lang="en-US" sz="3800" dirty="0" err="1"/>
              <a:t>Pavlicova</a:t>
            </a:r>
            <a:r>
              <a:rPr lang="en-US" sz="3800" dirty="0"/>
              <a:t> M, Lee J, </a:t>
            </a:r>
            <a:r>
              <a:rPr lang="en-US" sz="3800" dirty="0" err="1"/>
              <a:t>Rotrosen</a:t>
            </a:r>
            <a:r>
              <a:rPr lang="en-US" sz="3800" dirty="0"/>
              <a:t> J, Nunes E. Young adults have worse outcomes than older adults: Secondary analysis of a medication trial for opioid use disorder. </a:t>
            </a:r>
            <a:r>
              <a:rPr lang="en-US" sz="3800" i="1" dirty="0"/>
              <a:t>J </a:t>
            </a:r>
            <a:r>
              <a:rPr lang="en-US" sz="3800" i="1" dirty="0" err="1"/>
              <a:t>Adol</a:t>
            </a:r>
            <a:r>
              <a:rPr lang="en-US" sz="3800" i="1" dirty="0"/>
              <a:t> Health</a:t>
            </a:r>
            <a:r>
              <a:rPr lang="en-US" sz="3800" dirty="0"/>
              <a:t>. 2020. </a:t>
            </a:r>
          </a:p>
          <a:p>
            <a:r>
              <a:rPr lang="en-US" sz="3800" dirty="0"/>
              <a:t>Fishman M, Wenzel K, Vo H, </a:t>
            </a:r>
            <a:r>
              <a:rPr lang="en-US" sz="3800" dirty="0" err="1"/>
              <a:t>Wildberger</a:t>
            </a:r>
            <a:r>
              <a:rPr lang="en-US" sz="3800" dirty="0"/>
              <a:t> J, </a:t>
            </a:r>
            <a:r>
              <a:rPr lang="en-US" sz="3800" dirty="0" err="1"/>
              <a:t>Burgower</a:t>
            </a:r>
            <a:r>
              <a:rPr lang="en-US" sz="3800" dirty="0"/>
              <a:t> R. “A pilot randomized controlled trial of assertive treatment including family involvement and home delivery of medication for young adults with opioid use disorder.” </a:t>
            </a:r>
            <a:r>
              <a:rPr lang="en-US" sz="3800" i="1" dirty="0"/>
              <a:t>Addiction</a:t>
            </a:r>
            <a:r>
              <a:rPr lang="en-US" sz="3800" dirty="0"/>
              <a:t>. 2020. .</a:t>
            </a:r>
          </a:p>
          <a:p>
            <a:r>
              <a:rPr lang="en-US" sz="3800" dirty="0"/>
              <a:t>Woody G, Fishman M. “Medication for Opioid-Addicted Youth – What are We Waiting For?” </a:t>
            </a:r>
            <a:r>
              <a:rPr lang="en-US" sz="3800" i="1" dirty="0"/>
              <a:t>J </a:t>
            </a:r>
            <a:r>
              <a:rPr lang="en-US" sz="3800" i="1" dirty="0" err="1"/>
              <a:t>Adol</a:t>
            </a:r>
            <a:r>
              <a:rPr lang="en-US" sz="3800" i="1" dirty="0"/>
              <a:t> Health</a:t>
            </a:r>
            <a:r>
              <a:rPr lang="en-US" sz="3800" dirty="0"/>
              <a:t>. 67: 9-10. July 2020. </a:t>
            </a:r>
          </a:p>
          <a:p>
            <a:r>
              <a:rPr lang="en-US" sz="3800" dirty="0" err="1"/>
              <a:t>Monico</a:t>
            </a:r>
            <a:r>
              <a:rPr lang="en-US" sz="3800" dirty="0"/>
              <a:t> L, Ludwig A, </a:t>
            </a:r>
            <a:r>
              <a:rPr lang="en-US" sz="3800" dirty="0" err="1"/>
              <a:t>Lertch</a:t>
            </a:r>
            <a:r>
              <a:rPr lang="en-US" sz="3800" dirty="0"/>
              <a:t> E, Dionne R, Fishman M, Schwartz R, Mitchell S. “Opioid overdose experiences in a sample of US adolescents and young adults: a thematic analysis." </a:t>
            </a:r>
            <a:r>
              <a:rPr lang="en-US" sz="3800" i="1" dirty="0"/>
              <a:t>Addiction</a:t>
            </a:r>
            <a:r>
              <a:rPr lang="en-US" sz="3800" dirty="0"/>
              <a:t>. 2020.</a:t>
            </a:r>
          </a:p>
          <a:p>
            <a:r>
              <a:rPr lang="en-US" sz="3800" dirty="0"/>
              <a:t>Vo H, </a:t>
            </a:r>
            <a:r>
              <a:rPr lang="en-US" sz="3800" dirty="0" err="1"/>
              <a:t>Burgower</a:t>
            </a:r>
            <a:r>
              <a:rPr lang="en-US" sz="3800" dirty="0"/>
              <a:t> R, </a:t>
            </a:r>
            <a:r>
              <a:rPr lang="en-US" sz="3800" dirty="0" err="1"/>
              <a:t>Rozenberg</a:t>
            </a:r>
            <a:r>
              <a:rPr lang="en-US" sz="3800" dirty="0"/>
              <a:t> I, Fishman M. Home-based Delivery of XR-NTX in Youth with Opioid Addiction. </a:t>
            </a:r>
            <a:r>
              <a:rPr lang="en-US" sz="3800" i="1" dirty="0"/>
              <a:t>J </a:t>
            </a:r>
            <a:r>
              <a:rPr lang="en-US" sz="3800" i="1" dirty="0" err="1"/>
              <a:t>Subst</a:t>
            </a:r>
            <a:r>
              <a:rPr lang="en-US" sz="3800" i="1" dirty="0"/>
              <a:t> Abuse Treat.</a:t>
            </a:r>
            <a:r>
              <a:rPr lang="en-US" sz="3800" dirty="0"/>
              <a:t> 85 (2018) 84–89.  PMID: 28867062</a:t>
            </a:r>
          </a:p>
          <a:p>
            <a:r>
              <a:rPr lang="en-US" sz="3800" dirty="0">
                <a:sym typeface="Calibri"/>
              </a:rPr>
              <a:t>Levy S, et al. A Novel Approach to Treating Adolescents with Opioid Use Disorder in Pediatric Primary Care. </a:t>
            </a:r>
            <a:r>
              <a:rPr lang="en-US" sz="3800" i="1" dirty="0">
                <a:sym typeface="Calibri"/>
              </a:rPr>
              <a:t>Substance Abuse</a:t>
            </a:r>
            <a:r>
              <a:rPr lang="en-US" sz="3800" dirty="0">
                <a:sym typeface="Calibri"/>
              </a:rPr>
              <a:t>. 2018</a:t>
            </a:r>
            <a:endParaRPr lang="en-US" sz="3800" dirty="0"/>
          </a:p>
          <a:p>
            <a:endParaRPr lang="en-US" dirty="0"/>
          </a:p>
        </p:txBody>
      </p:sp>
    </p:spTree>
    <p:extLst>
      <p:ext uri="{BB962C8B-B14F-4D97-AF65-F5344CB8AC3E}">
        <p14:creationId xmlns:p14="http://schemas.microsoft.com/office/powerpoint/2010/main" val="394461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Disclosures</a:t>
            </a:r>
          </a:p>
        </p:txBody>
      </p:sp>
      <p:sp>
        <p:nvSpPr>
          <p:cNvPr id="3" name="Content Placeholder 2"/>
          <p:cNvSpPr>
            <a:spLocks noGrp="1"/>
          </p:cNvSpPr>
          <p:nvPr>
            <p:ph idx="4294967295"/>
          </p:nvPr>
        </p:nvSpPr>
        <p:spPr>
          <a:xfrm>
            <a:off x="0" y="1681163"/>
            <a:ext cx="10871200" cy="4419600"/>
          </a:xfrm>
        </p:spPr>
        <p:txBody>
          <a:bodyPr>
            <a:noAutofit/>
          </a:bodyPr>
          <a:lstStyle/>
          <a:p>
            <a:pPr>
              <a:spcBef>
                <a:spcPts val="0"/>
              </a:spcBef>
            </a:pPr>
            <a:endParaRPr lang="en-US" sz="2000" b="1" dirty="0">
              <a:ea typeface="Times New Roman"/>
              <a:cs typeface="Times New Roman"/>
            </a:endParaRPr>
          </a:p>
          <a:p>
            <a:pPr marL="0" indent="0">
              <a:spcBef>
                <a:spcPts val="0"/>
              </a:spcBef>
              <a:buNone/>
            </a:pPr>
            <a:r>
              <a:rPr lang="en-US" sz="2000" dirty="0">
                <a:ea typeface="Times New Roman"/>
                <a:cs typeface="Times New Roman"/>
              </a:rPr>
              <a:t>Consultant for Alkermes, Drug Delivery LLC, ASAM, National Assoc Drug Court Professionals</a:t>
            </a:r>
          </a:p>
          <a:p>
            <a:pPr marL="0" indent="0">
              <a:spcBef>
                <a:spcPts val="0"/>
              </a:spcBef>
              <a:buNone/>
            </a:pPr>
            <a:endParaRPr lang="en-US" sz="2000" dirty="0">
              <a:ea typeface="Times New Roman"/>
              <a:cs typeface="Times New Roman"/>
            </a:endParaRPr>
          </a:p>
          <a:p>
            <a:pPr marL="0" indent="0">
              <a:spcBef>
                <a:spcPts val="0"/>
              </a:spcBef>
              <a:buNone/>
            </a:pPr>
            <a:r>
              <a:rPr lang="en-US" sz="2000" dirty="0">
                <a:ea typeface="Times New Roman"/>
                <a:cs typeface="Times New Roman"/>
              </a:rPr>
              <a:t>Research funding from Alkermes, NIDA, Arnold Foundation, University of MD</a:t>
            </a:r>
            <a:endParaRPr lang="en-US" dirty="0">
              <a:ea typeface="Times New Roman"/>
              <a:cs typeface="Times New Roman"/>
            </a:endParaRPr>
          </a:p>
          <a:p>
            <a:pPr marL="0" indent="0">
              <a:spcBef>
                <a:spcPts val="0"/>
              </a:spcBef>
              <a:buNone/>
            </a:pPr>
            <a:endParaRPr lang="en-US" dirty="0">
              <a:ea typeface="Times New Roman"/>
              <a:cs typeface="Times New Roman"/>
            </a:endParaRPr>
          </a:p>
        </p:txBody>
      </p:sp>
      <p:pic>
        <p:nvPicPr>
          <p:cNvPr id="4" name="Picture 2">
            <a:extLst>
              <a:ext uri="{FF2B5EF4-FFF2-40B4-BE49-F238E27FC236}">
                <a16:creationId xmlns:a16="http://schemas.microsoft.com/office/drawing/2014/main" id="{7F50C84D-8237-41C4-98A6-C9F94DEF99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26346" y="5788691"/>
            <a:ext cx="2190478" cy="95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89313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2994330" y="2253343"/>
            <a:ext cx="5828771" cy="673553"/>
          </a:xfrm>
        </p:spPr>
        <p:txBody>
          <a:bodyPr rtlCol="0">
            <a:normAutofit fontScale="90000"/>
          </a:bodyPr>
          <a:lstStyle/>
          <a:p>
            <a:pPr defTabSz="636350">
              <a:defRPr/>
            </a:pPr>
            <a:r>
              <a:rPr lang="en-US" sz="3600" dirty="0">
                <a:solidFill>
                  <a:schemeClr val="bg1"/>
                </a:solidFill>
                <a:ea typeface="Arial"/>
                <a:cs typeface="Arial"/>
                <a:sym typeface="Arial"/>
              </a:rPr>
              <a:t>Treatment of OUD in Youth:</a:t>
            </a:r>
            <a:br>
              <a:rPr lang="en-US" sz="3600" dirty="0">
                <a:solidFill>
                  <a:schemeClr val="bg1"/>
                </a:solidFill>
                <a:ea typeface="Arial"/>
                <a:cs typeface="Arial"/>
                <a:sym typeface="Arial"/>
              </a:rPr>
            </a:br>
            <a:r>
              <a:rPr lang="en-US" sz="3600" dirty="0">
                <a:solidFill>
                  <a:schemeClr val="bg1"/>
                </a:solidFill>
                <a:ea typeface="Arial"/>
                <a:cs typeface="Arial"/>
                <a:sym typeface="Arial"/>
              </a:rPr>
              <a:t>(YORS) Intervention</a:t>
            </a:r>
            <a:endParaRPr lang="en-US" sz="3600" dirty="0">
              <a:solidFill>
                <a:schemeClr val="bg1"/>
              </a:solidFill>
            </a:endParaRPr>
          </a:p>
        </p:txBody>
      </p:sp>
      <p:sp>
        <p:nvSpPr>
          <p:cNvPr id="8" name="Rectangle 2"/>
          <p:cNvSpPr txBox="1">
            <a:spLocks noChangeArrowheads="1"/>
          </p:cNvSpPr>
          <p:nvPr/>
        </p:nvSpPr>
        <p:spPr bwMode="auto">
          <a:xfrm>
            <a:off x="903515" y="2183695"/>
            <a:ext cx="10853056" cy="1875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3635" tIns="31818" rIns="63635" bIns="31818" numCol="1" rtlCol="0" anchor="ctr" anchorCtr="0" compatLnSpc="1">
            <a:prstTxWarp prst="textNoShape">
              <a:avLst/>
            </a:prstTxWarp>
            <a:normAutofit/>
          </a:bodyPr>
          <a:lstStyle>
            <a:lvl1pPr algn="ctr" defTabSz="847289" rtl="0" fontAlgn="base">
              <a:spcBef>
                <a:spcPct val="0"/>
              </a:spcBef>
              <a:spcAft>
                <a:spcPct val="0"/>
              </a:spcAft>
              <a:defRPr sz="4000" kern="1200">
                <a:solidFill>
                  <a:schemeClr val="accent1"/>
                </a:solidFill>
                <a:latin typeface="+mj-lt"/>
                <a:ea typeface="+mj-ea"/>
                <a:cs typeface="+mj-cs"/>
              </a:defRPr>
            </a:lvl1pPr>
            <a:lvl2pPr algn="ctr" defTabSz="847289" rtl="0" fontAlgn="base">
              <a:spcBef>
                <a:spcPct val="0"/>
              </a:spcBef>
              <a:spcAft>
                <a:spcPct val="0"/>
              </a:spcAft>
              <a:defRPr sz="4000">
                <a:solidFill>
                  <a:schemeClr val="tx1"/>
                </a:solidFill>
                <a:latin typeface="Arial" charset="0"/>
              </a:defRPr>
            </a:lvl2pPr>
            <a:lvl3pPr algn="ctr" defTabSz="847289" rtl="0" fontAlgn="base">
              <a:spcBef>
                <a:spcPct val="0"/>
              </a:spcBef>
              <a:spcAft>
                <a:spcPct val="0"/>
              </a:spcAft>
              <a:defRPr sz="4000">
                <a:solidFill>
                  <a:schemeClr val="tx1"/>
                </a:solidFill>
                <a:latin typeface="Arial" charset="0"/>
              </a:defRPr>
            </a:lvl3pPr>
            <a:lvl4pPr algn="ctr" defTabSz="847289" rtl="0" fontAlgn="base">
              <a:spcBef>
                <a:spcPct val="0"/>
              </a:spcBef>
              <a:spcAft>
                <a:spcPct val="0"/>
              </a:spcAft>
              <a:defRPr sz="4000">
                <a:solidFill>
                  <a:schemeClr val="tx1"/>
                </a:solidFill>
                <a:latin typeface="Arial" charset="0"/>
              </a:defRPr>
            </a:lvl4pPr>
            <a:lvl5pPr algn="ctr" defTabSz="847289" rtl="0" fontAlgn="base">
              <a:spcBef>
                <a:spcPct val="0"/>
              </a:spcBef>
              <a:spcAft>
                <a:spcPct val="0"/>
              </a:spcAft>
              <a:defRPr sz="4000">
                <a:solidFill>
                  <a:schemeClr val="tx1"/>
                </a:solidFill>
                <a:latin typeface="Arial" charset="0"/>
              </a:defRPr>
            </a:lvl5pPr>
            <a:lvl6pPr marL="500040" algn="ctr" defTabSz="847289" rtl="0" fontAlgn="base">
              <a:spcBef>
                <a:spcPct val="0"/>
              </a:spcBef>
              <a:spcAft>
                <a:spcPct val="0"/>
              </a:spcAft>
              <a:defRPr sz="4000">
                <a:solidFill>
                  <a:schemeClr val="tx1"/>
                </a:solidFill>
                <a:latin typeface="Arial" charset="0"/>
              </a:defRPr>
            </a:lvl6pPr>
            <a:lvl7pPr marL="1000079" algn="ctr" defTabSz="847289" rtl="0" fontAlgn="base">
              <a:spcBef>
                <a:spcPct val="0"/>
              </a:spcBef>
              <a:spcAft>
                <a:spcPct val="0"/>
              </a:spcAft>
              <a:defRPr sz="4000">
                <a:solidFill>
                  <a:schemeClr val="tx1"/>
                </a:solidFill>
                <a:latin typeface="Arial" charset="0"/>
              </a:defRPr>
            </a:lvl7pPr>
            <a:lvl8pPr marL="1500119" algn="ctr" defTabSz="847289" rtl="0" fontAlgn="base">
              <a:spcBef>
                <a:spcPct val="0"/>
              </a:spcBef>
              <a:spcAft>
                <a:spcPct val="0"/>
              </a:spcAft>
              <a:defRPr sz="4000">
                <a:solidFill>
                  <a:schemeClr val="tx1"/>
                </a:solidFill>
                <a:latin typeface="Arial" charset="0"/>
              </a:defRPr>
            </a:lvl8pPr>
            <a:lvl9pPr marL="2000159" algn="ctr" defTabSz="847289" rtl="0" fontAlgn="base">
              <a:spcBef>
                <a:spcPct val="0"/>
              </a:spcBef>
              <a:spcAft>
                <a:spcPct val="0"/>
              </a:spcAft>
              <a:defRPr sz="4000">
                <a:solidFill>
                  <a:schemeClr val="tx1"/>
                </a:solidFill>
                <a:latin typeface="Arial" charset="0"/>
              </a:defRPr>
            </a:lvl9pPr>
          </a:lstStyle>
          <a:p>
            <a:pPr defTabSz="636350" fontAlgn="auto">
              <a:spcAft>
                <a:spcPts val="0"/>
              </a:spcAft>
              <a:defRPr/>
            </a:pPr>
            <a:r>
              <a:rPr lang="en-US" sz="3600" dirty="0">
                <a:solidFill>
                  <a:srgbClr val="A356A0"/>
                </a:solidFill>
                <a:latin typeface="Arial" panose="020B0604020202020204" pitchFamily="34" charset="0"/>
                <a:ea typeface="Arial"/>
                <a:cs typeface="Arial" panose="020B0604020202020204" pitchFamily="34" charset="0"/>
                <a:sym typeface="Arial"/>
              </a:rPr>
              <a:t>Marc Fishman MD</a:t>
            </a:r>
          </a:p>
          <a:p>
            <a:pPr defTabSz="636350" fontAlgn="auto">
              <a:spcAft>
                <a:spcPts val="0"/>
              </a:spcAft>
              <a:defRPr/>
            </a:pPr>
            <a:r>
              <a:rPr lang="en-US" sz="3600" dirty="0">
                <a:solidFill>
                  <a:srgbClr val="A356A0"/>
                </a:solidFill>
                <a:latin typeface="Arial" panose="020B0604020202020204" pitchFamily="34" charset="0"/>
                <a:cs typeface="Arial" panose="020B0604020202020204" pitchFamily="34" charset="0"/>
              </a:rPr>
              <a:t>Maryland Treatment Centers </a:t>
            </a:r>
          </a:p>
          <a:p>
            <a:pPr defTabSz="636350" fontAlgn="auto">
              <a:spcAft>
                <a:spcPts val="0"/>
              </a:spcAft>
              <a:defRPr/>
            </a:pPr>
            <a:r>
              <a:rPr lang="en-US" sz="3600" dirty="0">
                <a:solidFill>
                  <a:srgbClr val="A356A0"/>
                </a:solidFill>
                <a:latin typeface="Arial" panose="020B0604020202020204" pitchFamily="34" charset="0"/>
                <a:cs typeface="Arial" panose="020B0604020202020204" pitchFamily="34" charset="0"/>
              </a:rPr>
              <a:t>Johns Hopkins University School of Medicine</a:t>
            </a:r>
          </a:p>
          <a:p>
            <a:pPr defTabSz="636350" fontAlgn="auto">
              <a:spcAft>
                <a:spcPts val="0"/>
              </a:spcAft>
              <a:defRPr/>
            </a:pPr>
            <a:endParaRPr lang="en-US" sz="2100" dirty="0">
              <a:solidFill>
                <a:srgbClr val="A356A0"/>
              </a:solidFill>
              <a:latin typeface="Arial" panose="020B0604020202020204" pitchFamily="34" charset="0"/>
              <a:cs typeface="Arial" panose="020B0604020202020204" pitchFamily="34" charset="0"/>
            </a:endParaRPr>
          </a:p>
          <a:p>
            <a:pPr defTabSz="636350" fontAlgn="auto">
              <a:spcAft>
                <a:spcPts val="0"/>
              </a:spcAft>
              <a:defRPr/>
            </a:pPr>
            <a:endParaRPr lang="en-US" sz="1950" dirty="0">
              <a:solidFill>
                <a:srgbClr val="512C5A"/>
              </a:solidFill>
            </a:endParaRPr>
          </a:p>
        </p:txBody>
      </p:sp>
      <p:sp>
        <p:nvSpPr>
          <p:cNvPr id="3" name="Rectangle 2"/>
          <p:cNvSpPr/>
          <p:nvPr/>
        </p:nvSpPr>
        <p:spPr>
          <a:xfrm>
            <a:off x="0" y="0"/>
            <a:ext cx="12192000" cy="19541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t>Involving families in youth SUD treatment</a:t>
            </a:r>
          </a:p>
        </p:txBody>
      </p:sp>
      <p:pic>
        <p:nvPicPr>
          <p:cNvPr id="6" name="Picture 5">
            <a:extLst>
              <a:ext uri="{FF2B5EF4-FFF2-40B4-BE49-F238E27FC236}">
                <a16:creationId xmlns:a16="http://schemas.microsoft.com/office/drawing/2014/main" id="{D22AD45D-CBFB-5A45-A76E-AD749839635B}"/>
              </a:ext>
            </a:extLst>
          </p:cNvPr>
          <p:cNvPicPr>
            <a:picLocks noChangeAspect="1" noChangeArrowheads="1"/>
          </p:cNvPicPr>
          <p:nvPr/>
        </p:nvPicPr>
        <p:blipFill>
          <a:blip r:embed="rId3"/>
          <a:srcRect/>
          <a:stretch>
            <a:fillRect/>
          </a:stretch>
        </p:blipFill>
        <p:spPr bwMode="auto">
          <a:xfrm>
            <a:off x="0" y="4094211"/>
            <a:ext cx="4310498" cy="2729202"/>
          </a:xfrm>
          <a:prstGeom prst="rect">
            <a:avLst/>
          </a:prstGeom>
          <a:noFill/>
          <a:ln w="9525">
            <a:noFill/>
            <a:miter lim="800000"/>
            <a:headEnd/>
            <a:tailEnd/>
          </a:ln>
        </p:spPr>
      </p:pic>
      <p:pic>
        <p:nvPicPr>
          <p:cNvPr id="7" name="Picture 6" descr="untitled">
            <a:extLst>
              <a:ext uri="{FF2B5EF4-FFF2-40B4-BE49-F238E27FC236}">
                <a16:creationId xmlns:a16="http://schemas.microsoft.com/office/drawing/2014/main" id="{182D58D8-182B-1446-AED5-4E9562E76D41}"/>
              </a:ext>
            </a:extLst>
          </p:cNvPr>
          <p:cNvPicPr>
            <a:picLocks noChangeAspect="1" noChangeArrowheads="1"/>
          </p:cNvPicPr>
          <p:nvPr/>
        </p:nvPicPr>
        <p:blipFill>
          <a:blip r:embed="rId4"/>
          <a:srcRect/>
          <a:stretch>
            <a:fillRect/>
          </a:stretch>
        </p:blipFill>
        <p:spPr bwMode="auto">
          <a:xfrm>
            <a:off x="8831052" y="4107469"/>
            <a:ext cx="3437681" cy="2750531"/>
          </a:xfrm>
          <a:prstGeom prst="rect">
            <a:avLst/>
          </a:prstGeom>
          <a:noFill/>
          <a:ln w="9525">
            <a:noFill/>
            <a:miter lim="800000"/>
            <a:headEnd/>
            <a:tailEnd/>
          </a:ln>
        </p:spPr>
      </p:pic>
      <p:pic>
        <p:nvPicPr>
          <p:cNvPr id="9" name="Picture 8">
            <a:extLst>
              <a:ext uri="{FF2B5EF4-FFF2-40B4-BE49-F238E27FC236}">
                <a16:creationId xmlns:a16="http://schemas.microsoft.com/office/drawing/2014/main" id="{33BDB5CE-2DE9-A54F-9377-E3F3311B8E90}"/>
              </a:ext>
            </a:extLst>
          </p:cNvPr>
          <p:cNvPicPr>
            <a:picLocks noChangeAspect="1"/>
          </p:cNvPicPr>
          <p:nvPr/>
        </p:nvPicPr>
        <p:blipFill>
          <a:blip r:embed="rId5"/>
          <a:stretch>
            <a:fillRect/>
          </a:stretch>
        </p:blipFill>
        <p:spPr>
          <a:xfrm>
            <a:off x="5116286" y="4030502"/>
            <a:ext cx="2765218" cy="2827498"/>
          </a:xfrm>
          <a:prstGeom prst="rect">
            <a:avLst/>
          </a:prstGeom>
        </p:spPr>
      </p:pic>
    </p:spTree>
    <p:extLst>
      <p:ext uri="{BB962C8B-B14F-4D97-AF65-F5344CB8AC3E}">
        <p14:creationId xmlns:p14="http://schemas.microsoft.com/office/powerpoint/2010/main" val="26279402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3AFF6-EC2A-7A4C-8AF1-F8996CDC3EF3}"/>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56F1E376-E348-E94E-9B2A-48A92EE9FA60}"/>
              </a:ext>
            </a:extLst>
          </p:cNvPr>
          <p:cNvSpPr>
            <a:spLocks noGrp="1"/>
          </p:cNvSpPr>
          <p:nvPr>
            <p:ph idx="1"/>
          </p:nvPr>
        </p:nvSpPr>
        <p:spPr>
          <a:xfrm>
            <a:off x="1680258" y="2057400"/>
            <a:ext cx="8229600" cy="4525963"/>
          </a:xfrm>
        </p:spPr>
        <p:txBody>
          <a:bodyPr/>
          <a:lstStyle/>
          <a:p>
            <a:r>
              <a:rPr lang="en-US" dirty="0"/>
              <a:t>Barriers to family engagement</a:t>
            </a:r>
            <a:endParaRPr lang="en-US" i="1" dirty="0"/>
          </a:p>
          <a:p>
            <a:r>
              <a:rPr lang="en-US" dirty="0"/>
              <a:t>Rationale for family engagement</a:t>
            </a:r>
          </a:p>
          <a:p>
            <a:r>
              <a:rPr lang="en-US" dirty="0"/>
              <a:t>Basics of family engagement</a:t>
            </a:r>
          </a:p>
          <a:p>
            <a:r>
              <a:rPr lang="en-US" dirty="0"/>
              <a:t>Examples of family engagement treatment intervention: </a:t>
            </a:r>
          </a:p>
          <a:p>
            <a:pPr lvl="1"/>
            <a:r>
              <a:rPr lang="en-US" dirty="0"/>
              <a:t>Community reinforcement approach and family training (CRAFT)</a:t>
            </a:r>
          </a:p>
          <a:p>
            <a:pPr lvl="1"/>
            <a:r>
              <a:rPr lang="en-US" dirty="0"/>
              <a:t>Network Therapy</a:t>
            </a:r>
          </a:p>
          <a:p>
            <a:pPr lvl="1"/>
            <a:r>
              <a:rPr lang="en-US" dirty="0"/>
              <a:t>Youth Opioid Recovery Support (YORS)</a:t>
            </a:r>
          </a:p>
          <a:p>
            <a:endParaRPr lang="en-US" dirty="0"/>
          </a:p>
        </p:txBody>
      </p:sp>
      <p:pic>
        <p:nvPicPr>
          <p:cNvPr id="5" name="Picture 4">
            <a:extLst>
              <a:ext uri="{FF2B5EF4-FFF2-40B4-BE49-F238E27FC236}">
                <a16:creationId xmlns:a16="http://schemas.microsoft.com/office/drawing/2014/main" id="{5D301A4E-A689-2A41-A885-13C339F72607}"/>
              </a:ext>
            </a:extLst>
          </p:cNvPr>
          <p:cNvPicPr>
            <a:picLocks noChangeAspect="1"/>
          </p:cNvPicPr>
          <p:nvPr/>
        </p:nvPicPr>
        <p:blipFill>
          <a:blip r:embed="rId2"/>
          <a:stretch>
            <a:fillRect/>
          </a:stretch>
        </p:blipFill>
        <p:spPr>
          <a:xfrm>
            <a:off x="7647008" y="124167"/>
            <a:ext cx="3020992" cy="3089032"/>
          </a:xfrm>
          <a:prstGeom prst="rect">
            <a:avLst/>
          </a:prstGeom>
        </p:spPr>
      </p:pic>
    </p:spTree>
    <p:extLst>
      <p:ext uri="{BB962C8B-B14F-4D97-AF65-F5344CB8AC3E}">
        <p14:creationId xmlns:p14="http://schemas.microsoft.com/office/powerpoint/2010/main" val="1859807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D1A2015-DE49-7A46-B95F-E9CBBA1A629C}"/>
              </a:ext>
            </a:extLst>
          </p:cNvPr>
          <p:cNvSpPr>
            <a:spLocks noGrp="1"/>
          </p:cNvSpPr>
          <p:nvPr>
            <p:ph type="ctrTitle"/>
          </p:nvPr>
        </p:nvSpPr>
        <p:spPr>
          <a:xfrm>
            <a:off x="859971" y="425677"/>
            <a:ext cx="10232572" cy="2387600"/>
          </a:xfrm>
        </p:spPr>
        <p:txBody>
          <a:bodyPr/>
          <a:lstStyle/>
          <a:p>
            <a:r>
              <a:rPr lang="en-US" dirty="0"/>
              <a:t>Barriers to Family Engagement</a:t>
            </a:r>
          </a:p>
        </p:txBody>
      </p:sp>
      <p:pic>
        <p:nvPicPr>
          <p:cNvPr id="6" name="Picture 5">
            <a:extLst>
              <a:ext uri="{FF2B5EF4-FFF2-40B4-BE49-F238E27FC236}">
                <a16:creationId xmlns:a16="http://schemas.microsoft.com/office/drawing/2014/main" id="{B77F7A05-078C-C849-8BB4-087F9D268AD7}"/>
              </a:ext>
            </a:extLst>
          </p:cNvPr>
          <p:cNvPicPr>
            <a:picLocks noChangeAspect="1"/>
          </p:cNvPicPr>
          <p:nvPr/>
        </p:nvPicPr>
        <p:blipFill>
          <a:blip r:embed="rId2"/>
          <a:stretch>
            <a:fillRect/>
          </a:stretch>
        </p:blipFill>
        <p:spPr>
          <a:xfrm>
            <a:off x="4284837" y="3074534"/>
            <a:ext cx="3622325" cy="3703908"/>
          </a:xfrm>
          <a:prstGeom prst="rect">
            <a:avLst/>
          </a:prstGeom>
        </p:spPr>
      </p:pic>
    </p:spTree>
    <p:extLst>
      <p:ext uri="{BB962C8B-B14F-4D97-AF65-F5344CB8AC3E}">
        <p14:creationId xmlns:p14="http://schemas.microsoft.com/office/powerpoint/2010/main" val="29511617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59B0A85-251D-44AB-9816-F1FDBFCFC97E}"/>
              </a:ext>
            </a:extLst>
          </p:cNvPr>
          <p:cNvSpPr txBox="1"/>
          <p:nvPr/>
        </p:nvSpPr>
        <p:spPr>
          <a:xfrm>
            <a:off x="566071" y="60974"/>
            <a:ext cx="6071339" cy="1505883"/>
          </a:xfrm>
          <a:prstGeom prst="rect">
            <a:avLst/>
          </a:prstGeom>
        </p:spPr>
        <p:txBody>
          <a:bodyPr vert="horz" lIns="60960" tIns="30480" rIns="60960" bIns="30480" rtlCol="0" anchor="ctr">
            <a:normAutofit fontScale="92500"/>
          </a:bodyPr>
          <a:lstStyle/>
          <a:p>
            <a:pPr algn="ctr" defTabSz="609630">
              <a:lnSpc>
                <a:spcPct val="90000"/>
              </a:lnSpc>
              <a:spcBef>
                <a:spcPct val="0"/>
              </a:spcBef>
              <a:spcAft>
                <a:spcPts val="400"/>
              </a:spcAft>
            </a:pPr>
            <a:r>
              <a:rPr lang="en-US" sz="4800" b="1" dirty="0">
                <a:solidFill>
                  <a:schemeClr val="accent2"/>
                </a:solidFill>
                <a:latin typeface="+mj-lt"/>
                <a:ea typeface="+mj-ea"/>
                <a:cs typeface="+mj-cs"/>
              </a:rPr>
              <a:t>Family Engagement:</a:t>
            </a:r>
          </a:p>
          <a:p>
            <a:pPr algn="ctr" defTabSz="609630">
              <a:lnSpc>
                <a:spcPct val="90000"/>
              </a:lnSpc>
              <a:spcBef>
                <a:spcPct val="0"/>
              </a:spcBef>
              <a:spcAft>
                <a:spcPts val="400"/>
              </a:spcAft>
            </a:pPr>
            <a:r>
              <a:rPr lang="en-US" sz="3200" b="1" dirty="0">
                <a:solidFill>
                  <a:schemeClr val="accent2"/>
                </a:solidFill>
                <a:latin typeface="+mj-lt"/>
                <a:ea typeface="+mj-ea"/>
                <a:cs typeface="+mj-cs"/>
              </a:rPr>
              <a:t>Historical Barriers</a:t>
            </a:r>
            <a:endParaRPr lang="en-US" sz="4800" b="1" dirty="0">
              <a:solidFill>
                <a:schemeClr val="accent2"/>
              </a:solidFill>
              <a:latin typeface="+mj-lt"/>
              <a:ea typeface="+mj-ea"/>
              <a:cs typeface="+mj-cs"/>
            </a:endParaRPr>
          </a:p>
        </p:txBody>
      </p:sp>
      <p:sp>
        <p:nvSpPr>
          <p:cNvPr id="2" name="TextBox 1">
            <a:extLst>
              <a:ext uri="{FF2B5EF4-FFF2-40B4-BE49-F238E27FC236}">
                <a16:creationId xmlns:a16="http://schemas.microsoft.com/office/drawing/2014/main" id="{366F6CA3-8D9E-4DA7-8F1A-BEB0501EE398}"/>
              </a:ext>
            </a:extLst>
          </p:cNvPr>
          <p:cNvSpPr txBox="1"/>
          <p:nvPr/>
        </p:nvSpPr>
        <p:spPr>
          <a:xfrm>
            <a:off x="364971" y="1915865"/>
            <a:ext cx="6694253" cy="4196662"/>
          </a:xfrm>
          <a:prstGeom prst="rect">
            <a:avLst/>
          </a:prstGeom>
          <a:noFill/>
        </p:spPr>
        <p:txBody>
          <a:bodyPr wrap="square" rtlCol="0" anchor="t">
            <a:spAutoFit/>
          </a:bodyPr>
          <a:lstStyle/>
          <a:p>
            <a:pPr marL="571529" indent="-571529">
              <a:buFont typeface="Arial" panose="020B0604020202020204" pitchFamily="34" charset="0"/>
              <a:buChar char="•"/>
            </a:pPr>
            <a:r>
              <a:rPr lang="en-US" sz="2667" dirty="0">
                <a:solidFill>
                  <a:schemeClr val="tx1">
                    <a:lumMod val="90000"/>
                    <a:lumOff val="10000"/>
                  </a:schemeClr>
                </a:solidFill>
                <a:latin typeface="Lato" panose="020F0502020204030203" pitchFamily="34" charset="0"/>
                <a:ea typeface="Lato" panose="020F0502020204030203" pitchFamily="34" charset="0"/>
                <a:cs typeface="Lato" panose="020F0502020204030203" pitchFamily="34" charset="0"/>
              </a:rPr>
              <a:t>Normative pushback against </a:t>
            </a:r>
            <a:r>
              <a:rPr lang="en-US" sz="2667" b="1" dirty="0">
                <a:solidFill>
                  <a:srgbClr val="4280A5"/>
                </a:solidFill>
                <a:latin typeface="Lato" panose="020F0502020204030203" pitchFamily="34" charset="0"/>
                <a:ea typeface="Lato" panose="020F0502020204030203" pitchFamily="34" charset="0"/>
                <a:cs typeface="Lato" panose="020F0502020204030203" pitchFamily="34" charset="0"/>
              </a:rPr>
              <a:t>sense of parental and family dependence, intrusion and restriction</a:t>
            </a:r>
            <a:endParaRPr lang="en-US" sz="1200" dirty="0">
              <a:solidFill>
                <a:schemeClr val="tx1">
                  <a:lumMod val="90000"/>
                  <a:lumOff val="10000"/>
                </a:schemeClr>
              </a:solidFill>
              <a:latin typeface="Lato" panose="020F0502020204030203" pitchFamily="34" charset="0"/>
              <a:ea typeface="Lato" panose="020F0502020204030203" pitchFamily="34" charset="0"/>
              <a:cs typeface="Lato" panose="020F0502020204030203" pitchFamily="34" charset="0"/>
            </a:endParaRPr>
          </a:p>
          <a:p>
            <a:pPr marL="571529" indent="-571529">
              <a:buFont typeface="Arial" panose="020B0604020202020204" pitchFamily="34" charset="0"/>
              <a:buChar char="•"/>
            </a:pPr>
            <a:r>
              <a:rPr lang="en-US" sz="2667" dirty="0">
                <a:solidFill>
                  <a:schemeClr val="tx1">
                    <a:lumMod val="90000"/>
                    <a:lumOff val="10000"/>
                  </a:schemeClr>
                </a:solidFill>
                <a:latin typeface="Lato" panose="020F0502020204030203" pitchFamily="34" charset="0"/>
                <a:ea typeface="Lato" panose="020F0502020204030203" pitchFamily="34" charset="0"/>
                <a:cs typeface="Lato" panose="020F0502020204030203" pitchFamily="34" charset="0"/>
              </a:rPr>
              <a:t>Clinicians: lack of training, competence, comfort</a:t>
            </a:r>
            <a:endParaRPr lang="en-US" sz="1200" dirty="0">
              <a:solidFill>
                <a:schemeClr val="tx1">
                  <a:lumMod val="90000"/>
                  <a:lumOff val="10000"/>
                </a:schemeClr>
              </a:solidFill>
              <a:latin typeface="Lato" panose="020F0502020204030203" pitchFamily="34" charset="0"/>
              <a:ea typeface="Lato" panose="020F0502020204030203" pitchFamily="34" charset="0"/>
              <a:cs typeface="Lato" panose="020F0502020204030203" pitchFamily="34" charset="0"/>
            </a:endParaRPr>
          </a:p>
          <a:p>
            <a:pPr marL="571529" indent="-571529">
              <a:buFont typeface="Arial" panose="020B0604020202020204" pitchFamily="34" charset="0"/>
              <a:buChar char="•"/>
            </a:pPr>
            <a:r>
              <a:rPr lang="en-US" sz="2667" dirty="0">
                <a:solidFill>
                  <a:schemeClr val="tx1">
                    <a:lumMod val="90000"/>
                    <a:lumOff val="10000"/>
                  </a:schemeClr>
                </a:solidFill>
                <a:latin typeface="Lato" panose="020F0502020204030203" pitchFamily="34" charset="0"/>
                <a:ea typeface="Lato" panose="020F0502020204030203" pitchFamily="34" charset="0"/>
                <a:cs typeface="Lato" panose="020F0502020204030203" pitchFamily="34" charset="0"/>
              </a:rPr>
              <a:t>Focus on </a:t>
            </a:r>
            <a:r>
              <a:rPr lang="en-US" sz="2667" b="1" dirty="0">
                <a:solidFill>
                  <a:srgbClr val="4280A5"/>
                </a:solidFill>
                <a:latin typeface="Lato" panose="020F0502020204030203" pitchFamily="34" charset="0"/>
                <a:ea typeface="Lato" panose="020F0502020204030203" pitchFamily="34" charset="0"/>
                <a:cs typeface="Lato" panose="020F0502020204030203" pitchFamily="34" charset="0"/>
              </a:rPr>
              <a:t>internal transformation</a:t>
            </a:r>
            <a:endParaRPr lang="en-US" sz="1200" dirty="0">
              <a:solidFill>
                <a:schemeClr val="tx1">
                  <a:lumMod val="90000"/>
                  <a:lumOff val="10000"/>
                </a:schemeClr>
              </a:solidFill>
              <a:latin typeface="Lato" panose="020F0502020204030203" pitchFamily="34" charset="0"/>
              <a:ea typeface="Lato" panose="020F0502020204030203" pitchFamily="34" charset="0"/>
              <a:cs typeface="Lato" panose="020F0502020204030203" pitchFamily="34" charset="0"/>
            </a:endParaRPr>
          </a:p>
          <a:p>
            <a:pPr marL="571529" indent="-571529">
              <a:buFont typeface="Arial" panose="020B0604020202020204" pitchFamily="34" charset="0"/>
              <a:buChar char="•"/>
            </a:pPr>
            <a:r>
              <a:rPr lang="en-US" sz="2667" dirty="0">
                <a:solidFill>
                  <a:schemeClr val="tx1">
                    <a:lumMod val="90000"/>
                    <a:lumOff val="10000"/>
                  </a:schemeClr>
                </a:solidFill>
                <a:latin typeface="Lato" panose="020F0502020204030203" pitchFamily="34" charset="0"/>
                <a:ea typeface="Lato" panose="020F0502020204030203" pitchFamily="34" charset="0"/>
                <a:cs typeface="Lato" panose="020F0502020204030203" pitchFamily="34" charset="0"/>
              </a:rPr>
              <a:t>Preoccupying focus on “enabling”</a:t>
            </a:r>
            <a:endParaRPr lang="en-US" sz="1200" dirty="0">
              <a:solidFill>
                <a:schemeClr val="tx1">
                  <a:lumMod val="90000"/>
                  <a:lumOff val="10000"/>
                </a:schemeClr>
              </a:solidFill>
              <a:latin typeface="Lato" panose="020F0502020204030203" pitchFamily="34" charset="0"/>
              <a:ea typeface="Lato" panose="020F0502020204030203" pitchFamily="34" charset="0"/>
              <a:cs typeface="Lato" panose="020F0502020204030203" pitchFamily="34" charset="0"/>
            </a:endParaRPr>
          </a:p>
          <a:p>
            <a:pPr marL="571529" indent="-571529">
              <a:buFont typeface="Arial" panose="020B0604020202020204" pitchFamily="34" charset="0"/>
              <a:buChar char="•"/>
            </a:pPr>
            <a:r>
              <a:rPr lang="en-US" sz="2667" dirty="0">
                <a:solidFill>
                  <a:schemeClr val="tx1">
                    <a:lumMod val="90000"/>
                    <a:lumOff val="10000"/>
                  </a:schemeClr>
                </a:solidFill>
                <a:latin typeface="Lato" panose="020F0502020204030203" pitchFamily="34" charset="0"/>
                <a:ea typeface="Lato" panose="020F0502020204030203" pitchFamily="34" charset="0"/>
                <a:cs typeface="Lato" panose="020F0502020204030203" pitchFamily="34" charset="0"/>
              </a:rPr>
              <a:t>Over-rigid concern with </a:t>
            </a:r>
            <a:r>
              <a:rPr lang="en-US" sz="2667" b="1" dirty="0">
                <a:solidFill>
                  <a:srgbClr val="4280A5"/>
                </a:solidFill>
                <a:latin typeface="Lato" panose="020F0502020204030203" pitchFamily="34" charset="0"/>
                <a:ea typeface="Lato" panose="020F0502020204030203" pitchFamily="34" charset="0"/>
                <a:cs typeface="Lato" panose="020F0502020204030203" pitchFamily="34" charset="0"/>
              </a:rPr>
              <a:t>confidentiality</a:t>
            </a:r>
          </a:p>
          <a:p>
            <a:pPr marL="571529" indent="-571529">
              <a:buFont typeface="Arial" panose="020B0604020202020204" pitchFamily="34" charset="0"/>
              <a:buChar char="•"/>
            </a:pPr>
            <a:r>
              <a:rPr lang="en-US" sz="2667" b="1" dirty="0">
                <a:solidFill>
                  <a:srgbClr val="4280A5"/>
                </a:solidFill>
                <a:latin typeface="Lato" panose="020F0502020204030203" pitchFamily="34" charset="0"/>
                <a:ea typeface="Lato" panose="020F0502020204030203" pitchFamily="34" charset="0"/>
                <a:cs typeface="Lato" panose="020F0502020204030203" pitchFamily="34" charset="0"/>
              </a:rPr>
              <a:t>Stigma </a:t>
            </a:r>
            <a:r>
              <a:rPr lang="en-US" sz="2667" dirty="0">
                <a:solidFill>
                  <a:schemeClr val="tx1">
                    <a:lumMod val="90000"/>
                    <a:lumOff val="10000"/>
                  </a:schemeClr>
                </a:solidFill>
                <a:latin typeface="Lato" panose="020F0502020204030203" pitchFamily="34" charset="0"/>
              </a:rPr>
              <a:t>of SUD</a:t>
            </a:r>
          </a:p>
          <a:p>
            <a:pPr marL="571529" indent="-571529">
              <a:buFont typeface="Arial" panose="020B0604020202020204" pitchFamily="34" charset="0"/>
              <a:buChar char="•"/>
            </a:pPr>
            <a:endParaRPr lang="en-US" sz="2667" b="1" dirty="0">
              <a:solidFill>
                <a:srgbClr val="4280A5"/>
              </a:solidFill>
              <a:latin typeface="Lato" panose="020F0502020204030203" pitchFamily="34" charset="0"/>
              <a:ea typeface="Lato" panose="020F0502020204030203" pitchFamily="34" charset="0"/>
              <a:cs typeface="Lato" panose="020F0502020204030203" pitchFamily="34" charset="0"/>
            </a:endParaRPr>
          </a:p>
        </p:txBody>
      </p:sp>
      <p:pic>
        <p:nvPicPr>
          <p:cNvPr id="15362" name="Picture 2" descr="man carrying to girls on field of red petaled flower">
            <a:extLst>
              <a:ext uri="{FF2B5EF4-FFF2-40B4-BE49-F238E27FC236}">
                <a16:creationId xmlns:a16="http://schemas.microsoft.com/office/drawing/2014/main" id="{4FC56D21-9927-410D-9A8B-B366D7453E1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182" r="50000"/>
          <a:stretch/>
        </p:blipFill>
        <p:spPr bwMode="auto">
          <a:xfrm>
            <a:off x="7481039" y="0"/>
            <a:ext cx="471096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907509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Custom 7">
      <a:dk1>
        <a:srgbClr val="7030A0"/>
      </a:dk1>
      <a:lt1>
        <a:srgbClr val="7030A0"/>
      </a:lt1>
      <a:dk2>
        <a:srgbClr val="7030A0"/>
      </a:dk2>
      <a:lt2>
        <a:srgbClr val="7030A0"/>
      </a:lt2>
      <a:accent1>
        <a:srgbClr val="FFFFFF"/>
      </a:accent1>
      <a:accent2>
        <a:srgbClr val="FFFFFF"/>
      </a:accent2>
      <a:accent3>
        <a:srgbClr val="FFFFFF"/>
      </a:accent3>
      <a:accent4>
        <a:srgbClr val="FFFFFF"/>
      </a:accent4>
      <a:accent5>
        <a:srgbClr val="FFFFFF"/>
      </a:accent5>
      <a:accent6>
        <a:srgbClr val="FFFFFF"/>
      </a:accent6>
      <a:hlink>
        <a:srgbClr val="0000FF"/>
      </a:hlink>
      <a:folHlink>
        <a:srgbClr val="0000BF"/>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ASAM">
  <a:themeElements>
    <a:clrScheme name="ASAM Colors">
      <a:dk1>
        <a:srgbClr val="171C30"/>
      </a:dk1>
      <a:lt1>
        <a:srgbClr val="FFFFFF"/>
      </a:lt1>
      <a:dk2>
        <a:srgbClr val="858591"/>
      </a:dk2>
      <a:lt2>
        <a:srgbClr val="F2F2F5"/>
      </a:lt2>
      <a:accent1>
        <a:srgbClr val="4A86FF"/>
      </a:accent1>
      <a:accent2>
        <a:srgbClr val="C0C0C8"/>
      </a:accent2>
      <a:accent3>
        <a:srgbClr val="4A86FF"/>
      </a:accent3>
      <a:accent4>
        <a:srgbClr val="FFFFFF"/>
      </a:accent4>
      <a:accent5>
        <a:srgbClr val="4A86FF"/>
      </a:accent5>
      <a:accent6>
        <a:srgbClr val="4A86FF"/>
      </a:accent6>
      <a:hlink>
        <a:srgbClr val="4A86FF"/>
      </a:hlink>
      <a:folHlink>
        <a:srgbClr val="4A86FF"/>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0">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8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5400" cap="sq">
          <a:solidFill>
            <a:schemeClr val="accent2"/>
          </a:solidFill>
          <a:beve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000">
            <a:solidFill>
              <a:schemeClr val="tx2"/>
            </a:solidFill>
          </a:defRPr>
        </a:defPPr>
      </a:lstStyle>
    </a:txDef>
  </a:objectDefaults>
  <a:extraClrSchemeLst/>
  <a:extLst>
    <a:ext uri="{05A4C25C-085E-4340-85A3-A5531E510DB2}">
      <thm15:themeFamily xmlns:thm15="http://schemas.microsoft.com/office/thememl/2012/main" name="ASAM" id="{1B747866-30F4-4DB7-B4DE-BEF063CC2BC6}" vid="{5C314AD8-07F9-4B3B-AB9A-63BB350D3026}"/>
    </a:ext>
  </a:ext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1_ASAM">
  <a:themeElements>
    <a:clrScheme name="ASAM Colors">
      <a:dk1>
        <a:srgbClr val="171C30"/>
      </a:dk1>
      <a:lt1>
        <a:srgbClr val="FFFFFF"/>
      </a:lt1>
      <a:dk2>
        <a:srgbClr val="858591"/>
      </a:dk2>
      <a:lt2>
        <a:srgbClr val="F2F2F5"/>
      </a:lt2>
      <a:accent1>
        <a:srgbClr val="4A86FF"/>
      </a:accent1>
      <a:accent2>
        <a:srgbClr val="C0C0C8"/>
      </a:accent2>
      <a:accent3>
        <a:srgbClr val="4A86FF"/>
      </a:accent3>
      <a:accent4>
        <a:srgbClr val="FFFFFF"/>
      </a:accent4>
      <a:accent5>
        <a:srgbClr val="4A86FF"/>
      </a:accent5>
      <a:accent6>
        <a:srgbClr val="4A86FF"/>
      </a:accent6>
      <a:hlink>
        <a:srgbClr val="4A86FF"/>
      </a:hlink>
      <a:folHlink>
        <a:srgbClr val="4A86FF"/>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0">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8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5400" cap="sq">
          <a:solidFill>
            <a:schemeClr val="accent2"/>
          </a:solidFill>
          <a:beve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000">
            <a:solidFill>
              <a:schemeClr val="tx2"/>
            </a:solidFill>
          </a:defRPr>
        </a:defPPr>
      </a:lstStyle>
    </a:txDef>
  </a:objectDefaults>
  <a:extraClrSchemeLst/>
  <a:extLst>
    <a:ext uri="{05A4C25C-085E-4340-85A3-A5531E510DB2}">
      <thm15:themeFamily xmlns:thm15="http://schemas.microsoft.com/office/thememl/2012/main" name="ASAM" id="{1B747866-30F4-4DB7-B4DE-BEF063CC2BC6}" vid="{5C314AD8-07F9-4B3B-AB9A-63BB350D3026}"/>
    </a:ext>
  </a:extLst>
</a:theme>
</file>

<file path=ppt/theme/theme6.xml><?xml version="1.0" encoding="utf-8"?>
<a:theme xmlns:a="http://schemas.openxmlformats.org/drawingml/2006/main" name="Frame">
  <a:themeElements>
    <a:clrScheme name="BHIPP">
      <a:dk1>
        <a:srgbClr val="000000"/>
      </a:dk1>
      <a:lt1>
        <a:srgbClr val="FFFFFF"/>
      </a:lt1>
      <a:dk2>
        <a:srgbClr val="FFFFFF"/>
      </a:dk2>
      <a:lt2>
        <a:srgbClr val="FFC000"/>
      </a:lt2>
      <a:accent1>
        <a:srgbClr val="C00000"/>
      </a:accent1>
      <a:accent2>
        <a:srgbClr val="C00000"/>
      </a:accent2>
      <a:accent3>
        <a:srgbClr val="000000"/>
      </a:accent3>
      <a:accent4>
        <a:srgbClr val="A5A5A5"/>
      </a:accent4>
      <a:accent5>
        <a:srgbClr val="BF9000"/>
      </a:accent5>
      <a:accent6>
        <a:srgbClr val="95D284"/>
      </a:accent6>
      <a:hlink>
        <a:srgbClr val="FF4040"/>
      </a:hlink>
      <a:folHlink>
        <a:srgbClr val="FFC00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HIPP Slide Template 2021 option 1" id="{02DD8833-47D6-4953-856C-E2F3A7E4478D}" vid="{96AD90CE-774B-4C32-8549-F98C039EA589}"/>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8928</TotalTime>
  <Words>3035</Words>
  <Application>Microsoft Office PowerPoint</Application>
  <PresentationFormat>Widescreen</PresentationFormat>
  <Paragraphs>271</Paragraphs>
  <Slides>44</Slides>
  <Notes>13</Notes>
  <HiddenSlides>0</HiddenSlides>
  <MMClips>0</MMClips>
  <ScaleCrop>false</ScaleCrop>
  <HeadingPairs>
    <vt:vector size="6" baseType="variant">
      <vt:variant>
        <vt:lpstr>Fonts Used</vt:lpstr>
      </vt:variant>
      <vt:variant>
        <vt:i4>7</vt:i4>
      </vt:variant>
      <vt:variant>
        <vt:lpstr>Theme</vt:lpstr>
      </vt:variant>
      <vt:variant>
        <vt:i4>6</vt:i4>
      </vt:variant>
      <vt:variant>
        <vt:lpstr>Slide Titles</vt:lpstr>
      </vt:variant>
      <vt:variant>
        <vt:i4>44</vt:i4>
      </vt:variant>
    </vt:vector>
  </HeadingPairs>
  <TitlesOfParts>
    <vt:vector size="57" baseType="lpstr">
      <vt:lpstr>Arial</vt:lpstr>
      <vt:lpstr>Calibri</vt:lpstr>
      <vt:lpstr>Calibri Light</vt:lpstr>
      <vt:lpstr>Lato</vt:lpstr>
      <vt:lpstr>Times</vt:lpstr>
      <vt:lpstr>Wingdings</vt:lpstr>
      <vt:lpstr>Wingdings 2</vt:lpstr>
      <vt:lpstr>Office Theme</vt:lpstr>
      <vt:lpstr>Custom Design</vt:lpstr>
      <vt:lpstr>ASAM</vt:lpstr>
      <vt:lpstr>2_Office Theme</vt:lpstr>
      <vt:lpstr>1_ASAM</vt:lpstr>
      <vt:lpstr>Frame</vt:lpstr>
      <vt:lpstr>Involving families in youth SUD treatment   October 26th, 2022 12:30 – 2:00 PM  Marc Fishman MD </vt:lpstr>
      <vt:lpstr>Who We Are – Maryland BHIPP</vt:lpstr>
      <vt:lpstr>Partners &amp; Funding</vt:lpstr>
      <vt:lpstr>Maryland Addiction Consultation Service (MACS)</vt:lpstr>
      <vt:lpstr>Disclosures</vt:lpstr>
      <vt:lpstr>Treatment of OUD in Youth: (YORS) Intervention</vt:lpstr>
      <vt:lpstr>Outline</vt:lpstr>
      <vt:lpstr>Barriers to Family Engagement</vt:lpstr>
      <vt:lpstr>PowerPoint Presentation</vt:lpstr>
      <vt:lpstr>Patient perspective on family involvement </vt:lpstr>
      <vt:lpstr>Family/parent perspective on family involvement </vt:lpstr>
      <vt:lpstr>Counselor perspective on family involvement </vt:lpstr>
      <vt:lpstr>Rationale for Family Engagement</vt:lpstr>
      <vt:lpstr>Case Vignette</vt:lpstr>
      <vt:lpstr>PowerPoint Presentation</vt:lpstr>
      <vt:lpstr>PowerPoint Presentation</vt:lpstr>
      <vt:lpstr>Basics of Family Engagement</vt:lpstr>
      <vt:lpstr>How should we manage the confidentiality barrier?</vt:lpstr>
      <vt:lpstr>Approaches to family communication</vt:lpstr>
      <vt:lpstr>Approaches to family communication</vt:lpstr>
      <vt:lpstr>Approaches to family communication</vt:lpstr>
      <vt:lpstr>Approaches to family communication</vt:lpstr>
      <vt:lpstr>Getting to yes</vt:lpstr>
      <vt:lpstr>PowerPoint Presentation</vt:lpstr>
      <vt:lpstr>Families as partners</vt:lpstr>
      <vt:lpstr>Example of family engagement treatment interventions  </vt:lpstr>
      <vt:lpstr>Unrealistic family interventions</vt:lpstr>
      <vt:lpstr>Features of youth opioid treatment</vt:lpstr>
      <vt:lpstr>Community reinforcement approach and family training  (CRAFT) </vt:lpstr>
      <vt:lpstr>Network therapy</vt:lpstr>
      <vt:lpstr>Youth have worse MOUD outcomes  compared to older adults </vt:lpstr>
      <vt:lpstr>PowerPoint Presentation</vt:lpstr>
      <vt:lpstr>PowerPoint Presentation</vt:lpstr>
      <vt:lpstr>PowerPoint Presentation</vt:lpstr>
      <vt:lpstr>Engagement – monitoring </vt:lpstr>
      <vt:lpstr>Balancing parental and young adult empowerment</vt:lpstr>
      <vt:lpstr>Don’t take no for an answer</vt:lpstr>
      <vt:lpstr>Case scenarios</vt:lpstr>
      <vt:lpstr>Mean outpatient MOUD doses received</vt:lpstr>
      <vt:lpstr>Examples of what telehealth can add</vt:lpstr>
      <vt:lpstr>Family engagement – Conclusions A call to action</vt:lpstr>
      <vt:lpstr>PowerPoint Presentation</vt:lpstr>
      <vt:lpstr>PowerPoint Presentation</vt:lpstr>
      <vt:lpstr>Selected 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Marc Fishman</dc:creator>
  <cp:lastModifiedBy>Ader, Chelsie</cp:lastModifiedBy>
  <cp:revision>95</cp:revision>
  <dcterms:created xsi:type="dcterms:W3CDTF">2020-10-19T19:57:19Z</dcterms:created>
  <dcterms:modified xsi:type="dcterms:W3CDTF">2022-10-26T13:10:15Z</dcterms:modified>
</cp:coreProperties>
</file>