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24C_37FF2270.xml" ContentType="application/vnd.ms-powerpoint.comment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3B_94CC591B.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253_4C9610CC.xml" ContentType="application/vnd.ms-powerpoint.comments+xml"/>
  <Override PartName="/ppt/notesSlides/notesSlide17.xml" ContentType="application/vnd.openxmlformats-officedocument.presentationml.notesSlide+xml"/>
  <Override PartName="/ppt/comments/modernComment_256_3A7DFFD5.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4C_5E293424.xml" ContentType="application/vnd.ms-powerpoint.comments+xml"/>
  <Override PartName="/ppt/notesSlides/notesSlide22.xml" ContentType="application/vnd.openxmlformats-officedocument.presentationml.notesSlide+xml"/>
  <Override PartName="/ppt/comments/modernComment_259_4ABE4922.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40"/>
  </p:notesMasterIdLst>
  <p:handoutMasterIdLst>
    <p:handoutMasterId r:id="rId41"/>
  </p:handoutMasterIdLst>
  <p:sldIdLst>
    <p:sldId id="342" r:id="rId5"/>
    <p:sldId id="427" r:id="rId6"/>
    <p:sldId id="604" r:id="rId7"/>
    <p:sldId id="259" r:id="rId8"/>
    <p:sldId id="561" r:id="rId9"/>
    <p:sldId id="525" r:id="rId10"/>
    <p:sldId id="572" r:id="rId11"/>
    <p:sldId id="588" r:id="rId12"/>
    <p:sldId id="317" r:id="rId13"/>
    <p:sldId id="594" r:id="rId14"/>
    <p:sldId id="589" r:id="rId15"/>
    <p:sldId id="267" r:id="rId16"/>
    <p:sldId id="591" r:id="rId17"/>
    <p:sldId id="316" r:id="rId18"/>
    <p:sldId id="315" r:id="rId19"/>
    <p:sldId id="261" r:id="rId20"/>
    <p:sldId id="595" r:id="rId21"/>
    <p:sldId id="287" r:id="rId22"/>
    <p:sldId id="603" r:id="rId23"/>
    <p:sldId id="598" r:id="rId24"/>
    <p:sldId id="596" r:id="rId25"/>
    <p:sldId id="292" r:id="rId26"/>
    <p:sldId id="293" r:id="rId27"/>
    <p:sldId id="332" r:id="rId28"/>
    <p:sldId id="302" r:id="rId29"/>
    <p:sldId id="599" r:id="rId30"/>
    <p:sldId id="600" r:id="rId31"/>
    <p:sldId id="601" r:id="rId32"/>
    <p:sldId id="602" r:id="rId33"/>
    <p:sldId id="263" r:id="rId34"/>
    <p:sldId id="515" r:id="rId35"/>
    <p:sldId id="516" r:id="rId36"/>
    <p:sldId id="518" r:id="rId37"/>
    <p:sldId id="374" r:id="rId38"/>
    <p:sldId id="5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0D562-48E4-10F7-EA8E-0795BEA5B126}" name="Crosby Budinger, Meghan" initials="CBM" userId="S::mcrosbybudinger@som.umaryland.edu::2faf29d3-6e7c-4c72-905b-ffc38e20d5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3" clrIdx="0">
    <p:extLst>
      <p:ext uri="{19B8F6BF-5375-455C-9EA6-DF929625EA0E}">
        <p15:presenceInfo xmlns:p15="http://schemas.microsoft.com/office/powerpoint/2012/main" userId="S-1-5-21-1214440339-484763869-725345543-3782617" providerId="AD"/>
      </p:ext>
    </p:extLst>
  </p:cmAuthor>
  <p:cmAuthor id="2" name="Jami-Lin Williams" initials="JW" lastIdx="15" clrIdx="1">
    <p:extLst>
      <p:ext uri="{19B8F6BF-5375-455C-9EA6-DF929625EA0E}">
        <p15:presenceInfo xmlns:p15="http://schemas.microsoft.com/office/powerpoint/2012/main" userId="S-1-5-21-1214440339-484763869-725345543-4123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84019" autoAdjust="0"/>
  </p:normalViewPr>
  <p:slideViewPr>
    <p:cSldViewPr snapToGrid="0">
      <p:cViewPr varScale="1">
        <p:scale>
          <a:sx n="96" d="100"/>
          <a:sy n="96" d="100"/>
        </p:scale>
        <p:origin x="1230" y="78"/>
      </p:cViewPr>
      <p:guideLst>
        <p:guide orient="horz" pos="2160"/>
        <p:guide pos="3840"/>
      </p:guideLst>
    </p:cSldViewPr>
  </p:slideViewPr>
  <p:outlineViewPr>
    <p:cViewPr>
      <p:scale>
        <a:sx n="33" d="100"/>
        <a:sy n="33" d="100"/>
      </p:scale>
      <p:origin x="0" y="-6042"/>
    </p:cViewPr>
  </p:outlineViewPr>
  <p:notesTextViewPr>
    <p:cViewPr>
      <p:scale>
        <a:sx n="3" d="2"/>
        <a:sy n="3" d="2"/>
      </p:scale>
      <p:origin x="0" y="0"/>
    </p:cViewPr>
  </p:notesTextViewPr>
  <p:sorterViewPr>
    <p:cViewPr varScale="1">
      <p:scale>
        <a:sx n="1" d="1"/>
        <a:sy n="1" d="1"/>
      </p:scale>
      <p:origin x="0" y="-1392"/>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omments/modernComment_13B_94CC591B.xml><?xml version="1.0" encoding="utf-8"?>
<p188:cmLst xmlns:a="http://schemas.openxmlformats.org/drawingml/2006/main" xmlns:r="http://schemas.openxmlformats.org/officeDocument/2006/relationships" xmlns:p188="http://schemas.microsoft.com/office/powerpoint/2018/8/main">
  <p188:cm id="{E4F3B070-1CB5-4F2F-AF93-62051DCFDF9B}" authorId="{F740D562-48E4-10F7-EA8E-0795BEA5B126}" created="2022-11-23T20:18:50.540">
    <ac:txMkLst xmlns:ac="http://schemas.microsoft.com/office/drawing/2013/main/command">
      <pc:docMk xmlns:pc="http://schemas.microsoft.com/office/powerpoint/2013/main/command"/>
      <pc:sldMk xmlns:pc="http://schemas.microsoft.com/office/powerpoint/2013/main/command" cId="2496420123" sldId="315"/>
      <ac:spMk id="3" creationId="{3AA06291-7000-4A6C-9101-A3197A804212}"/>
      <ac:txMk cp="0" len="79">
        <ac:context len="317" hash="3737593154"/>
      </ac:txMk>
    </ac:txMkLst>
    <p188:pos x="6459714" y="320204"/>
    <p188:txBody>
      <a:bodyPr/>
      <a:lstStyle/>
      <a:p>
        <a:r>
          <a:rPr lang="en-US"/>
          <a:t>Responses to trauma triggers may be  confusing or misunderstood by others.
</a:t>
        </a:r>
      </a:p>
    </p188:txBody>
  </p188:cm>
</p188:cmLst>
</file>

<file path=ppt/comments/modernComment_14C_5E293424.xml><?xml version="1.0" encoding="utf-8"?>
<p188:cmLst xmlns:a="http://schemas.openxmlformats.org/drawingml/2006/main" xmlns:r="http://schemas.openxmlformats.org/officeDocument/2006/relationships" xmlns:p188="http://schemas.microsoft.com/office/powerpoint/2018/8/main">
  <p188:cm id="{402C9027-914A-4413-B43D-9E056F347C8C}" authorId="{F740D562-48E4-10F7-EA8E-0795BEA5B126}" created="2022-11-23T20:22:22.713">
    <ac:deMkLst xmlns:ac="http://schemas.microsoft.com/office/drawing/2013/main/command">
      <pc:docMk xmlns:pc="http://schemas.microsoft.com/office/powerpoint/2013/main/command"/>
      <pc:sldMk xmlns:pc="http://schemas.microsoft.com/office/powerpoint/2013/main/command" cId="1579758628" sldId="332"/>
      <ac:picMk id="5" creationId="{244EC06E-87FC-4BF0-A065-90BFC0D372D1}"/>
    </ac:deMkLst>
    <p188:txBody>
      <a:bodyPr/>
      <a:lstStyle/>
      <a:p>
        <a:r>
          <a:rPr lang="en-US"/>
          <a:t>Love this graphic - where is it from? Wondering if we can provide it as a handout</a:t>
        </a:r>
      </a:p>
    </p188:txBody>
  </p188:cm>
</p188:cmLst>
</file>

<file path=ppt/comments/modernComment_24C_37FF2270.xml><?xml version="1.0" encoding="utf-8"?>
<p188:cmLst xmlns:a="http://schemas.openxmlformats.org/drawingml/2006/main" xmlns:r="http://schemas.openxmlformats.org/officeDocument/2006/relationships" xmlns:p188="http://schemas.microsoft.com/office/powerpoint/2018/8/main">
  <p188:cm id="{9B9344EF-0702-406D-8457-7428AFA2AC02}" authorId="{F740D562-48E4-10F7-EA8E-0795BEA5B126}" created="2022-11-23T20:13:28.305">
    <ac:txMkLst xmlns:ac="http://schemas.microsoft.com/office/drawing/2013/main/command">
      <pc:docMk xmlns:pc="http://schemas.microsoft.com/office/powerpoint/2013/main/command"/>
      <pc:sldMk xmlns:pc="http://schemas.microsoft.com/office/powerpoint/2013/main/command" cId="939467376" sldId="588"/>
      <ac:spMk id="2" creationId="{206B1BFB-E267-4316-BF72-E34D3EB5E6D8}"/>
      <ac:txMk cp="0" len="6">
        <ac:context len="16" hash="3095812993"/>
      </ac:txMk>
    </ac:txMkLst>
    <p188:pos x="1049369" y="517406"/>
    <p188:txBody>
      <a:bodyPr/>
      <a:lstStyle/>
      <a:p>
        <a:r>
          <a:rPr lang="en-US"/>
          <a:t>Maybe "Examples of Trauma" </a:t>
        </a:r>
      </a:p>
    </p188:txBody>
  </p188:cm>
</p188:cmLst>
</file>

<file path=ppt/comments/modernComment_253_4C9610CC.xml><?xml version="1.0" encoding="utf-8"?>
<p188:cmLst xmlns:a="http://schemas.openxmlformats.org/drawingml/2006/main" xmlns:r="http://schemas.openxmlformats.org/officeDocument/2006/relationships" xmlns:p188="http://schemas.microsoft.com/office/powerpoint/2018/8/main">
  <p188:cm id="{1710150E-DAB1-4154-8230-FEAA056EC2D4}" authorId="{F740D562-48E4-10F7-EA8E-0795BEA5B126}" created="2022-11-23T20:19:52.931">
    <pc:sldMkLst xmlns:pc="http://schemas.microsoft.com/office/powerpoint/2013/main/command">
      <pc:docMk/>
      <pc:sldMk cId="1284903116" sldId="595"/>
    </pc:sldMkLst>
    <p188:txBody>
      <a:bodyPr/>
      <a:lstStyle/>
      <a:p>
        <a:r>
          <a:rPr lang="en-US"/>
          <a:t>Love this slide!</a:t>
        </a:r>
      </a:p>
    </p188:txBody>
  </p188:cm>
</p188:cmLst>
</file>

<file path=ppt/comments/modernComment_256_3A7DFFD5.xml><?xml version="1.0" encoding="utf-8"?>
<p188:cmLst xmlns:a="http://schemas.openxmlformats.org/drawingml/2006/main" xmlns:r="http://schemas.openxmlformats.org/officeDocument/2006/relationships" xmlns:p188="http://schemas.microsoft.com/office/powerpoint/2018/8/main">
  <p188:cm id="{4E103931-D8A5-4216-BCC7-49ACC506CEA7}" authorId="{F740D562-48E4-10F7-EA8E-0795BEA5B126}" created="2022-11-23T20:20:50.313">
    <ac:deMkLst xmlns:ac="http://schemas.microsoft.com/office/drawing/2013/main/command">
      <pc:docMk xmlns:pc="http://schemas.microsoft.com/office/powerpoint/2013/main/command"/>
      <pc:sldMk xmlns:pc="http://schemas.microsoft.com/office/powerpoint/2013/main/command" cId="981336021" sldId="598"/>
      <ac:picMk id="1026" creationId="{162F28A3-E7E7-4BDA-9339-DC60657CEDAB}"/>
    </ac:deMkLst>
    <p188:txBody>
      <a:bodyPr/>
      <a:lstStyle/>
      <a:p>
        <a:r>
          <a:rPr lang="en-US"/>
          <a:t>Some words are covered up under the image here - are they meant to show? </a:t>
        </a:r>
      </a:p>
    </p188:txBody>
  </p188:cm>
</p188:cmLst>
</file>

<file path=ppt/comments/modernComment_259_4ABE4922.xml><?xml version="1.0" encoding="utf-8"?>
<p188:cmLst xmlns:a="http://schemas.openxmlformats.org/drawingml/2006/main" xmlns:r="http://schemas.openxmlformats.org/officeDocument/2006/relationships" xmlns:p188="http://schemas.microsoft.com/office/powerpoint/2018/8/main">
  <p188:cm id="{C306D08B-70C0-45E5-9E3C-6DA1C05A65DF}" authorId="{F740D562-48E4-10F7-EA8E-0795BEA5B126}" created="2022-11-23T20:29:24.922">
    <ac:deMkLst xmlns:ac="http://schemas.microsoft.com/office/drawing/2013/main/command">
      <pc:docMk xmlns:pc="http://schemas.microsoft.com/office/powerpoint/2013/main/command"/>
      <pc:sldMk xmlns:pc="http://schemas.microsoft.com/office/powerpoint/2013/main/command" cId="1253984546" sldId="601"/>
      <ac:spMk id="3" creationId="{AB756738-0810-4B64-9CBA-D5A3FEB239D2}"/>
    </ac:deMkLst>
    <p188:txBody>
      <a:bodyPr/>
      <a:lstStyle/>
      <a:p>
        <a:r>
          <a:rPr lang="en-US"/>
          <a:t>-Maybe add that the provider should explain each step, e.g., "Now I'm going to put the stethoscope on your chest to listen to your heart." Especially important for pelvic exams. 
-Consider whether child needs to change into a gown or can remain clothed depending on exam
</a:t>
        </a:r>
      </a:p>
    </p188:txBody>
  </p188:cm>
  <p188:cm id="{480EA82B-8162-4A0D-ACF1-774F851F0392}" authorId="{F740D562-48E4-10F7-EA8E-0795BEA5B126}" created="2022-11-23T20:31:29.211">
    <ac:deMkLst xmlns:ac="http://schemas.microsoft.com/office/drawing/2013/main/command">
      <pc:docMk xmlns:pc="http://schemas.microsoft.com/office/powerpoint/2013/main/command"/>
      <pc:sldMk xmlns:pc="http://schemas.microsoft.com/office/powerpoint/2013/main/command" cId="1253984546" sldId="601"/>
      <ac:spMk id="2" creationId="{D6D83E46-1CE4-4AF4-ACC2-36A41B0D16F9}"/>
    </ac:deMkLst>
    <p188:txBody>
      <a:bodyPr/>
      <a:lstStyle/>
      <a:p>
        <a:r>
          <a:rPr lang="en-US"/>
          <a:t>It says principle #1 safety - should we do an overview of the other principles? </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9A91F-F04F-D34A-903C-CF1FC77DF235}"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0D530811-F8B9-D54B-8F99-237FBFC54250}">
      <dgm:prSet phldrT="[Text]"/>
      <dgm:spPr/>
      <dgm:t>
        <a:bodyPr/>
        <a:lstStyle/>
        <a:p>
          <a:r>
            <a:rPr lang="en-US" dirty="0"/>
            <a:t>Historical trauma</a:t>
          </a:r>
        </a:p>
      </dgm:t>
    </dgm:pt>
    <dgm:pt modelId="{625224DC-EFEB-E645-AA59-4AEC9308C2E5}" type="sibTrans" cxnId="{A8AFDB2F-74FD-7544-AB45-6D54B71C418D}">
      <dgm:prSet/>
      <dgm:spPr/>
      <dgm:t>
        <a:bodyPr/>
        <a:lstStyle/>
        <a:p>
          <a:endParaRPr lang="en-US"/>
        </a:p>
      </dgm:t>
    </dgm:pt>
    <dgm:pt modelId="{1A12556E-27DB-5042-9CB6-851C618DA18C}" type="parTrans" cxnId="{A8AFDB2F-74FD-7544-AB45-6D54B71C418D}">
      <dgm:prSet/>
      <dgm:spPr/>
      <dgm:t>
        <a:bodyPr/>
        <a:lstStyle/>
        <a:p>
          <a:endParaRPr lang="en-US"/>
        </a:p>
      </dgm:t>
    </dgm:pt>
    <dgm:pt modelId="{2714B516-13E4-0C48-8CE1-B8A3418FA312}">
      <dgm:prSet phldrT="[Text]"/>
      <dgm:spPr/>
      <dgm:t>
        <a:bodyPr/>
        <a:lstStyle/>
        <a:p>
          <a:r>
            <a:rPr lang="en-US"/>
            <a:t>Community level trauma</a:t>
          </a:r>
        </a:p>
      </dgm:t>
    </dgm:pt>
    <dgm:pt modelId="{BB80A472-4737-9747-9B36-111F0DB40BA3}" type="sibTrans" cxnId="{3E03F343-0A54-D747-BC03-03CAD45C9574}">
      <dgm:prSet/>
      <dgm:spPr/>
      <dgm:t>
        <a:bodyPr/>
        <a:lstStyle/>
        <a:p>
          <a:endParaRPr lang="en-US"/>
        </a:p>
      </dgm:t>
    </dgm:pt>
    <dgm:pt modelId="{172523DE-86CB-544A-9EDF-376B8485DD15}" type="parTrans" cxnId="{3E03F343-0A54-D747-BC03-03CAD45C9574}">
      <dgm:prSet/>
      <dgm:spPr/>
      <dgm:t>
        <a:bodyPr/>
        <a:lstStyle/>
        <a:p>
          <a:endParaRPr lang="en-US"/>
        </a:p>
      </dgm:t>
    </dgm:pt>
    <dgm:pt modelId="{BC2CF359-226D-954E-ACAD-01F2406D9441}">
      <dgm:prSet phldrT="[Text]"/>
      <dgm:spPr/>
      <dgm:t>
        <a:bodyPr/>
        <a:lstStyle/>
        <a:p>
          <a:r>
            <a:rPr lang="en-US" dirty="0"/>
            <a:t>Trauma</a:t>
          </a:r>
        </a:p>
        <a:p>
          <a:r>
            <a:rPr lang="en-US"/>
            <a:t>History</a:t>
          </a:r>
          <a:endParaRPr lang="en-US" dirty="0"/>
        </a:p>
      </dgm:t>
    </dgm:pt>
    <dgm:pt modelId="{B25EDF15-0470-D142-A865-7BA523AB01D1}" type="sibTrans" cxnId="{0B0296E1-5471-8447-99A1-33134F473996}">
      <dgm:prSet/>
      <dgm:spPr/>
      <dgm:t>
        <a:bodyPr/>
        <a:lstStyle/>
        <a:p>
          <a:endParaRPr lang="en-US"/>
        </a:p>
      </dgm:t>
    </dgm:pt>
    <dgm:pt modelId="{8CACCBE2-5C0B-1C48-AA67-8E274A90BC28}" type="parTrans" cxnId="{0B0296E1-5471-8447-99A1-33134F473996}">
      <dgm:prSet/>
      <dgm:spPr/>
      <dgm:t>
        <a:bodyPr/>
        <a:lstStyle/>
        <a:p>
          <a:endParaRPr lang="en-US"/>
        </a:p>
      </dgm:t>
    </dgm:pt>
    <dgm:pt modelId="{763ED0DC-E1E4-F24C-841B-AA4A1C280674}">
      <dgm:prSet phldrT="[Text]"/>
      <dgm:spPr/>
      <dgm:t>
        <a:bodyPr/>
        <a:lstStyle/>
        <a:p>
          <a:r>
            <a:rPr lang="en-US" dirty="0"/>
            <a:t>Acute Traumatic experience</a:t>
          </a:r>
        </a:p>
      </dgm:t>
    </dgm:pt>
    <dgm:pt modelId="{10D98409-840D-F247-B339-F1FB11E1FBA1}" type="sibTrans" cxnId="{CDE4AA02-A82E-4D4E-AB60-0D137EDF617D}">
      <dgm:prSet/>
      <dgm:spPr/>
      <dgm:t>
        <a:bodyPr/>
        <a:lstStyle/>
        <a:p>
          <a:endParaRPr lang="en-US"/>
        </a:p>
      </dgm:t>
    </dgm:pt>
    <dgm:pt modelId="{3A2861E4-6B56-7F44-9250-383FF7A2A75A}" type="parTrans" cxnId="{CDE4AA02-A82E-4D4E-AB60-0D137EDF617D}">
      <dgm:prSet/>
      <dgm:spPr/>
      <dgm:t>
        <a:bodyPr/>
        <a:lstStyle/>
        <a:p>
          <a:endParaRPr lang="en-US"/>
        </a:p>
      </dgm:t>
    </dgm:pt>
    <dgm:pt modelId="{12040135-6A5B-4241-93BE-E3603C5B7947}" type="pres">
      <dgm:prSet presAssocID="{B309A91F-F04F-D34A-903C-CF1FC77DF235}" presName="hierChild1" presStyleCnt="0">
        <dgm:presLayoutVars>
          <dgm:chPref val="1"/>
          <dgm:dir/>
          <dgm:animOne val="branch"/>
          <dgm:animLvl val="lvl"/>
          <dgm:resizeHandles/>
        </dgm:presLayoutVars>
      </dgm:prSet>
      <dgm:spPr/>
    </dgm:pt>
    <dgm:pt modelId="{B74E2943-92F1-A347-A4A9-DA7C62BCAEEB}" type="pres">
      <dgm:prSet presAssocID="{0D530811-F8B9-D54B-8F99-237FBFC54250}" presName="hierRoot1" presStyleCnt="0"/>
      <dgm:spPr/>
    </dgm:pt>
    <dgm:pt modelId="{7B2A7ECA-6F8A-2C43-8AF0-D4A8013E0F0F}" type="pres">
      <dgm:prSet presAssocID="{0D530811-F8B9-D54B-8F99-237FBFC54250}" presName="composite" presStyleCnt="0"/>
      <dgm:spPr/>
    </dgm:pt>
    <dgm:pt modelId="{767361C5-F4A3-1F4A-8EE4-8F52B12929D5}" type="pres">
      <dgm:prSet presAssocID="{0D530811-F8B9-D54B-8F99-237FBFC54250}" presName="background" presStyleLbl="node0" presStyleIdx="0" presStyleCnt="4"/>
      <dgm:spPr/>
    </dgm:pt>
    <dgm:pt modelId="{3BB135C8-6DBB-E04E-BADE-FB8989FCF5C8}" type="pres">
      <dgm:prSet presAssocID="{0D530811-F8B9-D54B-8F99-237FBFC54250}" presName="text" presStyleLbl="fgAcc0" presStyleIdx="0" presStyleCnt="4" custLinFactNeighborY="-1912">
        <dgm:presLayoutVars>
          <dgm:chPref val="3"/>
        </dgm:presLayoutVars>
      </dgm:prSet>
      <dgm:spPr/>
    </dgm:pt>
    <dgm:pt modelId="{D09576F4-591C-1844-9565-ACAC4F65D678}" type="pres">
      <dgm:prSet presAssocID="{0D530811-F8B9-D54B-8F99-237FBFC54250}" presName="hierChild2" presStyleCnt="0"/>
      <dgm:spPr/>
    </dgm:pt>
    <dgm:pt modelId="{05422AEF-2371-7D4D-A09A-373FA5FC5331}" type="pres">
      <dgm:prSet presAssocID="{2714B516-13E4-0C48-8CE1-B8A3418FA312}" presName="hierRoot1" presStyleCnt="0"/>
      <dgm:spPr/>
    </dgm:pt>
    <dgm:pt modelId="{5005C1C3-1017-1044-BF45-B13C16CDF306}" type="pres">
      <dgm:prSet presAssocID="{2714B516-13E4-0C48-8CE1-B8A3418FA312}" presName="composite" presStyleCnt="0"/>
      <dgm:spPr/>
    </dgm:pt>
    <dgm:pt modelId="{4197A8AE-795A-2C41-8BB3-52443FAECE06}" type="pres">
      <dgm:prSet presAssocID="{2714B516-13E4-0C48-8CE1-B8A3418FA312}" presName="background" presStyleLbl="node0" presStyleIdx="1" presStyleCnt="4"/>
      <dgm:spPr/>
    </dgm:pt>
    <dgm:pt modelId="{700F1343-3A7E-CD4E-B6F3-0BC9258CC3DC}" type="pres">
      <dgm:prSet presAssocID="{2714B516-13E4-0C48-8CE1-B8A3418FA312}" presName="text" presStyleLbl="fgAcc0" presStyleIdx="1" presStyleCnt="4">
        <dgm:presLayoutVars>
          <dgm:chPref val="3"/>
        </dgm:presLayoutVars>
      </dgm:prSet>
      <dgm:spPr/>
    </dgm:pt>
    <dgm:pt modelId="{78D0ADE3-42B5-F74E-9215-1E8AA58608A2}" type="pres">
      <dgm:prSet presAssocID="{2714B516-13E4-0C48-8CE1-B8A3418FA312}" presName="hierChild2" presStyleCnt="0"/>
      <dgm:spPr/>
    </dgm:pt>
    <dgm:pt modelId="{206FFFA9-1BFF-2042-90B9-053AFB8C0F6F}" type="pres">
      <dgm:prSet presAssocID="{BC2CF359-226D-954E-ACAD-01F2406D9441}" presName="hierRoot1" presStyleCnt="0"/>
      <dgm:spPr/>
    </dgm:pt>
    <dgm:pt modelId="{0FBB8F28-4788-AD4E-A29D-0C992E77BBEC}" type="pres">
      <dgm:prSet presAssocID="{BC2CF359-226D-954E-ACAD-01F2406D9441}" presName="composite" presStyleCnt="0"/>
      <dgm:spPr/>
    </dgm:pt>
    <dgm:pt modelId="{EB9A5D46-5116-FF4C-9886-E0C03F45500F}" type="pres">
      <dgm:prSet presAssocID="{BC2CF359-226D-954E-ACAD-01F2406D9441}" presName="background" presStyleLbl="node0" presStyleIdx="2" presStyleCnt="4"/>
      <dgm:spPr/>
    </dgm:pt>
    <dgm:pt modelId="{66226307-20AD-794C-9BF0-248761444B0F}" type="pres">
      <dgm:prSet presAssocID="{BC2CF359-226D-954E-ACAD-01F2406D9441}" presName="text" presStyleLbl="fgAcc0" presStyleIdx="2" presStyleCnt="4">
        <dgm:presLayoutVars>
          <dgm:chPref val="3"/>
        </dgm:presLayoutVars>
      </dgm:prSet>
      <dgm:spPr/>
    </dgm:pt>
    <dgm:pt modelId="{5D7FA655-0DA3-6C43-9405-15DCAD5A4C59}" type="pres">
      <dgm:prSet presAssocID="{BC2CF359-226D-954E-ACAD-01F2406D9441}" presName="hierChild2" presStyleCnt="0"/>
      <dgm:spPr/>
    </dgm:pt>
    <dgm:pt modelId="{AD234D15-CAA1-824B-80B9-F826F256E668}" type="pres">
      <dgm:prSet presAssocID="{763ED0DC-E1E4-F24C-841B-AA4A1C280674}" presName="hierRoot1" presStyleCnt="0"/>
      <dgm:spPr/>
    </dgm:pt>
    <dgm:pt modelId="{7309FCA6-507E-E74C-B4AF-D9DBB2047F15}" type="pres">
      <dgm:prSet presAssocID="{763ED0DC-E1E4-F24C-841B-AA4A1C280674}" presName="composite" presStyleCnt="0"/>
      <dgm:spPr/>
    </dgm:pt>
    <dgm:pt modelId="{D750DA5C-AFB0-8544-BE4A-3511F27CAE3F}" type="pres">
      <dgm:prSet presAssocID="{763ED0DC-E1E4-F24C-841B-AA4A1C280674}" presName="background" presStyleLbl="node0" presStyleIdx="3" presStyleCnt="4"/>
      <dgm:spPr/>
    </dgm:pt>
    <dgm:pt modelId="{5C6FC7E4-924D-3D4E-9ED7-E3EC9979461D}" type="pres">
      <dgm:prSet presAssocID="{763ED0DC-E1E4-F24C-841B-AA4A1C280674}" presName="text" presStyleLbl="fgAcc0" presStyleIdx="3" presStyleCnt="4">
        <dgm:presLayoutVars>
          <dgm:chPref val="3"/>
        </dgm:presLayoutVars>
      </dgm:prSet>
      <dgm:spPr/>
    </dgm:pt>
    <dgm:pt modelId="{D8996CE2-A8F5-564B-BE8C-22D35684AF8C}" type="pres">
      <dgm:prSet presAssocID="{763ED0DC-E1E4-F24C-841B-AA4A1C280674}" presName="hierChild2" presStyleCnt="0"/>
      <dgm:spPr/>
    </dgm:pt>
  </dgm:ptLst>
  <dgm:cxnLst>
    <dgm:cxn modelId="{CDE4AA02-A82E-4D4E-AB60-0D137EDF617D}" srcId="{B309A91F-F04F-D34A-903C-CF1FC77DF235}" destId="{763ED0DC-E1E4-F24C-841B-AA4A1C280674}" srcOrd="3" destOrd="0" parTransId="{3A2861E4-6B56-7F44-9250-383FF7A2A75A}" sibTransId="{10D98409-840D-F247-B339-F1FB11E1FBA1}"/>
    <dgm:cxn modelId="{6287E00A-8EAC-BF41-9614-4C7CD719B5D8}" type="presOf" srcId="{0D530811-F8B9-D54B-8F99-237FBFC54250}" destId="{3BB135C8-6DBB-E04E-BADE-FB8989FCF5C8}" srcOrd="0" destOrd="0" presId="urn:microsoft.com/office/officeart/2005/8/layout/hierarchy1"/>
    <dgm:cxn modelId="{CFCFDC2D-1345-5943-8ED0-AE287EBAEEAF}" type="presOf" srcId="{BC2CF359-226D-954E-ACAD-01F2406D9441}" destId="{66226307-20AD-794C-9BF0-248761444B0F}" srcOrd="0" destOrd="0" presId="urn:microsoft.com/office/officeart/2005/8/layout/hierarchy1"/>
    <dgm:cxn modelId="{A8AFDB2F-74FD-7544-AB45-6D54B71C418D}" srcId="{B309A91F-F04F-D34A-903C-CF1FC77DF235}" destId="{0D530811-F8B9-D54B-8F99-237FBFC54250}" srcOrd="0" destOrd="0" parTransId="{1A12556E-27DB-5042-9CB6-851C618DA18C}" sibTransId="{625224DC-EFEB-E645-AA59-4AEC9308C2E5}"/>
    <dgm:cxn modelId="{3E03F343-0A54-D747-BC03-03CAD45C9574}" srcId="{B309A91F-F04F-D34A-903C-CF1FC77DF235}" destId="{2714B516-13E4-0C48-8CE1-B8A3418FA312}" srcOrd="1" destOrd="0" parTransId="{172523DE-86CB-544A-9EDF-376B8485DD15}" sibTransId="{BB80A472-4737-9747-9B36-111F0DB40BA3}"/>
    <dgm:cxn modelId="{722B1D75-FC1D-CE49-906D-9654CCB57D39}" type="presOf" srcId="{2714B516-13E4-0C48-8CE1-B8A3418FA312}" destId="{700F1343-3A7E-CD4E-B6F3-0BC9258CC3DC}" srcOrd="0" destOrd="0" presId="urn:microsoft.com/office/officeart/2005/8/layout/hierarchy1"/>
    <dgm:cxn modelId="{845FEBB2-16EF-E54E-86A0-AEA02FD69780}" type="presOf" srcId="{B309A91F-F04F-D34A-903C-CF1FC77DF235}" destId="{12040135-6A5B-4241-93BE-E3603C5B7947}" srcOrd="0" destOrd="0" presId="urn:microsoft.com/office/officeart/2005/8/layout/hierarchy1"/>
    <dgm:cxn modelId="{866763C9-7BBB-D342-839A-E01B44F07991}" type="presOf" srcId="{763ED0DC-E1E4-F24C-841B-AA4A1C280674}" destId="{5C6FC7E4-924D-3D4E-9ED7-E3EC9979461D}" srcOrd="0" destOrd="0" presId="urn:microsoft.com/office/officeart/2005/8/layout/hierarchy1"/>
    <dgm:cxn modelId="{0B0296E1-5471-8447-99A1-33134F473996}" srcId="{B309A91F-F04F-D34A-903C-CF1FC77DF235}" destId="{BC2CF359-226D-954E-ACAD-01F2406D9441}" srcOrd="2" destOrd="0" parTransId="{8CACCBE2-5C0B-1C48-AA67-8E274A90BC28}" sibTransId="{B25EDF15-0470-D142-A865-7BA523AB01D1}"/>
    <dgm:cxn modelId="{188CA345-B72A-234C-A3AC-C6EF4C221AD6}" type="presParOf" srcId="{12040135-6A5B-4241-93BE-E3603C5B7947}" destId="{B74E2943-92F1-A347-A4A9-DA7C62BCAEEB}" srcOrd="0" destOrd="0" presId="urn:microsoft.com/office/officeart/2005/8/layout/hierarchy1"/>
    <dgm:cxn modelId="{EFC5C2ED-E817-C54C-9C82-9E29314644DF}" type="presParOf" srcId="{B74E2943-92F1-A347-A4A9-DA7C62BCAEEB}" destId="{7B2A7ECA-6F8A-2C43-8AF0-D4A8013E0F0F}" srcOrd="0" destOrd="0" presId="urn:microsoft.com/office/officeart/2005/8/layout/hierarchy1"/>
    <dgm:cxn modelId="{517CCF22-910F-4A44-ADA4-518BCC3B4C27}" type="presParOf" srcId="{7B2A7ECA-6F8A-2C43-8AF0-D4A8013E0F0F}" destId="{767361C5-F4A3-1F4A-8EE4-8F52B12929D5}" srcOrd="0" destOrd="0" presId="urn:microsoft.com/office/officeart/2005/8/layout/hierarchy1"/>
    <dgm:cxn modelId="{37E2E9F2-1578-D640-9A88-29AD96B9A16B}" type="presParOf" srcId="{7B2A7ECA-6F8A-2C43-8AF0-D4A8013E0F0F}" destId="{3BB135C8-6DBB-E04E-BADE-FB8989FCF5C8}" srcOrd="1" destOrd="0" presId="urn:microsoft.com/office/officeart/2005/8/layout/hierarchy1"/>
    <dgm:cxn modelId="{12DB386C-83F1-9F45-BECE-D2631501894E}" type="presParOf" srcId="{B74E2943-92F1-A347-A4A9-DA7C62BCAEEB}" destId="{D09576F4-591C-1844-9565-ACAC4F65D678}" srcOrd="1" destOrd="0" presId="urn:microsoft.com/office/officeart/2005/8/layout/hierarchy1"/>
    <dgm:cxn modelId="{C04D16B3-AED8-4A4C-9412-B2BE4C90FD68}" type="presParOf" srcId="{12040135-6A5B-4241-93BE-E3603C5B7947}" destId="{05422AEF-2371-7D4D-A09A-373FA5FC5331}" srcOrd="1" destOrd="0" presId="urn:microsoft.com/office/officeart/2005/8/layout/hierarchy1"/>
    <dgm:cxn modelId="{FA1CF042-9B31-7343-8650-040C74AE6E60}" type="presParOf" srcId="{05422AEF-2371-7D4D-A09A-373FA5FC5331}" destId="{5005C1C3-1017-1044-BF45-B13C16CDF306}" srcOrd="0" destOrd="0" presId="urn:microsoft.com/office/officeart/2005/8/layout/hierarchy1"/>
    <dgm:cxn modelId="{B851297C-3085-F143-8955-F6FD59BF8CA2}" type="presParOf" srcId="{5005C1C3-1017-1044-BF45-B13C16CDF306}" destId="{4197A8AE-795A-2C41-8BB3-52443FAECE06}" srcOrd="0" destOrd="0" presId="urn:microsoft.com/office/officeart/2005/8/layout/hierarchy1"/>
    <dgm:cxn modelId="{8A657863-1AD5-4049-85B7-D187EB5BA7A5}" type="presParOf" srcId="{5005C1C3-1017-1044-BF45-B13C16CDF306}" destId="{700F1343-3A7E-CD4E-B6F3-0BC9258CC3DC}" srcOrd="1" destOrd="0" presId="urn:microsoft.com/office/officeart/2005/8/layout/hierarchy1"/>
    <dgm:cxn modelId="{96D9A0D2-E45A-924C-B7C7-2F8F04E25401}" type="presParOf" srcId="{05422AEF-2371-7D4D-A09A-373FA5FC5331}" destId="{78D0ADE3-42B5-F74E-9215-1E8AA58608A2}" srcOrd="1" destOrd="0" presId="urn:microsoft.com/office/officeart/2005/8/layout/hierarchy1"/>
    <dgm:cxn modelId="{F2C45486-6D9A-874F-B633-9A0D1D711B9E}" type="presParOf" srcId="{12040135-6A5B-4241-93BE-E3603C5B7947}" destId="{206FFFA9-1BFF-2042-90B9-053AFB8C0F6F}" srcOrd="2" destOrd="0" presId="urn:microsoft.com/office/officeart/2005/8/layout/hierarchy1"/>
    <dgm:cxn modelId="{DA6E9AEE-14AD-CA4B-A4D0-B064A41AB806}" type="presParOf" srcId="{206FFFA9-1BFF-2042-90B9-053AFB8C0F6F}" destId="{0FBB8F28-4788-AD4E-A29D-0C992E77BBEC}" srcOrd="0" destOrd="0" presId="urn:microsoft.com/office/officeart/2005/8/layout/hierarchy1"/>
    <dgm:cxn modelId="{F0763E51-2FB8-DF46-854D-8BA2CD0C5634}" type="presParOf" srcId="{0FBB8F28-4788-AD4E-A29D-0C992E77BBEC}" destId="{EB9A5D46-5116-FF4C-9886-E0C03F45500F}" srcOrd="0" destOrd="0" presId="urn:microsoft.com/office/officeart/2005/8/layout/hierarchy1"/>
    <dgm:cxn modelId="{0727360D-FCAC-D940-8977-9A1B89F9341D}" type="presParOf" srcId="{0FBB8F28-4788-AD4E-A29D-0C992E77BBEC}" destId="{66226307-20AD-794C-9BF0-248761444B0F}" srcOrd="1" destOrd="0" presId="urn:microsoft.com/office/officeart/2005/8/layout/hierarchy1"/>
    <dgm:cxn modelId="{EE32A980-F7F3-FE45-BFEC-C4403F1D1B02}" type="presParOf" srcId="{206FFFA9-1BFF-2042-90B9-053AFB8C0F6F}" destId="{5D7FA655-0DA3-6C43-9405-15DCAD5A4C59}" srcOrd="1" destOrd="0" presId="urn:microsoft.com/office/officeart/2005/8/layout/hierarchy1"/>
    <dgm:cxn modelId="{52721A11-CE98-C843-B28A-F2C87082145C}" type="presParOf" srcId="{12040135-6A5B-4241-93BE-E3603C5B7947}" destId="{AD234D15-CAA1-824B-80B9-F826F256E668}" srcOrd="3" destOrd="0" presId="urn:microsoft.com/office/officeart/2005/8/layout/hierarchy1"/>
    <dgm:cxn modelId="{2601B360-DA6A-C848-945B-372EECA8FBD1}" type="presParOf" srcId="{AD234D15-CAA1-824B-80B9-F826F256E668}" destId="{7309FCA6-507E-E74C-B4AF-D9DBB2047F15}" srcOrd="0" destOrd="0" presId="urn:microsoft.com/office/officeart/2005/8/layout/hierarchy1"/>
    <dgm:cxn modelId="{1566FB62-250B-F748-AF90-ACB542E2F897}" type="presParOf" srcId="{7309FCA6-507E-E74C-B4AF-D9DBB2047F15}" destId="{D750DA5C-AFB0-8544-BE4A-3511F27CAE3F}" srcOrd="0" destOrd="0" presId="urn:microsoft.com/office/officeart/2005/8/layout/hierarchy1"/>
    <dgm:cxn modelId="{9BAD30E5-B2AA-E540-A755-C9BA00EF9D95}" type="presParOf" srcId="{7309FCA6-507E-E74C-B4AF-D9DBB2047F15}" destId="{5C6FC7E4-924D-3D4E-9ED7-E3EC9979461D}" srcOrd="1" destOrd="0" presId="urn:microsoft.com/office/officeart/2005/8/layout/hierarchy1"/>
    <dgm:cxn modelId="{D403CB0E-22C7-DD40-B7BD-19B152BF745F}" type="presParOf" srcId="{AD234D15-CAA1-824B-80B9-F826F256E668}" destId="{D8996CE2-A8F5-564B-BE8C-22D35684AF8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3525EC-8C25-D945-8821-35C083ED3C1E}" type="doc">
      <dgm:prSet loTypeId="urn:microsoft.com/office/officeart/2005/8/layout/hProcess3" loCatId="" qsTypeId="urn:microsoft.com/office/officeart/2005/8/quickstyle/3d3" qsCatId="3D" csTypeId="urn:microsoft.com/office/officeart/2005/8/colors/accent2_2" csCatId="accent2" phldr="1"/>
      <dgm:spPr/>
    </dgm:pt>
    <dgm:pt modelId="{80722B67-7330-8F41-83BA-FC9CCDF09035}">
      <dgm:prSet phldrT="[Text]"/>
      <dgm:spPr/>
      <dgm:t>
        <a:bodyPr/>
        <a:lstStyle/>
        <a:p>
          <a:r>
            <a:rPr lang="en-US" dirty="0"/>
            <a:t>Cumulative Trauma</a:t>
          </a:r>
        </a:p>
      </dgm:t>
    </dgm:pt>
    <dgm:pt modelId="{B6DCD76E-DAA9-2340-9943-27F331EAD876}" type="parTrans" cxnId="{A8B551AC-BF48-B946-8085-AD17ECEC91B9}">
      <dgm:prSet/>
      <dgm:spPr/>
      <dgm:t>
        <a:bodyPr/>
        <a:lstStyle/>
        <a:p>
          <a:endParaRPr lang="en-US"/>
        </a:p>
      </dgm:t>
    </dgm:pt>
    <dgm:pt modelId="{C0E5DE91-8EF7-D648-9CC8-6DBC7B4B2B2B}" type="sibTrans" cxnId="{A8B551AC-BF48-B946-8085-AD17ECEC91B9}">
      <dgm:prSet/>
      <dgm:spPr/>
      <dgm:t>
        <a:bodyPr/>
        <a:lstStyle/>
        <a:p>
          <a:endParaRPr lang="en-US"/>
        </a:p>
      </dgm:t>
    </dgm:pt>
    <dgm:pt modelId="{EA87C616-D162-C24B-B3BE-F8D75A3FC60C}" type="pres">
      <dgm:prSet presAssocID="{3C3525EC-8C25-D945-8821-35C083ED3C1E}" presName="Name0" presStyleCnt="0">
        <dgm:presLayoutVars>
          <dgm:dir/>
          <dgm:animLvl val="lvl"/>
          <dgm:resizeHandles val="exact"/>
        </dgm:presLayoutVars>
      </dgm:prSet>
      <dgm:spPr/>
    </dgm:pt>
    <dgm:pt modelId="{FD82C89D-2B09-4B47-AC18-EA77FFDD0929}" type="pres">
      <dgm:prSet presAssocID="{3C3525EC-8C25-D945-8821-35C083ED3C1E}" presName="dummy" presStyleCnt="0"/>
      <dgm:spPr/>
    </dgm:pt>
    <dgm:pt modelId="{BDA5FDE3-7E42-754A-B93B-441F30684A92}" type="pres">
      <dgm:prSet presAssocID="{3C3525EC-8C25-D945-8821-35C083ED3C1E}" presName="linH" presStyleCnt="0"/>
      <dgm:spPr/>
    </dgm:pt>
    <dgm:pt modelId="{89701084-C92A-9142-8083-B65C5E3CD242}" type="pres">
      <dgm:prSet presAssocID="{3C3525EC-8C25-D945-8821-35C083ED3C1E}" presName="padding1" presStyleCnt="0"/>
      <dgm:spPr/>
    </dgm:pt>
    <dgm:pt modelId="{7417458D-8B2E-264B-8ADE-20F8DEE64C98}" type="pres">
      <dgm:prSet presAssocID="{80722B67-7330-8F41-83BA-FC9CCDF09035}" presName="linV" presStyleCnt="0"/>
      <dgm:spPr/>
    </dgm:pt>
    <dgm:pt modelId="{CA1FD008-1D76-B34C-8E5D-2EF200F8596E}" type="pres">
      <dgm:prSet presAssocID="{80722B67-7330-8F41-83BA-FC9CCDF09035}" presName="spVertical1" presStyleCnt="0"/>
      <dgm:spPr/>
    </dgm:pt>
    <dgm:pt modelId="{44E72F42-4648-074B-A38A-8B46DF99CC02}" type="pres">
      <dgm:prSet presAssocID="{80722B67-7330-8F41-83BA-FC9CCDF09035}" presName="parTx" presStyleLbl="revTx" presStyleIdx="0" presStyleCnt="1" custLinFactNeighborX="-7275" custLinFactNeighborY="-16927">
        <dgm:presLayoutVars>
          <dgm:chMax val="0"/>
          <dgm:chPref val="0"/>
          <dgm:bulletEnabled val="1"/>
        </dgm:presLayoutVars>
      </dgm:prSet>
      <dgm:spPr/>
    </dgm:pt>
    <dgm:pt modelId="{DE897A85-0CD8-C648-9816-125E84CDEF76}" type="pres">
      <dgm:prSet presAssocID="{80722B67-7330-8F41-83BA-FC9CCDF09035}" presName="spVertical2" presStyleCnt="0"/>
      <dgm:spPr/>
    </dgm:pt>
    <dgm:pt modelId="{DFC04B20-5B7D-264C-8D0B-71BB5BB69E47}" type="pres">
      <dgm:prSet presAssocID="{80722B67-7330-8F41-83BA-FC9CCDF09035}" presName="spVertical3" presStyleCnt="0"/>
      <dgm:spPr/>
    </dgm:pt>
    <dgm:pt modelId="{82E08452-A6CA-F848-AA90-3A7B5CC1E46B}" type="pres">
      <dgm:prSet presAssocID="{3C3525EC-8C25-D945-8821-35C083ED3C1E}" presName="padding2" presStyleCnt="0"/>
      <dgm:spPr/>
    </dgm:pt>
    <dgm:pt modelId="{1E79C9F1-62A8-4D41-B936-70084DEFC2FB}" type="pres">
      <dgm:prSet presAssocID="{3C3525EC-8C25-D945-8821-35C083ED3C1E}" presName="negArrow" presStyleCnt="0"/>
      <dgm:spPr/>
    </dgm:pt>
    <dgm:pt modelId="{278C2232-B9AF-2741-A42B-034D4D4E4AFC}" type="pres">
      <dgm:prSet presAssocID="{3C3525EC-8C25-D945-8821-35C083ED3C1E}" presName="backgroundArrow" presStyleLbl="node1" presStyleIdx="0" presStyleCnt="1" custLinFactNeighborX="56" custLinFactNeighborY="4386"/>
      <dgm:spPr>
        <a:solidFill>
          <a:srgbClr val="0070C0"/>
        </a:solidFill>
      </dgm:spPr>
    </dgm:pt>
  </dgm:ptLst>
  <dgm:cxnLst>
    <dgm:cxn modelId="{5E093B79-C7DD-E84A-831C-5CC0CEED84D1}" type="presOf" srcId="{3C3525EC-8C25-D945-8821-35C083ED3C1E}" destId="{EA87C616-D162-C24B-B3BE-F8D75A3FC60C}" srcOrd="0" destOrd="0" presId="urn:microsoft.com/office/officeart/2005/8/layout/hProcess3"/>
    <dgm:cxn modelId="{A8B551AC-BF48-B946-8085-AD17ECEC91B9}" srcId="{3C3525EC-8C25-D945-8821-35C083ED3C1E}" destId="{80722B67-7330-8F41-83BA-FC9CCDF09035}" srcOrd="0" destOrd="0" parTransId="{B6DCD76E-DAA9-2340-9943-27F331EAD876}" sibTransId="{C0E5DE91-8EF7-D648-9CC8-6DBC7B4B2B2B}"/>
    <dgm:cxn modelId="{576B03BE-1B0B-F548-BEA1-59CCC17489C3}" type="presOf" srcId="{80722B67-7330-8F41-83BA-FC9CCDF09035}" destId="{44E72F42-4648-074B-A38A-8B46DF99CC02}" srcOrd="0" destOrd="0" presId="urn:microsoft.com/office/officeart/2005/8/layout/hProcess3"/>
    <dgm:cxn modelId="{D896033C-09EB-AC48-8BB5-2FF4E2A163EF}" type="presParOf" srcId="{EA87C616-D162-C24B-B3BE-F8D75A3FC60C}" destId="{FD82C89D-2B09-4B47-AC18-EA77FFDD0929}" srcOrd="0" destOrd="0" presId="urn:microsoft.com/office/officeart/2005/8/layout/hProcess3"/>
    <dgm:cxn modelId="{7F877EE8-8824-194F-BB79-3E43807DC8D0}" type="presParOf" srcId="{EA87C616-D162-C24B-B3BE-F8D75A3FC60C}" destId="{BDA5FDE3-7E42-754A-B93B-441F30684A92}" srcOrd="1" destOrd="0" presId="urn:microsoft.com/office/officeart/2005/8/layout/hProcess3"/>
    <dgm:cxn modelId="{446A4CBB-B054-6E44-B760-1FF82C23ADC6}" type="presParOf" srcId="{BDA5FDE3-7E42-754A-B93B-441F30684A92}" destId="{89701084-C92A-9142-8083-B65C5E3CD242}" srcOrd="0" destOrd="0" presId="urn:microsoft.com/office/officeart/2005/8/layout/hProcess3"/>
    <dgm:cxn modelId="{DCEF97FD-BEC5-6149-B1D8-211578FB1627}" type="presParOf" srcId="{BDA5FDE3-7E42-754A-B93B-441F30684A92}" destId="{7417458D-8B2E-264B-8ADE-20F8DEE64C98}" srcOrd="1" destOrd="0" presId="urn:microsoft.com/office/officeart/2005/8/layout/hProcess3"/>
    <dgm:cxn modelId="{B31C1BC0-D2AA-EF4C-867F-CB20480EEBA9}" type="presParOf" srcId="{7417458D-8B2E-264B-8ADE-20F8DEE64C98}" destId="{CA1FD008-1D76-B34C-8E5D-2EF200F8596E}" srcOrd="0" destOrd="0" presId="urn:microsoft.com/office/officeart/2005/8/layout/hProcess3"/>
    <dgm:cxn modelId="{9D58C4F5-4BA4-6B4E-9C22-D3351C101E67}" type="presParOf" srcId="{7417458D-8B2E-264B-8ADE-20F8DEE64C98}" destId="{44E72F42-4648-074B-A38A-8B46DF99CC02}" srcOrd="1" destOrd="0" presId="urn:microsoft.com/office/officeart/2005/8/layout/hProcess3"/>
    <dgm:cxn modelId="{8507FEE4-999A-634F-843F-DB75FB733E01}" type="presParOf" srcId="{7417458D-8B2E-264B-8ADE-20F8DEE64C98}" destId="{DE897A85-0CD8-C648-9816-125E84CDEF76}" srcOrd="2" destOrd="0" presId="urn:microsoft.com/office/officeart/2005/8/layout/hProcess3"/>
    <dgm:cxn modelId="{9DB33BF7-D94E-3B4A-83C6-DE79A5DB5AB4}" type="presParOf" srcId="{7417458D-8B2E-264B-8ADE-20F8DEE64C98}" destId="{DFC04B20-5B7D-264C-8D0B-71BB5BB69E47}" srcOrd="3" destOrd="0" presId="urn:microsoft.com/office/officeart/2005/8/layout/hProcess3"/>
    <dgm:cxn modelId="{1881B6D8-CDC9-AD49-8EFE-B5C34985C4F9}" type="presParOf" srcId="{BDA5FDE3-7E42-754A-B93B-441F30684A92}" destId="{82E08452-A6CA-F848-AA90-3A7B5CC1E46B}" srcOrd="2" destOrd="0" presId="urn:microsoft.com/office/officeart/2005/8/layout/hProcess3"/>
    <dgm:cxn modelId="{259C7BD6-E298-3243-A8CD-2E394B9649E5}" type="presParOf" srcId="{BDA5FDE3-7E42-754A-B93B-441F30684A92}" destId="{1E79C9F1-62A8-4D41-B936-70084DEFC2FB}" srcOrd="3" destOrd="0" presId="urn:microsoft.com/office/officeart/2005/8/layout/hProcess3"/>
    <dgm:cxn modelId="{1330D8CD-18AA-C54B-9EC5-F6D43409A1DA}" type="presParOf" srcId="{BDA5FDE3-7E42-754A-B93B-441F30684A92}" destId="{278C2232-B9AF-2741-A42B-034D4D4E4AFC}"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361C5-F4A3-1F4A-8EE4-8F52B12929D5}">
      <dsp:nvSpPr>
        <dsp:cNvPr id="0" name=""/>
        <dsp:cNvSpPr/>
      </dsp:nvSpPr>
      <dsp:spPr>
        <a:xfrm>
          <a:off x="659267" y="-22030"/>
          <a:ext cx="1817717" cy="115425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135C8-6DBB-E04E-BADE-FB8989FCF5C8}">
      <dsp:nvSpPr>
        <dsp:cNvPr id="0" name=""/>
        <dsp:cNvSpPr/>
      </dsp:nvSpPr>
      <dsp:spPr>
        <a:xfrm>
          <a:off x="861236" y="169840"/>
          <a:ext cx="1817717" cy="1154250"/>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Historical trauma</a:t>
          </a:r>
        </a:p>
      </dsp:txBody>
      <dsp:txXfrm>
        <a:off x="895043" y="203647"/>
        <a:ext cx="1750103" cy="1086636"/>
      </dsp:txXfrm>
    </dsp:sp>
    <dsp:sp modelId="{4197A8AE-795A-2C41-8BB3-52443FAECE06}">
      <dsp:nvSpPr>
        <dsp:cNvPr id="0" name=""/>
        <dsp:cNvSpPr/>
      </dsp:nvSpPr>
      <dsp:spPr>
        <a:xfrm>
          <a:off x="2880922" y="39"/>
          <a:ext cx="1817717" cy="115425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F1343-3A7E-CD4E-B6F3-0BC9258CC3DC}">
      <dsp:nvSpPr>
        <dsp:cNvPr id="0" name=""/>
        <dsp:cNvSpPr/>
      </dsp:nvSpPr>
      <dsp:spPr>
        <a:xfrm>
          <a:off x="3082890" y="191909"/>
          <a:ext cx="1817717" cy="1154250"/>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Community level trauma</a:t>
          </a:r>
        </a:p>
      </dsp:txBody>
      <dsp:txXfrm>
        <a:off x="3116697" y="225716"/>
        <a:ext cx="1750103" cy="1086636"/>
      </dsp:txXfrm>
    </dsp:sp>
    <dsp:sp modelId="{EB9A5D46-5116-FF4C-9886-E0C03F45500F}">
      <dsp:nvSpPr>
        <dsp:cNvPr id="0" name=""/>
        <dsp:cNvSpPr/>
      </dsp:nvSpPr>
      <dsp:spPr>
        <a:xfrm>
          <a:off x="5102576" y="39"/>
          <a:ext cx="1817717" cy="115425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26307-20AD-794C-9BF0-248761444B0F}">
      <dsp:nvSpPr>
        <dsp:cNvPr id="0" name=""/>
        <dsp:cNvSpPr/>
      </dsp:nvSpPr>
      <dsp:spPr>
        <a:xfrm>
          <a:off x="5304545" y="191909"/>
          <a:ext cx="1817717" cy="1154250"/>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Trauma</a:t>
          </a:r>
        </a:p>
        <a:p>
          <a:pPr marL="0" lvl="0" indent="0" algn="ctr" defTabSz="933450">
            <a:lnSpc>
              <a:spcPct val="90000"/>
            </a:lnSpc>
            <a:spcBef>
              <a:spcPct val="0"/>
            </a:spcBef>
            <a:spcAft>
              <a:spcPct val="35000"/>
            </a:spcAft>
            <a:buNone/>
          </a:pPr>
          <a:r>
            <a:rPr lang="en-US" sz="2100" kern="1200"/>
            <a:t>History</a:t>
          </a:r>
          <a:endParaRPr lang="en-US" sz="2100" kern="1200" dirty="0"/>
        </a:p>
      </dsp:txBody>
      <dsp:txXfrm>
        <a:off x="5338352" y="225716"/>
        <a:ext cx="1750103" cy="1086636"/>
      </dsp:txXfrm>
    </dsp:sp>
    <dsp:sp modelId="{D750DA5C-AFB0-8544-BE4A-3511F27CAE3F}">
      <dsp:nvSpPr>
        <dsp:cNvPr id="0" name=""/>
        <dsp:cNvSpPr/>
      </dsp:nvSpPr>
      <dsp:spPr>
        <a:xfrm>
          <a:off x="7324231" y="39"/>
          <a:ext cx="1817717" cy="115425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FC7E4-924D-3D4E-9ED7-E3EC9979461D}">
      <dsp:nvSpPr>
        <dsp:cNvPr id="0" name=""/>
        <dsp:cNvSpPr/>
      </dsp:nvSpPr>
      <dsp:spPr>
        <a:xfrm>
          <a:off x="7526200" y="191909"/>
          <a:ext cx="1817717" cy="1154250"/>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Acute Traumatic experience</a:t>
          </a:r>
        </a:p>
      </dsp:txBody>
      <dsp:txXfrm>
        <a:off x="7560007" y="225716"/>
        <a:ext cx="1750103" cy="1086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C2232-B9AF-2741-A42B-034D4D4E4AFC}">
      <dsp:nvSpPr>
        <dsp:cNvPr id="0" name=""/>
        <dsp:cNvSpPr/>
      </dsp:nvSpPr>
      <dsp:spPr>
        <a:xfrm>
          <a:off x="0" y="3401"/>
          <a:ext cx="10976727" cy="1800000"/>
        </a:xfrm>
        <a:prstGeom prst="rightArrow">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4E72F42-4648-074B-A38A-8B46DF99CC02}">
      <dsp:nvSpPr>
        <dsp:cNvPr id="0" name=""/>
        <dsp:cNvSpPr/>
      </dsp:nvSpPr>
      <dsp:spPr>
        <a:xfrm>
          <a:off x="176506" y="375529"/>
          <a:ext cx="9647513" cy="900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marL="0" lvl="0" indent="0" algn="ctr" defTabSz="1111250">
            <a:lnSpc>
              <a:spcPct val="90000"/>
            </a:lnSpc>
            <a:spcBef>
              <a:spcPct val="0"/>
            </a:spcBef>
            <a:spcAft>
              <a:spcPct val="35000"/>
            </a:spcAft>
            <a:buNone/>
          </a:pPr>
          <a:r>
            <a:rPr lang="en-US" sz="2500" kern="1200" dirty="0"/>
            <a:t>Cumulative Trauma</a:t>
          </a:r>
        </a:p>
      </dsp:txBody>
      <dsp:txXfrm>
        <a:off x="176506" y="375529"/>
        <a:ext cx="9647513" cy="90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2E83C-5157-439B-8C06-657A5C88FC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5E3971-E1FF-4FD2-A629-491FFECFF0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6316C7-9B95-4150-85E4-C53AE16787BB}" type="datetimeFigureOut">
              <a:rPr lang="en-US" smtClean="0"/>
              <a:t>11/29/2022</a:t>
            </a:fld>
            <a:endParaRPr lang="en-US"/>
          </a:p>
        </p:txBody>
      </p:sp>
      <p:sp>
        <p:nvSpPr>
          <p:cNvPr id="4" name="Footer Placeholder 3">
            <a:extLst>
              <a:ext uri="{FF2B5EF4-FFF2-40B4-BE49-F238E27FC236}">
                <a16:creationId xmlns:a16="http://schemas.microsoft.com/office/drawing/2014/main" id="{04BE79A8-C38D-4744-B756-A1A744C8C0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4FF175-D15F-4FD6-A43F-BBAAACE79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C852B0-AFCE-49F2-843F-ACD7F28F8312}" type="slidenum">
              <a:rPr lang="en-US" smtClean="0"/>
              <a:t>‹#›</a:t>
            </a:fld>
            <a:endParaRPr lang="en-US"/>
          </a:p>
        </p:txBody>
      </p:sp>
    </p:spTree>
    <p:extLst>
      <p:ext uri="{BB962C8B-B14F-4D97-AF65-F5344CB8AC3E}">
        <p14:creationId xmlns:p14="http://schemas.microsoft.com/office/powerpoint/2010/main" val="2451558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a:t>
            </a:fld>
            <a:endParaRPr lang="en-US"/>
          </a:p>
        </p:txBody>
      </p:sp>
    </p:spTree>
    <p:extLst>
      <p:ext uri="{BB962C8B-B14F-4D97-AF65-F5344CB8AC3E}">
        <p14:creationId xmlns:p14="http://schemas.microsoft.com/office/powerpoint/2010/main" val="316480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this could be a presentation in and of itself, but I wanted to show this just to put a context to some of the symptoms that we will be discussing.  It’s thought that a number of the effects of trauma are related to dysfunction of the cortisol system, and the effect that that can have on different areas of the brain, including decreased connectivity between the prefrontal cortex which has a role in executive function and emotion regulations, and other parts of the brain.</a:t>
            </a:r>
          </a:p>
          <a:p>
            <a:endParaRPr lang="en-US" dirty="0"/>
          </a:p>
          <a:p>
            <a:endParaRPr lang="en-US" dirty="0"/>
          </a:p>
          <a:p>
            <a:endParaRPr lang="en-US" dirty="0"/>
          </a:p>
          <a:p>
            <a:endParaRPr lang="en-US" dirty="0"/>
          </a:p>
          <a:p>
            <a:pPr>
              <a:lnSpc>
                <a:spcPct val="95000"/>
              </a:lnSpc>
              <a:spcAft>
                <a:spcPct val="50000"/>
              </a:spcAft>
            </a:pPr>
            <a:r>
              <a:rPr lang="en-US" sz="1200" dirty="0">
                <a:solidFill>
                  <a:srgbClr val="F8E82F"/>
                </a:solidFill>
              </a:rPr>
              <a:t>Dissociation</a:t>
            </a:r>
            <a:r>
              <a:rPr lang="en-US" sz="1200" dirty="0"/>
              <a:t>. Some traumatized children experience a feeling of detachment or depersonalization, as if they are “observing” something happening to them that is unreal. </a:t>
            </a:r>
          </a:p>
          <a:p>
            <a:pPr>
              <a:lnSpc>
                <a:spcPct val="95000"/>
              </a:lnSpc>
              <a:spcAft>
                <a:spcPct val="50000"/>
              </a:spcAft>
            </a:pPr>
            <a:r>
              <a:rPr lang="en-US" sz="1200" dirty="0">
                <a:solidFill>
                  <a:srgbClr val="F8E82F"/>
                </a:solidFill>
              </a:rPr>
              <a:t>Behavioral control</a:t>
            </a:r>
            <a:r>
              <a:rPr lang="en-US" sz="1200" dirty="0"/>
              <a:t>. Traumatized children can show poor impulse control, self-destructive behavior, and aggression towards others. </a:t>
            </a:r>
          </a:p>
          <a:p>
            <a:pPr>
              <a:lnSpc>
                <a:spcPct val="95000"/>
              </a:lnSpc>
              <a:spcAft>
                <a:spcPct val="50000"/>
              </a:spcAft>
            </a:pPr>
            <a:r>
              <a:rPr lang="en-US" sz="1200" dirty="0">
                <a:solidFill>
                  <a:srgbClr val="F8E82F"/>
                </a:solidFill>
              </a:rPr>
              <a:t>Cognition</a:t>
            </a:r>
            <a:r>
              <a:rPr lang="en-US" sz="1200" i="1" dirty="0"/>
              <a:t>. </a:t>
            </a:r>
            <a:r>
              <a:rPr lang="en-US" sz="1200" dirty="0"/>
              <a:t>Traumatized children can have problems focusing on and completing tasks, or planning for and anticipating future events. Some exhibit learning difficulties and problems with language development.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11</a:t>
            </a:fld>
            <a:endParaRPr lang="en-US"/>
          </a:p>
        </p:txBody>
      </p:sp>
    </p:spTree>
    <p:extLst>
      <p:ext uri="{BB962C8B-B14F-4D97-AF65-F5344CB8AC3E}">
        <p14:creationId xmlns:p14="http://schemas.microsoft.com/office/powerpoint/2010/main" val="410864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little overview of the effects- they can be wide ranging, including effects on interpersonal relationships, acquisition of developmental tasks, and physiologic effects.</a:t>
            </a:r>
          </a:p>
          <a:p>
            <a:endParaRPr lang="en-US" dirty="0"/>
          </a:p>
          <a:p>
            <a:r>
              <a:rPr lang="en-US" dirty="0"/>
              <a:t>The effects are often increased in cases where trauma occurred early and when the perpetrator is a trusted caregiver</a:t>
            </a:r>
          </a:p>
        </p:txBody>
      </p:sp>
      <p:sp>
        <p:nvSpPr>
          <p:cNvPr id="4" name="Slide Number Placeholder 3"/>
          <p:cNvSpPr>
            <a:spLocks noGrp="1"/>
          </p:cNvSpPr>
          <p:nvPr>
            <p:ph type="sldNum" sz="quarter" idx="10"/>
          </p:nvPr>
        </p:nvSpPr>
        <p:spPr/>
        <p:txBody>
          <a:bodyPr/>
          <a:lstStyle/>
          <a:p>
            <a:fld id="{0A77F94A-3BC4-4433-B93F-9A099C053D84}" type="slidenum">
              <a:rPr lang="en-US" smtClean="0"/>
              <a:t>12</a:t>
            </a:fld>
            <a:endParaRPr lang="en-US"/>
          </a:p>
        </p:txBody>
      </p:sp>
    </p:spTree>
    <p:extLst>
      <p:ext uri="{BB962C8B-B14F-4D97-AF65-F5344CB8AC3E}">
        <p14:creationId xmlns:p14="http://schemas.microsoft.com/office/powerpoint/2010/main" val="3610842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potential specific signs, though obviously all of these have a wide differential.  I put an </a:t>
            </a:r>
            <a:r>
              <a:rPr lang="en-US" dirty="0" err="1"/>
              <a:t>asterik</a:t>
            </a:r>
            <a:r>
              <a:rPr lang="en-US" dirty="0"/>
              <a:t> by ADHD because I will be coming back to that specifically</a:t>
            </a:r>
          </a:p>
        </p:txBody>
      </p:sp>
      <p:sp>
        <p:nvSpPr>
          <p:cNvPr id="4" name="Slide Number Placeholder 3"/>
          <p:cNvSpPr>
            <a:spLocks noGrp="1"/>
          </p:cNvSpPr>
          <p:nvPr>
            <p:ph type="sldNum" sz="quarter" idx="10"/>
          </p:nvPr>
        </p:nvSpPr>
        <p:spPr/>
        <p:txBody>
          <a:bodyPr/>
          <a:lstStyle/>
          <a:p>
            <a:fld id="{0A77F94A-3BC4-4433-B93F-9A099C053D84}" type="slidenum">
              <a:rPr lang="en-US" smtClean="0"/>
              <a:t>13</a:t>
            </a:fld>
            <a:endParaRPr lang="en-US"/>
          </a:p>
        </p:txBody>
      </p:sp>
    </p:spTree>
    <p:extLst>
      <p:ext uri="{BB962C8B-B14F-4D97-AF65-F5344CB8AC3E}">
        <p14:creationId xmlns:p14="http://schemas.microsoft.com/office/powerpoint/2010/main" val="284917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bringing up the concept of trauma triggers here because as you look at this list, many of the things that may remind patients- or family members- of past trauma may be things that happen every day in the office, or in the school or community</a:t>
            </a:r>
          </a:p>
        </p:txBody>
      </p:sp>
      <p:sp>
        <p:nvSpPr>
          <p:cNvPr id="4" name="Slide Number Placeholder 3"/>
          <p:cNvSpPr>
            <a:spLocks noGrp="1"/>
          </p:cNvSpPr>
          <p:nvPr>
            <p:ph type="sldNum" sz="quarter" idx="10"/>
          </p:nvPr>
        </p:nvSpPr>
        <p:spPr/>
        <p:txBody>
          <a:bodyPr/>
          <a:lstStyle/>
          <a:p>
            <a:fld id="{0A77F94A-3BC4-4433-B93F-9A099C053D84}" type="slidenum">
              <a:rPr lang="en-US" smtClean="0"/>
              <a:t>14</a:t>
            </a:fld>
            <a:endParaRPr lang="en-US"/>
          </a:p>
        </p:txBody>
      </p:sp>
    </p:spTree>
    <p:extLst>
      <p:ext uri="{BB962C8B-B14F-4D97-AF65-F5344CB8AC3E}">
        <p14:creationId xmlns:p14="http://schemas.microsoft.com/office/powerpoint/2010/main" val="46377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the impact of experiencing those triggers can lead to some of the responses described here</a:t>
            </a:r>
          </a:p>
        </p:txBody>
      </p:sp>
      <p:sp>
        <p:nvSpPr>
          <p:cNvPr id="4" name="Slide Number Placeholder 3"/>
          <p:cNvSpPr>
            <a:spLocks noGrp="1"/>
          </p:cNvSpPr>
          <p:nvPr>
            <p:ph type="sldNum" sz="quarter" idx="10"/>
          </p:nvPr>
        </p:nvSpPr>
        <p:spPr/>
        <p:txBody>
          <a:bodyPr/>
          <a:lstStyle/>
          <a:p>
            <a:fld id="{0A77F94A-3BC4-4433-B93F-9A099C053D84}" type="slidenum">
              <a:rPr lang="en-US" smtClean="0"/>
              <a:t>15</a:t>
            </a:fld>
            <a:endParaRPr lang="en-US"/>
          </a:p>
        </p:txBody>
      </p:sp>
    </p:spTree>
    <p:extLst>
      <p:ext uri="{BB962C8B-B14F-4D97-AF65-F5344CB8AC3E}">
        <p14:creationId xmlns:p14="http://schemas.microsoft.com/office/powerpoint/2010/main" val="15742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won’t go through all the symptoms in the interest of time, because you will have a copy of these slides, but these are some of the core symptoms of post traumatic stress disorder, including intrusive symptoms like recurrent memories or nightmares, impact of mood or cognitions, avoidance of stimuli associated with the event, such as trauma triggers, and hyperarousal</a:t>
            </a:r>
          </a:p>
        </p:txBody>
      </p:sp>
      <p:sp>
        <p:nvSpPr>
          <p:cNvPr id="4" name="Slide Number Placeholder 3"/>
          <p:cNvSpPr>
            <a:spLocks noGrp="1"/>
          </p:cNvSpPr>
          <p:nvPr>
            <p:ph type="sldNum" sz="quarter" idx="5"/>
          </p:nvPr>
        </p:nvSpPr>
        <p:spPr/>
        <p:txBody>
          <a:bodyPr/>
          <a:lstStyle/>
          <a:p>
            <a:fld id="{84F27713-1F29-4EDB-A872-FD4C7AE3C741}" type="slidenum">
              <a:rPr lang="en-US" smtClean="0"/>
              <a:t>16</a:t>
            </a:fld>
            <a:endParaRPr lang="en-US"/>
          </a:p>
        </p:txBody>
      </p:sp>
    </p:spTree>
    <p:extLst>
      <p:ext uri="{BB962C8B-B14F-4D97-AF65-F5344CB8AC3E}">
        <p14:creationId xmlns:p14="http://schemas.microsoft.com/office/powerpoint/2010/main" val="52550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I won’t read through these, but this is a reminder that that trauma can present in many different ways- the example here describes overlapping features of trauma and ADHD, and when you think about the impact of cortisol dysfunction on the prefrontal cortex and regulatory functions in the brain, that makes sense</a:t>
            </a:r>
          </a:p>
        </p:txBody>
      </p:sp>
      <p:sp>
        <p:nvSpPr>
          <p:cNvPr id="4" name="Slide Number Placeholder 3"/>
          <p:cNvSpPr>
            <a:spLocks noGrp="1"/>
          </p:cNvSpPr>
          <p:nvPr>
            <p:ph type="sldNum" sz="quarter" idx="5"/>
          </p:nvPr>
        </p:nvSpPr>
        <p:spPr/>
        <p:txBody>
          <a:bodyPr/>
          <a:lstStyle/>
          <a:p>
            <a:fld id="{84F27713-1F29-4EDB-A872-FD4C7AE3C741}" type="slidenum">
              <a:rPr lang="en-US" smtClean="0"/>
              <a:t>17</a:t>
            </a:fld>
            <a:endParaRPr lang="en-US"/>
          </a:p>
        </p:txBody>
      </p:sp>
    </p:spTree>
    <p:extLst>
      <p:ext uri="{BB962C8B-B14F-4D97-AF65-F5344CB8AC3E}">
        <p14:creationId xmlns:p14="http://schemas.microsoft.com/office/powerpoint/2010/main" val="35005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reminder that we care for kids in the context of their families, and many of the kids we see may have parents who have also experienced trauma, and who may experience challenges in parenting or difficulty with some of the same triggers I described earlier</a:t>
            </a:r>
          </a:p>
          <a:p>
            <a:endParaRPr lang="en-US" dirty="0"/>
          </a:p>
          <a:p>
            <a:r>
              <a:rPr lang="en-US" dirty="0"/>
              <a:t>Adults who have experienced ACEs in their early years may have changes in their stress-response system, may have diminished capacity to respond to additional stressors in a healthy way </a:t>
            </a:r>
          </a:p>
          <a:p>
            <a:endParaRPr lang="en-US" dirty="0"/>
          </a:p>
          <a:p>
            <a:endParaRPr lang="en-US" dirty="0"/>
          </a:p>
        </p:txBody>
      </p:sp>
      <p:sp>
        <p:nvSpPr>
          <p:cNvPr id="4" name="Slide Number Placeholder 3"/>
          <p:cNvSpPr>
            <a:spLocks noGrp="1"/>
          </p:cNvSpPr>
          <p:nvPr>
            <p:ph type="sldNum" sz="quarter" idx="10"/>
          </p:nvPr>
        </p:nvSpPr>
        <p:spPr/>
        <p:txBody>
          <a:bodyPr/>
          <a:lstStyle/>
          <a:p>
            <a:fld id="{5DD73B8A-A1C8-4E29-9A5E-ADF00FCFAC99}" type="slidenum">
              <a:rPr lang="en-US" smtClean="0"/>
              <a:pPr/>
              <a:t>18</a:t>
            </a:fld>
            <a:endParaRPr lang="en-US"/>
          </a:p>
        </p:txBody>
      </p:sp>
    </p:spTree>
    <p:extLst>
      <p:ext uri="{BB962C8B-B14F-4D97-AF65-F5344CB8AC3E}">
        <p14:creationId xmlns:p14="http://schemas.microsoft.com/office/powerpoint/2010/main" val="422073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I’m going to go back to SAMHSA and encourage you all to look at some of the resources to go more in-depth on this, but I wanted to outline a few of the features of trauma-informed care when we think about how to devise a system that can better meet the needs of traumatized children and families.  SAMHSA describes the 4 R’s of a trauma-informed system, including recognition of the prevalence for trauma as well as paths to recovery, many of which include trusted relationships. They also describe recognition of the signs and symptoms of trauma, not only in patients and families, but also of staff.  Recognition of symptoms can happen through incorporation of screening, and I’ll describe a few examples of tools in a few slides.  There is the Response to trauma- and that involves how knowledge of some of the things above are translated into policies and procedures in terms of how patients, families and staff may experience the healthcare environment- and this is for everyone, taking universal precautions. This includes providing information for families- and I’ll describe some sites that have examples of resources, as well as an awareness of local resources to refer patients and families to- and I say that because while it would be nice to have trauma specific interventions or treatments directly in your clinics, that </a:t>
            </a:r>
            <a:r>
              <a:rPr lang="en-US" dirty="0" err="1"/>
              <a:t>isnt</a:t>
            </a:r>
            <a:r>
              <a:rPr lang="en-US" dirty="0"/>
              <a:t> necessarily realistic.</a:t>
            </a:r>
          </a:p>
        </p:txBody>
      </p:sp>
      <p:sp>
        <p:nvSpPr>
          <p:cNvPr id="4" name="Slide Number Placeholder 3"/>
          <p:cNvSpPr>
            <a:spLocks noGrp="1"/>
          </p:cNvSpPr>
          <p:nvPr>
            <p:ph type="sldNum" sz="quarter" idx="5"/>
          </p:nvPr>
        </p:nvSpPr>
        <p:spPr/>
        <p:txBody>
          <a:bodyPr/>
          <a:lstStyle/>
          <a:p>
            <a:fld id="{84F27713-1F29-4EDB-A872-FD4C7AE3C741}" type="slidenum">
              <a:rPr lang="en-US" smtClean="0"/>
              <a:t>21</a:t>
            </a:fld>
            <a:endParaRPr lang="en-US"/>
          </a:p>
        </p:txBody>
      </p:sp>
    </p:spTree>
    <p:extLst>
      <p:ext uri="{BB962C8B-B14F-4D97-AF65-F5344CB8AC3E}">
        <p14:creationId xmlns:p14="http://schemas.microsoft.com/office/powerpoint/2010/main" val="1220992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going to some more specific examples, once of the most important things that can happen is just to set the stage that it is ok to talk about trauma in the office. There are some example of specific screeners here, and also a potential single question. Other ways to raise the topic include things like posters and handouts, and the NCTSN has a lot of great handouts available for free- I have that link at the end of the presentation- we are almost there!</a:t>
            </a:r>
          </a:p>
        </p:txBody>
      </p:sp>
      <p:sp>
        <p:nvSpPr>
          <p:cNvPr id="4" name="Slide Number Placeholder 3"/>
          <p:cNvSpPr>
            <a:spLocks noGrp="1"/>
          </p:cNvSpPr>
          <p:nvPr>
            <p:ph type="sldNum" sz="quarter" idx="5"/>
          </p:nvPr>
        </p:nvSpPr>
        <p:spPr/>
        <p:txBody>
          <a:bodyPr/>
          <a:lstStyle/>
          <a:p>
            <a:fld id="{84F27713-1F29-4EDB-A872-FD4C7AE3C741}" type="slidenum">
              <a:rPr lang="en-US" smtClean="0"/>
              <a:t>22</a:t>
            </a:fld>
            <a:endParaRPr lang="en-US"/>
          </a:p>
        </p:txBody>
      </p:sp>
    </p:spTree>
    <p:extLst>
      <p:ext uri="{BB962C8B-B14F-4D97-AF65-F5344CB8AC3E}">
        <p14:creationId xmlns:p14="http://schemas.microsoft.com/office/powerpoint/2010/main" val="180560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Maryland Behavioral Health Integration in Pediatric Primary Care or BHIPP is a Child Psychiatry Access Program that supports the capacity of primary care providers in Maryland to manage pediatric mental health concerns. </a:t>
            </a:r>
          </a:p>
          <a:p>
            <a:endParaRPr lang="en-US" sz="1400" dirty="0"/>
          </a:p>
          <a:p>
            <a:r>
              <a:rPr lang="en-US" sz="1400" dirty="0"/>
              <a:t>BHIPP offers free behavioral health telephone consultation, resource and referral networking, training and educational opportunities, Web-based longitudinal learning through Project ECHO, telemental health services, care coordination, and social work co-location in select primary care practices in collaboration with Salisbury University (SU) and Morgan State University (MSU).</a:t>
            </a:r>
          </a:p>
          <a:p>
            <a:endParaRPr lang="en-US" sz="1400" dirty="0"/>
          </a:p>
          <a:p>
            <a:r>
              <a:rPr lang="en-US" sz="1400" dirty="0"/>
              <a:t>BHIPP also recently received additional funding to expand warmline consultation services to select hospital Eds, and to provide Technical Assistance to select primary care practices with goal of practices becoming mental health hubs.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things that you can say when a family discloses trauma- recognizing that shame and isolation are often powerful after-effects of trauma and working to counteract that</a:t>
            </a:r>
          </a:p>
        </p:txBody>
      </p:sp>
      <p:sp>
        <p:nvSpPr>
          <p:cNvPr id="4" name="Slide Number Placeholder 3"/>
          <p:cNvSpPr>
            <a:spLocks noGrp="1"/>
          </p:cNvSpPr>
          <p:nvPr>
            <p:ph type="sldNum" sz="quarter" idx="10"/>
          </p:nvPr>
        </p:nvSpPr>
        <p:spPr/>
        <p:txBody>
          <a:bodyPr/>
          <a:lstStyle/>
          <a:p>
            <a:fld id="{0A77F94A-3BC4-4433-B93F-9A099C053D84}" type="slidenum">
              <a:rPr lang="en-US" smtClean="0"/>
              <a:t>23</a:t>
            </a:fld>
            <a:endParaRPr lang="en-US"/>
          </a:p>
        </p:txBody>
      </p:sp>
    </p:spTree>
    <p:extLst>
      <p:ext uri="{BB962C8B-B14F-4D97-AF65-F5344CB8AC3E}">
        <p14:creationId xmlns:p14="http://schemas.microsoft.com/office/powerpoint/2010/main" val="3186922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some other examples of ways to respond- in addition to gathering more information, being able to provide education- and here again is where there are really great family education resources on NCTSN. In some cases, it will be clear that the patient and family need additional services and support, and making sure that you are aware of those supports ahead of time can be helpful- that being said, we also know how challenging it has been to access services recently- and I want to acknowledge that here.  </a:t>
            </a:r>
          </a:p>
        </p:txBody>
      </p:sp>
      <p:sp>
        <p:nvSpPr>
          <p:cNvPr id="4" name="Slide Number Placeholder 3"/>
          <p:cNvSpPr>
            <a:spLocks noGrp="1"/>
          </p:cNvSpPr>
          <p:nvPr>
            <p:ph type="sldNum" sz="quarter" idx="10"/>
          </p:nvPr>
        </p:nvSpPr>
        <p:spPr/>
        <p:txBody>
          <a:bodyPr/>
          <a:lstStyle/>
          <a:p>
            <a:fld id="{0A77F94A-3BC4-4433-B93F-9A099C053D84}" type="slidenum">
              <a:rPr lang="en-US" smtClean="0"/>
              <a:t>24</a:t>
            </a:fld>
            <a:endParaRPr lang="en-US"/>
          </a:p>
        </p:txBody>
      </p:sp>
    </p:spTree>
    <p:extLst>
      <p:ext uri="{BB962C8B-B14F-4D97-AF65-F5344CB8AC3E}">
        <p14:creationId xmlns:p14="http://schemas.microsoft.com/office/powerpoint/2010/main" val="2160989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infographic from </a:t>
            </a:r>
            <a:r>
              <a:rPr lang="en-US" dirty="0" err="1"/>
              <a:t>Samhsa</a:t>
            </a:r>
            <a:r>
              <a:rPr lang="en-US" dirty="0"/>
              <a:t> giving some examples of ways that trauma-informed principles can be put into practice. You’ll see here that several of the concepts involve affirmation, autonomy and control- these things being missing is often a characteristic of many traumatic experiences</a:t>
            </a:r>
          </a:p>
        </p:txBody>
      </p:sp>
      <p:sp>
        <p:nvSpPr>
          <p:cNvPr id="4" name="Slide Number Placeholder 3"/>
          <p:cNvSpPr>
            <a:spLocks noGrp="1"/>
          </p:cNvSpPr>
          <p:nvPr>
            <p:ph type="sldNum" sz="quarter" idx="5"/>
          </p:nvPr>
        </p:nvSpPr>
        <p:spPr/>
        <p:txBody>
          <a:bodyPr/>
          <a:lstStyle/>
          <a:p>
            <a:fld id="{84F27713-1F29-4EDB-A872-FD4C7AE3C741}" type="slidenum">
              <a:rPr lang="en-US" smtClean="0"/>
              <a:t>25</a:t>
            </a:fld>
            <a:endParaRPr lang="en-US"/>
          </a:p>
        </p:txBody>
      </p:sp>
    </p:spTree>
    <p:extLst>
      <p:ext uri="{BB962C8B-B14F-4D97-AF65-F5344CB8AC3E}">
        <p14:creationId xmlns:p14="http://schemas.microsoft.com/office/powerpoint/2010/main" val="1296526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6EF9B-7860-4048-880B-A557065CF709}" type="slidenum">
              <a:rPr lang="en-US" smtClean="0"/>
              <a:t>30</a:t>
            </a:fld>
            <a:endParaRPr lang="en-US"/>
          </a:p>
        </p:txBody>
      </p:sp>
    </p:spTree>
    <p:extLst>
      <p:ext uri="{BB962C8B-B14F-4D97-AF65-F5344CB8AC3E}">
        <p14:creationId xmlns:p14="http://schemas.microsoft.com/office/powerpoint/2010/main" val="58735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187" marR="638919">
              <a:lnSpc>
                <a:spcPts val="3135"/>
              </a:lnSpc>
              <a:tabLst>
                <a:tab pos="368581" algn="l"/>
                <a:tab pos="369241" algn="l"/>
              </a:tabLst>
            </a:pPr>
            <a:endParaRPr lang="en-US" spc="-5"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defTabSz="465887">
              <a:defRPr/>
            </a:pPr>
            <a:fld id="{9696EF9B-7860-4048-880B-A557065CF709}" type="slidenum">
              <a:rPr lang="en-US">
                <a:solidFill>
                  <a:prstClr val="black"/>
                </a:solidFill>
                <a:latin typeface="Calibri" panose="020F0502020204030204"/>
              </a:rPr>
              <a:pPr defTabSz="465887">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593524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9696EF9B-7860-4048-880B-A557065CF709}" type="slidenum">
              <a:rPr lang="en-US">
                <a:solidFill>
                  <a:prstClr val="black"/>
                </a:solidFill>
                <a:latin typeface="Calibri" panose="020F0502020204030204"/>
              </a:rPr>
              <a:pPr defTabSz="465887">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632401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9696EF9B-7860-4048-880B-A557065CF709}" type="slidenum">
              <a:rPr lang="en-US">
                <a:solidFill>
                  <a:prstClr val="black"/>
                </a:solidFill>
                <a:latin typeface="Calibri" panose="020F0502020204030204"/>
              </a:rPr>
              <a:pPr defTabSz="465887">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088711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 copy of these slides</a:t>
            </a:r>
          </a:p>
        </p:txBody>
      </p:sp>
      <p:sp>
        <p:nvSpPr>
          <p:cNvPr id="4" name="Slide Number Placeholder 3"/>
          <p:cNvSpPr>
            <a:spLocks noGrp="1"/>
          </p:cNvSpPr>
          <p:nvPr>
            <p:ph type="sldNum" sz="quarter" idx="5"/>
          </p:nvPr>
        </p:nvSpPr>
        <p:spPr/>
        <p:txBody>
          <a:bodyPr/>
          <a:lstStyle/>
          <a:p>
            <a:fld id="{84F27713-1F29-4EDB-A872-FD4C7AE3C741}" type="slidenum">
              <a:rPr lang="en-US" smtClean="0"/>
              <a:t>34</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a:t>
            </a:fld>
            <a:endParaRPr lang="en-US"/>
          </a:p>
        </p:txBody>
      </p:sp>
    </p:spTree>
    <p:extLst>
      <p:ext uri="{BB962C8B-B14F-4D97-AF65-F5344CB8AC3E}">
        <p14:creationId xmlns:p14="http://schemas.microsoft.com/office/powerpoint/2010/main" val="175957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a:t>
            </a:fld>
            <a:endParaRPr lang="en-US"/>
          </a:p>
        </p:txBody>
      </p:sp>
    </p:spTree>
    <p:extLst>
      <p:ext uri="{BB962C8B-B14F-4D97-AF65-F5344CB8AC3E}">
        <p14:creationId xmlns:p14="http://schemas.microsoft.com/office/powerpoint/2010/main" val="377919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whirlwind introduction to some of the concepts here, and there are some great resources that can provide more in-depth information and training that I’ll include at the end</a:t>
            </a:r>
          </a:p>
        </p:txBody>
      </p:sp>
      <p:sp>
        <p:nvSpPr>
          <p:cNvPr id="4" name="Slide Number Placeholder 3"/>
          <p:cNvSpPr>
            <a:spLocks noGrp="1"/>
          </p:cNvSpPr>
          <p:nvPr>
            <p:ph type="sldNum" sz="quarter" idx="5"/>
          </p:nvPr>
        </p:nvSpPr>
        <p:spPr/>
        <p:txBody>
          <a:bodyPr/>
          <a:lstStyle/>
          <a:p>
            <a:fld id="{84F27713-1F29-4EDB-A872-FD4C7AE3C741}" type="slidenum">
              <a:rPr lang="en-US" smtClean="0"/>
              <a:t>5</a:t>
            </a:fld>
            <a:endParaRPr lang="en-US"/>
          </a:p>
        </p:txBody>
      </p:sp>
    </p:spTree>
    <p:extLst>
      <p:ext uri="{BB962C8B-B14F-4D97-AF65-F5344CB8AC3E}">
        <p14:creationId xmlns:p14="http://schemas.microsoft.com/office/powerpoint/2010/main" val="220301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start with definitions- the substance abuse and mental health services administration, or SAMHSA, which has done a lot of work around trauma informed care, and for which I have a link at the end for those who are interested uses the definition you see here.</a:t>
            </a:r>
          </a:p>
          <a:p>
            <a:r>
              <a:rPr lang="en-US" dirty="0"/>
              <a:t>They also describe the 3 E’s of trauma that you see at the right here, and this can be helpful to parse out. </a:t>
            </a:r>
          </a:p>
          <a:p>
            <a:r>
              <a:rPr lang="en-US" dirty="0"/>
              <a:t>It separates the event from the individual’s experience of the event and the meaning they make of it (for example whether it is something seen as shameful)– and finally the effects of trauma- which can be- immediate or delayed</a:t>
            </a:r>
          </a:p>
        </p:txBody>
      </p:sp>
      <p:sp>
        <p:nvSpPr>
          <p:cNvPr id="4" name="Slide Number Placeholder 3"/>
          <p:cNvSpPr>
            <a:spLocks noGrp="1"/>
          </p:cNvSpPr>
          <p:nvPr>
            <p:ph type="sldNum" sz="quarter" idx="5"/>
          </p:nvPr>
        </p:nvSpPr>
        <p:spPr/>
        <p:txBody>
          <a:bodyPr/>
          <a:lstStyle/>
          <a:p>
            <a:fld id="{84F27713-1F29-4EDB-A872-FD4C7AE3C741}" type="slidenum">
              <a:rPr lang="en-US" smtClean="0"/>
              <a:t>7</a:t>
            </a:fld>
            <a:endParaRPr lang="en-US"/>
          </a:p>
        </p:txBody>
      </p:sp>
    </p:spTree>
    <p:extLst>
      <p:ext uri="{BB962C8B-B14F-4D97-AF65-F5344CB8AC3E}">
        <p14:creationId xmlns:p14="http://schemas.microsoft.com/office/powerpoint/2010/main" val="324876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t>This is a list- not exhaustive – of different types of trauma- I’m sure that there are others that those of you here could add to the list</a:t>
            </a:r>
          </a:p>
          <a:p>
            <a:pPr lvl="0"/>
            <a:endParaRPr lang="en-US" sz="1200" b="1" dirty="0"/>
          </a:p>
          <a:p>
            <a:pPr lvl="0"/>
            <a:endParaRPr lang="en-US" sz="1200" b="1" dirty="0"/>
          </a:p>
          <a:p>
            <a:pPr lvl="0"/>
            <a:r>
              <a:rPr lang="en-US" sz="1200" b="1" dirty="0"/>
              <a:t>Natural disasters: </a:t>
            </a:r>
            <a:r>
              <a:rPr lang="en-US" sz="1200" dirty="0"/>
              <a:t>hurricanes, fires, floods</a:t>
            </a:r>
          </a:p>
          <a:p>
            <a:pPr lvl="0"/>
            <a:r>
              <a:rPr lang="en-US" sz="1200" b="1" dirty="0"/>
              <a:t>Human-caused disasters</a:t>
            </a:r>
            <a:r>
              <a:rPr lang="en-US" sz="1200" dirty="0"/>
              <a:t>: accidents, wars, environmental disasters, acts of terrorism</a:t>
            </a:r>
          </a:p>
          <a:p>
            <a:pPr lvl="0"/>
            <a:r>
              <a:rPr lang="en-US" sz="1200" b="1" dirty="0"/>
              <a:t>Community violence: </a:t>
            </a:r>
            <a:r>
              <a:rPr lang="en-US" sz="1200" dirty="0"/>
              <a:t>robberies, shootings, assault, gang-related violence, hate crimes, group trauma affecting a particular community</a:t>
            </a:r>
          </a:p>
          <a:p>
            <a:pPr lvl="0"/>
            <a:r>
              <a:rPr lang="en-US" sz="1200" b="1" dirty="0"/>
              <a:t>School violence: </a:t>
            </a:r>
            <a:r>
              <a:rPr lang="en-US" sz="1200" dirty="0"/>
              <a:t>threats, fights, school shootings, bullying, loss of a student or staff member </a:t>
            </a:r>
          </a:p>
          <a:p>
            <a:pPr lvl="0"/>
            <a:r>
              <a:rPr lang="en-US" sz="1200" b="1" dirty="0"/>
              <a:t>Family trauma: </a:t>
            </a:r>
            <a:r>
              <a:rPr lang="en-US" sz="1200" dirty="0"/>
              <a:t>abuse, neglect, experiencing or witnessing domestic violence, incarceration of family members, family substance abuse, sudden or expected loss of a loved one</a:t>
            </a:r>
          </a:p>
          <a:p>
            <a:pPr lvl="0"/>
            <a:r>
              <a:rPr lang="en-US" sz="1200" b="1" dirty="0"/>
              <a:t>Refugee and Immigrant trauma: </a:t>
            </a:r>
            <a:r>
              <a:rPr lang="en-US" sz="1200" dirty="0"/>
              <a:t>exposure to war, political violence, torture, forced displacement, migration and acculturation stressors, fears of deportation</a:t>
            </a:r>
          </a:p>
          <a:p>
            <a:pPr lvl="0"/>
            <a:r>
              <a:rPr lang="en-US" sz="1200" b="1" dirty="0"/>
              <a:t>Medical trauma: </a:t>
            </a:r>
            <a:r>
              <a:rPr lang="en-US" sz="1200" dirty="0"/>
              <a:t>pain, injury and serious illness; invasive medical procedures or treatments</a:t>
            </a:r>
          </a:p>
          <a:p>
            <a:pPr lvl="0"/>
            <a:r>
              <a:rPr lang="en-US" sz="1200" b="1" dirty="0"/>
              <a:t>Poverty: </a:t>
            </a:r>
            <a:r>
              <a:rPr lang="en-US" sz="1200" dirty="0"/>
              <a:t>lack of resources, support networks, or mobility; financial stressors; homelessness</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8</a:t>
            </a:fld>
            <a:endParaRPr lang="en-US"/>
          </a:p>
        </p:txBody>
      </p:sp>
    </p:spTree>
    <p:extLst>
      <p:ext uri="{BB962C8B-B14F-4D97-AF65-F5344CB8AC3E}">
        <p14:creationId xmlns:p14="http://schemas.microsoft.com/office/powerpoint/2010/main" val="397396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there is the issue of cumulative trauma- as many of the children that we see experience more than one traumatic event.  This is an example of different layers of trauma that might be experienced by an individual, and as you can imagine, the cumulative effect can be wide ranging, particularly when experienced at an early age</a:t>
            </a:r>
          </a:p>
        </p:txBody>
      </p:sp>
      <p:sp>
        <p:nvSpPr>
          <p:cNvPr id="4" name="Slide Number Placeholder 3"/>
          <p:cNvSpPr>
            <a:spLocks noGrp="1"/>
          </p:cNvSpPr>
          <p:nvPr>
            <p:ph type="sldNum" sz="quarter" idx="5"/>
          </p:nvPr>
        </p:nvSpPr>
        <p:spPr/>
        <p:txBody>
          <a:bodyPr/>
          <a:lstStyle/>
          <a:p>
            <a:fld id="{0A77F94A-3BC4-4433-B93F-9A099C053D84}" type="slidenum">
              <a:rPr lang="en-US" smtClean="0"/>
              <a:t>9</a:t>
            </a:fld>
            <a:endParaRPr lang="en-US"/>
          </a:p>
        </p:txBody>
      </p:sp>
    </p:spTree>
    <p:extLst>
      <p:ext uri="{BB962C8B-B14F-4D97-AF65-F5344CB8AC3E}">
        <p14:creationId xmlns:p14="http://schemas.microsoft.com/office/powerpoint/2010/main" val="148632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Lato" panose="020F0502020204030203" pitchFamily="34" charset="0"/>
              </a:rPr>
              <a:t>I am guessing that the ACEs study is well known these days- but this is an example of the effect of cumulative traumatic or adverse experience, with increasing adverse experiences being associated with higher rates of long-erm health and mental health effects even in adulthood.</a:t>
            </a:r>
          </a:p>
          <a:p>
            <a:pPr algn="l"/>
            <a:r>
              <a:rPr lang="en-US" b="1" i="0" dirty="0">
                <a:solidFill>
                  <a:srgbClr val="264B65"/>
                </a:solidFill>
                <a:effectLst/>
                <a:latin typeface="Roboto" panose="02000000000000000000" pitchFamily="2" charset="0"/>
              </a:rPr>
              <a:t>Children Who Experience Four or More ACEs:</a:t>
            </a:r>
          </a:p>
          <a:p>
            <a:pPr algn="l"/>
            <a:r>
              <a:rPr lang="en-US" b="1" i="0" dirty="0">
                <a:solidFill>
                  <a:srgbClr val="222222"/>
                </a:solidFill>
                <a:effectLst/>
                <a:latin typeface="Lato" panose="020F0502020204030203" pitchFamily="34" charset="0"/>
              </a:rPr>
              <a:t>10–12x</a:t>
            </a:r>
            <a:r>
              <a:rPr lang="en-US" b="0" i="0" dirty="0">
                <a:solidFill>
                  <a:srgbClr val="222222"/>
                </a:solidFill>
                <a:effectLst/>
                <a:latin typeface="Lato" panose="020F0502020204030203" pitchFamily="34" charset="0"/>
              </a:rPr>
              <a:t> greater risk for </a:t>
            </a:r>
            <a:r>
              <a:rPr lang="en-US" b="1" i="0" dirty="0">
                <a:solidFill>
                  <a:srgbClr val="222222"/>
                </a:solidFill>
                <a:effectLst/>
                <a:latin typeface="Lato" panose="020F0502020204030203" pitchFamily="34" charset="0"/>
              </a:rPr>
              <a:t>Intravenous Drug Use</a:t>
            </a:r>
            <a:r>
              <a:rPr lang="en-US" b="0" i="0" dirty="0">
                <a:solidFill>
                  <a:srgbClr val="222222"/>
                </a:solidFill>
                <a:effectLst/>
                <a:latin typeface="Lato" panose="020F0502020204030203" pitchFamily="34" charset="0"/>
              </a:rPr>
              <a:t> and </a:t>
            </a:r>
            <a:r>
              <a:rPr lang="en-US" b="1" i="0" dirty="0">
                <a:solidFill>
                  <a:srgbClr val="222222"/>
                </a:solidFill>
                <a:effectLst/>
                <a:latin typeface="Lato" panose="020F0502020204030203" pitchFamily="34" charset="0"/>
              </a:rPr>
              <a:t>Attempted Suicide</a:t>
            </a:r>
            <a:endParaRPr lang="en-US" b="0" i="0" dirty="0">
              <a:solidFill>
                <a:srgbClr val="222222"/>
              </a:solidFill>
              <a:effectLst/>
              <a:latin typeface="Lato" panose="020F0502020204030203" pitchFamily="34" charset="0"/>
            </a:endParaRPr>
          </a:p>
          <a:p>
            <a:pPr algn="l"/>
            <a:r>
              <a:rPr lang="en-US" b="1" i="0" dirty="0">
                <a:solidFill>
                  <a:srgbClr val="222222"/>
                </a:solidFill>
                <a:effectLst/>
                <a:latin typeface="Lato" panose="020F0502020204030203" pitchFamily="34" charset="0"/>
              </a:rPr>
              <a:t>2–3x</a:t>
            </a:r>
            <a:r>
              <a:rPr lang="en-US" b="0" i="0" dirty="0">
                <a:solidFill>
                  <a:srgbClr val="222222"/>
                </a:solidFill>
                <a:effectLst/>
                <a:latin typeface="Lato" panose="020F0502020204030203" pitchFamily="34" charset="0"/>
              </a:rPr>
              <a:t> greater risk for developing </a:t>
            </a:r>
            <a:r>
              <a:rPr lang="en-US" b="1" i="0" dirty="0">
                <a:solidFill>
                  <a:srgbClr val="222222"/>
                </a:solidFill>
                <a:effectLst/>
                <a:latin typeface="Lato" panose="020F0502020204030203" pitchFamily="34" charset="0"/>
              </a:rPr>
              <a:t>Heart Disease</a:t>
            </a:r>
            <a:r>
              <a:rPr lang="en-US" b="0" i="0" dirty="0">
                <a:solidFill>
                  <a:srgbClr val="222222"/>
                </a:solidFill>
                <a:effectLst/>
                <a:latin typeface="Lato" panose="020F0502020204030203" pitchFamily="34" charset="0"/>
              </a:rPr>
              <a:t> and </a:t>
            </a:r>
            <a:r>
              <a:rPr lang="en-US" b="1" i="0" dirty="0">
                <a:solidFill>
                  <a:srgbClr val="222222"/>
                </a:solidFill>
                <a:effectLst/>
                <a:latin typeface="Lato" panose="020F0502020204030203" pitchFamily="34" charset="0"/>
              </a:rPr>
              <a:t>Cancer</a:t>
            </a:r>
            <a:endParaRPr lang="en-US" b="0" i="0" dirty="0">
              <a:solidFill>
                <a:srgbClr val="222222"/>
              </a:solidFill>
              <a:effectLst/>
              <a:latin typeface="Lato" panose="020F0502020204030203" pitchFamily="34" charset="0"/>
            </a:endParaRPr>
          </a:p>
          <a:p>
            <a:pPr algn="l"/>
            <a:r>
              <a:rPr lang="en-US" b="1" i="0" dirty="0">
                <a:solidFill>
                  <a:srgbClr val="222222"/>
                </a:solidFill>
                <a:effectLst/>
                <a:latin typeface="Lato" panose="020F0502020204030203" pitchFamily="34" charset="0"/>
              </a:rPr>
              <a:t>32x</a:t>
            </a:r>
            <a:r>
              <a:rPr lang="en-US" b="0" i="0" dirty="0">
                <a:solidFill>
                  <a:srgbClr val="222222"/>
                </a:solidFill>
                <a:effectLst/>
                <a:latin typeface="Lato" panose="020F0502020204030203" pitchFamily="34" charset="0"/>
              </a:rPr>
              <a:t> more likely to have </a:t>
            </a:r>
            <a:r>
              <a:rPr lang="en-US" b="1" i="0" dirty="0">
                <a:solidFill>
                  <a:srgbClr val="222222"/>
                </a:solidFill>
                <a:effectLst/>
                <a:latin typeface="Lato" panose="020F0502020204030203" pitchFamily="34" charset="0"/>
              </a:rPr>
              <a:t>Learning</a:t>
            </a:r>
            <a:r>
              <a:rPr lang="en-US" b="0" i="0" dirty="0">
                <a:solidFill>
                  <a:srgbClr val="222222"/>
                </a:solidFill>
                <a:effectLst/>
                <a:latin typeface="Lato" panose="020F0502020204030203" pitchFamily="34" charset="0"/>
              </a:rPr>
              <a:t> and </a:t>
            </a:r>
            <a:r>
              <a:rPr lang="en-US" b="1" i="0" dirty="0">
                <a:solidFill>
                  <a:srgbClr val="222222"/>
                </a:solidFill>
                <a:effectLst/>
                <a:latin typeface="Lato" panose="020F0502020204030203" pitchFamily="34" charset="0"/>
              </a:rPr>
              <a:t>Behavioral Problems</a:t>
            </a:r>
            <a:endParaRPr lang="en-US" b="0" i="0" dirty="0">
              <a:solidFill>
                <a:srgbClr val="222222"/>
              </a:solidFill>
              <a:effectLst/>
              <a:latin typeface="Lato" panose="020F0502020204030203" pitchFamily="34" charset="0"/>
            </a:endParaRPr>
          </a:p>
          <a:p>
            <a:pPr algn="l"/>
            <a:r>
              <a:rPr lang="en-US" b="1" i="0" dirty="0">
                <a:solidFill>
                  <a:srgbClr val="222222"/>
                </a:solidFill>
                <a:effectLst/>
                <a:latin typeface="Lato" panose="020F0502020204030203" pitchFamily="34" charset="0"/>
              </a:rPr>
              <a:t>8 out of 10</a:t>
            </a:r>
            <a:r>
              <a:rPr lang="en-US" b="0" i="0" dirty="0">
                <a:solidFill>
                  <a:srgbClr val="222222"/>
                </a:solidFill>
                <a:effectLst/>
                <a:latin typeface="Lato" panose="020F0502020204030203" pitchFamily="34" charset="0"/>
              </a:rPr>
              <a:t> </a:t>
            </a:r>
            <a:r>
              <a:rPr lang="en-US" b="1" i="0" dirty="0">
                <a:solidFill>
                  <a:srgbClr val="222222"/>
                </a:solidFill>
                <a:effectLst/>
                <a:latin typeface="Lato" panose="020F0502020204030203" pitchFamily="34" charset="0"/>
              </a:rPr>
              <a:t>Leading Cause of Death</a:t>
            </a:r>
            <a:r>
              <a:rPr lang="en-US" b="0" i="0" dirty="0">
                <a:solidFill>
                  <a:srgbClr val="222222"/>
                </a:solidFill>
                <a:effectLst/>
                <a:latin typeface="Lato" panose="020F0502020204030203" pitchFamily="34" charset="0"/>
              </a:rPr>
              <a:t> in the U.S. correlate with exposure to four or more ACEs</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10</a:t>
            </a:fld>
            <a:endParaRPr lang="en-US"/>
          </a:p>
        </p:txBody>
      </p:sp>
    </p:spTree>
    <p:extLst>
      <p:ext uri="{BB962C8B-B14F-4D97-AF65-F5344CB8AC3E}">
        <p14:creationId xmlns:p14="http://schemas.microsoft.com/office/powerpoint/2010/main" val="270171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pic>
        <p:nvPicPr>
          <p:cNvPr id="13" name="Picture 12">
            <a:extLst>
              <a:ext uri="{FF2B5EF4-FFF2-40B4-BE49-F238E27FC236}">
                <a16:creationId xmlns:a16="http://schemas.microsoft.com/office/drawing/2014/main" id="{F34D3547-F1AD-45F1-857D-B04F201EE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340403023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9249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16267339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54603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87F5A1-BD17-4702-91A8-1A64D0CFD8AF}"/>
              </a:ext>
            </a:extLst>
          </p:cNvPr>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86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8496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9040222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11/29/2022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27787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11/29/2022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43703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54546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11/29/2022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12304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11/29/2022</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8737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11/29/2022</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376222470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685" r:id="rId13"/>
    <p:sldLayoutId id="2147483686" r:id="rId14"/>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3B_94CC591B.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53_4C9610CC.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256_3A7DFFD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4C_5E293424.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259_4ABE49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pngall.com/relationship-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dpti.sa.gov.au/livingneighbourhoods/sharing-your-stor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dpti.sa.gov.au/livingneighbourhoods/sharing-your-stor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dbhipp.org/covid-19-resources.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ctc.georgetown.edu/toolkit/" TargetMode="External"/><Relationship Id="rId2" Type="http://schemas.openxmlformats.org/officeDocument/2006/relationships/hyperlink" Target="https://www.traumainformedcare.chcs.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4C_37FF2270.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621" y="536730"/>
            <a:ext cx="10789921" cy="3372787"/>
          </a:xfrm>
        </p:spPr>
        <p:txBody>
          <a:bodyPr>
            <a:normAutofit fontScale="90000"/>
          </a:bodyPr>
          <a:lstStyle/>
          <a:p>
            <a:r>
              <a:rPr lang="en-US" sz="4000" dirty="0"/>
              <a:t>Maryland Behavioral Health Integration in Pediatric Primary Care (MD BHIPP)</a:t>
            </a:r>
            <a:br>
              <a:rPr lang="en-US" sz="4000" dirty="0"/>
            </a:br>
            <a:br>
              <a:rPr lang="en-US" sz="4000" dirty="0"/>
            </a:br>
            <a:r>
              <a:rPr lang="en-US" sz="4000" i="1" dirty="0"/>
              <a:t>Trauma-Informed Care</a:t>
            </a:r>
            <a:br>
              <a:rPr lang="en-US" sz="4000" i="1" dirty="0"/>
            </a:br>
            <a:r>
              <a:rPr lang="en-US" sz="4000" i="1" dirty="0"/>
              <a:t>December 1</a:t>
            </a:r>
            <a:r>
              <a:rPr lang="en-US" sz="4000" i="1" baseline="30000" dirty="0"/>
              <a:t>st</a:t>
            </a:r>
            <a:r>
              <a:rPr lang="en-US" sz="4000" i="1" dirty="0"/>
              <a:t>, 2022</a:t>
            </a:r>
            <a:br>
              <a:rPr lang="en-US" sz="3200" dirty="0"/>
            </a:br>
            <a:br>
              <a:rPr lang="en-US" sz="3200" dirty="0"/>
            </a:br>
            <a:r>
              <a:rPr lang="en-US" sz="3100" dirty="0"/>
              <a:t>Robert Paine, DO </a:t>
            </a:r>
            <a:br>
              <a:rPr lang="en-US" sz="3200" dirty="0"/>
            </a:br>
            <a:endParaRPr lang="en-US" sz="4400" dirty="0"/>
          </a:p>
        </p:txBody>
      </p:sp>
      <p:sp>
        <p:nvSpPr>
          <p:cNvPr id="3" name="Subtitle 2"/>
          <p:cNvSpPr>
            <a:spLocks noGrp="1"/>
          </p:cNvSpPr>
          <p:nvPr>
            <p:ph type="subTitle" idx="1"/>
          </p:nvPr>
        </p:nvSpPr>
        <p:spPr>
          <a:xfrm>
            <a:off x="4571979" y="4499477"/>
            <a:ext cx="6925078" cy="1559947"/>
          </a:xfrm>
        </p:spPr>
        <p:txBody>
          <a:bodyPr>
            <a:normAutofit fontScale="92500"/>
          </a:bodyPr>
          <a:lstStyle/>
          <a:p>
            <a:pPr lvl="0">
              <a:buClr>
                <a:srgbClr val="C00000"/>
              </a:buClr>
            </a:pPr>
            <a:r>
              <a:rPr lang="en-US" dirty="0">
                <a:solidFill>
                  <a:srgbClr val="FFFFFF"/>
                </a:solidFill>
              </a:rPr>
              <a:t>1-855-MD-BHIPP (632-4477)</a:t>
            </a:r>
          </a:p>
          <a:p>
            <a:pPr lvl="0">
              <a:buClr>
                <a:srgbClr val="C00000"/>
              </a:buClr>
            </a:pPr>
            <a:r>
              <a:rPr lang="en-US" dirty="0">
                <a:solidFill>
                  <a:srgbClr val="FFFFFF"/>
                </a:solidFill>
              </a:rPr>
              <a:t>www.mdbhipp.org</a:t>
            </a:r>
          </a:p>
          <a:p>
            <a:pPr lvl="0">
              <a:buClr>
                <a:srgbClr val="C00000"/>
              </a:buClr>
            </a:pPr>
            <a:r>
              <a:rPr lang="en-US" dirty="0">
                <a:solidFill>
                  <a:srgbClr val="FFFFFF"/>
                </a:solidFill>
              </a:rPr>
              <a:t>Follow us on Facebook, LinkedIn, and Twitter! @MDBHIPP </a:t>
            </a:r>
          </a:p>
        </p:txBody>
      </p:sp>
    </p:spTree>
    <p:extLst>
      <p:ext uri="{BB962C8B-B14F-4D97-AF65-F5344CB8AC3E}">
        <p14:creationId xmlns:p14="http://schemas.microsoft.com/office/powerpoint/2010/main" val="379129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6F0C-8BC0-41AA-B0A0-03457AD59A78}"/>
              </a:ext>
            </a:extLst>
          </p:cNvPr>
          <p:cNvSpPr>
            <a:spLocks noGrp="1"/>
          </p:cNvSpPr>
          <p:nvPr>
            <p:ph type="title"/>
          </p:nvPr>
        </p:nvSpPr>
        <p:spPr/>
        <p:txBody>
          <a:bodyPr anchor="ctr">
            <a:normAutofit/>
          </a:bodyPr>
          <a:lstStyle/>
          <a:p>
            <a:r>
              <a:rPr lang="en-US" dirty="0"/>
              <a:t>Adverse Childhood Experiences</a:t>
            </a:r>
          </a:p>
        </p:txBody>
      </p:sp>
      <p:sp>
        <p:nvSpPr>
          <p:cNvPr id="71" name="Content Placeholder 2">
            <a:extLst>
              <a:ext uri="{FF2B5EF4-FFF2-40B4-BE49-F238E27FC236}">
                <a16:creationId xmlns:a16="http://schemas.microsoft.com/office/drawing/2014/main" id="{153816D4-64D1-40F2-B67B-26DF100B8B42}"/>
              </a:ext>
            </a:extLst>
          </p:cNvPr>
          <p:cNvSpPr>
            <a:spLocks noGrp="1"/>
          </p:cNvSpPr>
          <p:nvPr>
            <p:ph sz="half" idx="1"/>
          </p:nvPr>
        </p:nvSpPr>
        <p:spPr/>
        <p:txBody>
          <a:bodyPr>
            <a:normAutofit/>
          </a:bodyPr>
          <a:lstStyle/>
          <a:p>
            <a:r>
              <a:rPr lang="en-US" sz="2000" dirty="0"/>
              <a:t>CDC and Kaiser Permanente in CA.</a:t>
            </a:r>
          </a:p>
          <a:p>
            <a:pPr marL="0" indent="0">
              <a:buNone/>
            </a:pPr>
            <a:endParaRPr lang="en-US" sz="2000" dirty="0"/>
          </a:p>
          <a:p>
            <a:r>
              <a:rPr lang="en-US" sz="2000" dirty="0"/>
              <a:t>2/3 at least 1 ACE and &gt;1/5 reported 3 or more.</a:t>
            </a:r>
          </a:p>
          <a:p>
            <a:endParaRPr lang="en-US" sz="2000" dirty="0"/>
          </a:p>
          <a:p>
            <a:r>
              <a:rPr lang="en-US" sz="2000" dirty="0"/>
              <a:t>Serious health consequences:</a:t>
            </a:r>
          </a:p>
          <a:p>
            <a:pPr marL="285750" indent="-285750">
              <a:buFontTx/>
              <a:buChar char="-"/>
            </a:pPr>
            <a:r>
              <a:rPr lang="en-US" sz="2000" dirty="0"/>
              <a:t>Health risk behaviors </a:t>
            </a:r>
          </a:p>
          <a:p>
            <a:pPr marL="285750" indent="-285750">
              <a:buFontTx/>
              <a:buChar char="-"/>
            </a:pPr>
            <a:r>
              <a:rPr lang="en-US" sz="2000" dirty="0"/>
              <a:t>Severe medical conditions </a:t>
            </a:r>
          </a:p>
          <a:p>
            <a:pPr marL="285750" indent="-285750">
              <a:buFontTx/>
              <a:buChar char="-"/>
            </a:pPr>
            <a:r>
              <a:rPr lang="en-US" sz="2000" dirty="0"/>
              <a:t>Early death</a:t>
            </a:r>
          </a:p>
          <a:p>
            <a:pPr marL="0" indent="0">
              <a:buNone/>
            </a:pPr>
            <a:endParaRPr lang="en-US" sz="2000" dirty="0"/>
          </a:p>
          <a:p>
            <a:pPr marL="0" indent="0">
              <a:buNone/>
            </a:pPr>
            <a:r>
              <a:rPr lang="en-US" sz="1800" dirty="0" err="1"/>
              <a:t>Felitti</a:t>
            </a:r>
            <a:r>
              <a:rPr lang="en-US" sz="1800" dirty="0"/>
              <a:t> et al 1998</a:t>
            </a:r>
          </a:p>
        </p:txBody>
      </p:sp>
      <p:pic>
        <p:nvPicPr>
          <p:cNvPr id="2050" name="Picture 2" descr="Take The ACE Quiz — And Learn What It Does And Doesn&amp;#39;t Mean : Shots -  Health News : NPR">
            <a:extLst>
              <a:ext uri="{FF2B5EF4-FFF2-40B4-BE49-F238E27FC236}">
                <a16:creationId xmlns:a16="http://schemas.microsoft.com/office/drawing/2014/main" id="{0C06207D-DB76-4B9C-8CF6-8D437408393E}"/>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344992" y="1589722"/>
            <a:ext cx="4753538" cy="3544141"/>
          </a:xfrm>
          <a:prstGeom prst="rect">
            <a:avLst/>
          </a:prstGeom>
          <a:solidFill>
            <a:srgbClr val="FFFFFF"/>
          </a:solidFill>
        </p:spPr>
      </p:pic>
    </p:spTree>
    <p:extLst>
      <p:ext uri="{BB962C8B-B14F-4D97-AF65-F5344CB8AC3E}">
        <p14:creationId xmlns:p14="http://schemas.microsoft.com/office/powerpoint/2010/main" val="70854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9135-439D-44DF-860C-CA1196F0F600}"/>
              </a:ext>
            </a:extLst>
          </p:cNvPr>
          <p:cNvSpPr>
            <a:spLocks noGrp="1"/>
          </p:cNvSpPr>
          <p:nvPr>
            <p:ph type="title"/>
          </p:nvPr>
        </p:nvSpPr>
        <p:spPr/>
        <p:txBody>
          <a:bodyPr anchor="ctr">
            <a:normAutofit/>
          </a:bodyPr>
          <a:lstStyle/>
          <a:p>
            <a:r>
              <a:rPr lang="en-US" dirty="0"/>
              <a:t>Neurobiology of Stress Response</a:t>
            </a:r>
          </a:p>
        </p:txBody>
      </p:sp>
      <p:sp>
        <p:nvSpPr>
          <p:cNvPr id="3" name="Content Placeholder 2">
            <a:extLst>
              <a:ext uri="{FF2B5EF4-FFF2-40B4-BE49-F238E27FC236}">
                <a16:creationId xmlns:a16="http://schemas.microsoft.com/office/drawing/2014/main" id="{13943861-BBA2-4985-BD3E-7C017F30D33F}"/>
              </a:ext>
            </a:extLst>
          </p:cNvPr>
          <p:cNvSpPr>
            <a:spLocks noGrp="1"/>
          </p:cNvSpPr>
          <p:nvPr>
            <p:ph sz="half" idx="1"/>
          </p:nvPr>
        </p:nvSpPr>
        <p:spPr/>
        <p:txBody>
          <a:bodyPr anchor="ctr">
            <a:normAutofit/>
          </a:bodyPr>
          <a:lstStyle/>
          <a:p>
            <a:pPr marL="342900" indent="-342900">
              <a:buFont typeface="Arial" panose="020B0604020202020204" pitchFamily="34" charset="0"/>
              <a:buChar char="•"/>
            </a:pPr>
            <a:r>
              <a:rPr lang="en-US" sz="2000" dirty="0"/>
              <a:t>Brain areas</a:t>
            </a:r>
          </a:p>
          <a:p>
            <a:pPr marL="845820" lvl="1" indent="-342900">
              <a:buFont typeface="Arial" panose="020B0604020202020204" pitchFamily="34" charset="0"/>
              <a:buChar char="•"/>
            </a:pPr>
            <a:r>
              <a:rPr lang="en-US" sz="2000" dirty="0"/>
              <a:t>Amygdala (‘alarm system’, emotion/fear center)</a:t>
            </a:r>
          </a:p>
          <a:p>
            <a:pPr marL="845820" lvl="1" indent="-342900">
              <a:buFont typeface="Arial" panose="020B0604020202020204" pitchFamily="34" charset="0"/>
              <a:buChar char="•"/>
            </a:pPr>
            <a:r>
              <a:rPr lang="en-US" sz="2000" dirty="0"/>
              <a:t>Hippocampus (learning, memory, context)</a:t>
            </a:r>
          </a:p>
          <a:p>
            <a:pPr marL="845820" lvl="1" indent="-342900">
              <a:buFont typeface="Arial" panose="020B0604020202020204" pitchFamily="34" charset="0"/>
              <a:buChar char="•"/>
            </a:pPr>
            <a:r>
              <a:rPr lang="en-US" sz="2000" dirty="0"/>
              <a:t>Prefrontal cortex (executive function, regulatory)</a:t>
            </a:r>
          </a:p>
          <a:p>
            <a:pPr marL="502920" lvl="1" indent="0">
              <a:buNone/>
            </a:pPr>
            <a:endParaRPr lang="en-US" sz="2000" dirty="0"/>
          </a:p>
          <a:p>
            <a:pPr marL="342900" indent="-342900">
              <a:buFont typeface="Arial" panose="020B0604020202020204" pitchFamily="34" charset="0"/>
              <a:buChar char="•"/>
            </a:pPr>
            <a:r>
              <a:rPr lang="en-US" sz="2000" dirty="0"/>
              <a:t>Neurochemical systems</a:t>
            </a:r>
          </a:p>
          <a:p>
            <a:pPr marL="845820" lvl="1" indent="-342900">
              <a:buFont typeface="Arial" panose="020B0604020202020204" pitchFamily="34" charset="0"/>
              <a:buChar char="•"/>
            </a:pPr>
            <a:r>
              <a:rPr lang="en-US" sz="2000" dirty="0"/>
              <a:t>Cortisol  </a:t>
            </a:r>
          </a:p>
          <a:p>
            <a:pPr marL="845820" lvl="1" indent="-342900">
              <a:buFont typeface="Arial" panose="020B0604020202020204" pitchFamily="34" charset="0"/>
              <a:buChar char="•"/>
            </a:pPr>
            <a:r>
              <a:rPr lang="en-US" sz="2000" dirty="0"/>
              <a:t>Norepinephrine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Impacts</a:t>
            </a:r>
          </a:p>
          <a:p>
            <a:pPr marL="845820" lvl="1" indent="-342900">
              <a:buFont typeface="Arial" panose="020B0604020202020204" pitchFamily="34" charset="0"/>
              <a:buChar char="•"/>
            </a:pPr>
            <a:r>
              <a:rPr lang="en-US" sz="2000" dirty="0"/>
              <a:t> Decreased connectivity</a:t>
            </a:r>
          </a:p>
          <a:p>
            <a:pPr marL="3429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E0094A3-CDE3-4265-BCAA-C4A86B897887}"/>
              </a:ext>
            </a:extLst>
          </p:cNvPr>
          <p:cNvPicPr>
            <a:picLocks noChangeAspect="1"/>
          </p:cNvPicPr>
          <p:nvPr/>
        </p:nvPicPr>
        <p:blipFill>
          <a:blip r:embed="rId3"/>
          <a:stretch>
            <a:fillRect/>
          </a:stretch>
        </p:blipFill>
        <p:spPr>
          <a:xfrm>
            <a:off x="6591553" y="1870813"/>
            <a:ext cx="5225022" cy="2862552"/>
          </a:xfrm>
          <a:prstGeom prst="rect">
            <a:avLst/>
          </a:prstGeom>
          <a:noFill/>
        </p:spPr>
      </p:pic>
    </p:spTree>
    <p:extLst>
      <p:ext uri="{BB962C8B-B14F-4D97-AF65-F5344CB8AC3E}">
        <p14:creationId xmlns:p14="http://schemas.microsoft.com/office/powerpoint/2010/main" val="220546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Impact of trauma</a:t>
            </a:r>
          </a:p>
        </p:txBody>
      </p:sp>
      <p:sp>
        <p:nvSpPr>
          <p:cNvPr id="3" name="Content Placeholder 2"/>
          <p:cNvSpPr>
            <a:spLocks noGrp="1"/>
          </p:cNvSpPr>
          <p:nvPr>
            <p:ph sz="half" idx="1"/>
          </p:nvPr>
        </p:nvSpPr>
        <p:spPr/>
        <p:txBody>
          <a:bodyPr anchor="t">
            <a:normAutofit/>
          </a:bodyPr>
          <a:lstStyle/>
          <a:p>
            <a:pPr>
              <a:spcBef>
                <a:spcPts val="0"/>
              </a:spcBef>
              <a:spcAft>
                <a:spcPts val="600"/>
              </a:spcAft>
            </a:pPr>
            <a:r>
              <a:rPr lang="en-US" sz="2000" b="1" dirty="0"/>
              <a:t>Short and long-term</a:t>
            </a:r>
            <a:r>
              <a:rPr lang="en-US" sz="2000" dirty="0"/>
              <a:t> effects</a:t>
            </a:r>
          </a:p>
          <a:p>
            <a:pPr lvl="1">
              <a:spcBef>
                <a:spcPts val="0"/>
              </a:spcBef>
              <a:spcAft>
                <a:spcPts val="600"/>
              </a:spcAft>
            </a:pPr>
            <a:r>
              <a:rPr lang="en-US" sz="2000" dirty="0"/>
              <a:t>Coping responses </a:t>
            </a:r>
          </a:p>
          <a:p>
            <a:pPr lvl="1">
              <a:spcBef>
                <a:spcPts val="0"/>
              </a:spcBef>
              <a:spcAft>
                <a:spcPts val="600"/>
              </a:spcAft>
            </a:pPr>
            <a:r>
              <a:rPr lang="en-US" sz="2000" dirty="0"/>
              <a:t>Relationships</a:t>
            </a:r>
          </a:p>
          <a:p>
            <a:pPr lvl="1">
              <a:spcBef>
                <a:spcPts val="0"/>
              </a:spcBef>
              <a:spcAft>
                <a:spcPts val="600"/>
              </a:spcAft>
            </a:pPr>
            <a:r>
              <a:rPr lang="en-US" sz="2000" dirty="0"/>
              <a:t>Developmental tasks</a:t>
            </a:r>
          </a:p>
          <a:p>
            <a:pPr lvl="1">
              <a:spcBef>
                <a:spcPts val="0"/>
              </a:spcBef>
              <a:spcAft>
                <a:spcPts val="600"/>
              </a:spcAft>
            </a:pPr>
            <a:r>
              <a:rPr lang="en-US" sz="2000" dirty="0"/>
              <a:t>Physiologic effects</a:t>
            </a:r>
          </a:p>
          <a:p>
            <a:pPr>
              <a:spcBef>
                <a:spcPts val="0"/>
              </a:spcBef>
              <a:spcAft>
                <a:spcPts val="600"/>
              </a:spcAft>
            </a:pPr>
            <a:r>
              <a:rPr lang="en-US" sz="2000" dirty="0"/>
              <a:t>Effects are increased when:</a:t>
            </a:r>
          </a:p>
          <a:p>
            <a:pPr lvl="1">
              <a:spcBef>
                <a:spcPts val="0"/>
              </a:spcBef>
              <a:spcAft>
                <a:spcPts val="600"/>
              </a:spcAft>
            </a:pPr>
            <a:r>
              <a:rPr lang="en-US" sz="2000" b="1" dirty="0"/>
              <a:t>Early</a:t>
            </a:r>
            <a:r>
              <a:rPr lang="en-US" sz="2000" dirty="0"/>
              <a:t> occurrence</a:t>
            </a:r>
          </a:p>
          <a:p>
            <a:pPr lvl="1">
              <a:spcBef>
                <a:spcPts val="0"/>
              </a:spcBef>
              <a:spcAft>
                <a:spcPts val="600"/>
              </a:spcAft>
            </a:pPr>
            <a:r>
              <a:rPr lang="en-US" sz="2000" dirty="0"/>
              <a:t>Being silenced, blamed, shamed</a:t>
            </a:r>
            <a:r>
              <a:rPr lang="en-US" sz="2000" b="1" dirty="0"/>
              <a:t> </a:t>
            </a:r>
            <a:r>
              <a:rPr lang="en-US" sz="2000" dirty="0"/>
              <a:t>or not believed</a:t>
            </a:r>
          </a:p>
          <a:p>
            <a:pPr lvl="2">
              <a:spcBef>
                <a:spcPts val="0"/>
              </a:spcBef>
              <a:spcAft>
                <a:spcPts val="600"/>
              </a:spcAft>
            </a:pPr>
            <a:r>
              <a:rPr lang="en-US" sz="2000" dirty="0"/>
              <a:t>These emotions impede healing. </a:t>
            </a:r>
          </a:p>
          <a:p>
            <a:pPr lvl="1">
              <a:spcBef>
                <a:spcPts val="0"/>
              </a:spcBef>
              <a:spcAft>
                <a:spcPts val="600"/>
              </a:spcAft>
            </a:pPr>
            <a:r>
              <a:rPr lang="en-US" sz="2000" b="1" dirty="0"/>
              <a:t>Perpetrator is a trusted caregiver</a:t>
            </a:r>
          </a:p>
        </p:txBody>
      </p:sp>
      <p:pic>
        <p:nvPicPr>
          <p:cNvPr id="4" name="Picture 3"/>
          <p:cNvPicPr>
            <a:picLocks noChangeAspect="1"/>
          </p:cNvPicPr>
          <p:nvPr/>
        </p:nvPicPr>
        <p:blipFill rotWithShape="1">
          <a:blip r:embed="rId3"/>
          <a:srcRect l="8891" r="-3" b="-3"/>
          <a:stretch/>
        </p:blipFill>
        <p:spPr>
          <a:xfrm>
            <a:off x="7503621" y="1474307"/>
            <a:ext cx="4312953" cy="3155883"/>
          </a:xfrm>
          <a:prstGeom prst="rect">
            <a:avLst/>
          </a:prstGeom>
          <a:noFill/>
        </p:spPr>
      </p:pic>
    </p:spTree>
    <p:extLst>
      <p:ext uri="{BB962C8B-B14F-4D97-AF65-F5344CB8AC3E}">
        <p14:creationId xmlns:p14="http://schemas.microsoft.com/office/powerpoint/2010/main" val="106339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Signs that a child might have a history of trauma</a:t>
            </a:r>
          </a:p>
        </p:txBody>
      </p:sp>
      <p:sp>
        <p:nvSpPr>
          <p:cNvPr id="3" name="Content Placeholder 2"/>
          <p:cNvSpPr>
            <a:spLocks noGrp="1"/>
          </p:cNvSpPr>
          <p:nvPr>
            <p:ph sz="half" idx="1"/>
          </p:nvPr>
        </p:nvSpPr>
        <p:spPr/>
        <p:txBody>
          <a:bodyPr anchor="t">
            <a:normAutofit/>
          </a:bodyPr>
          <a:lstStyle/>
          <a:p>
            <a:r>
              <a:rPr lang="en-US" sz="2400" b="1" dirty="0"/>
              <a:t>Infant</a:t>
            </a:r>
            <a:r>
              <a:rPr lang="en-US" sz="2400" dirty="0"/>
              <a:t>: developmental delay, failure to thrive</a:t>
            </a:r>
          </a:p>
          <a:p>
            <a:r>
              <a:rPr lang="en-US" sz="2400" b="1" dirty="0"/>
              <a:t>Toddler</a:t>
            </a:r>
            <a:r>
              <a:rPr lang="en-US" sz="2400" dirty="0"/>
              <a:t>: frequent tantrums, aggressive, easily frustrated</a:t>
            </a:r>
          </a:p>
          <a:p>
            <a:r>
              <a:rPr lang="en-US" sz="2400" b="1" dirty="0"/>
              <a:t>School Aged Child</a:t>
            </a:r>
            <a:r>
              <a:rPr lang="en-US" sz="2400" dirty="0"/>
              <a:t>: Difficulty at school, difficulty with peers, fighting</a:t>
            </a:r>
          </a:p>
          <a:p>
            <a:pPr lvl="1"/>
            <a:r>
              <a:rPr lang="en-US" sz="2400" dirty="0"/>
              <a:t>May look like learning problems or ADHD*</a:t>
            </a:r>
          </a:p>
          <a:p>
            <a:r>
              <a:rPr lang="en-US" sz="2400" b="1" dirty="0"/>
              <a:t>Adolescent: </a:t>
            </a:r>
            <a:r>
              <a:rPr lang="en-US" sz="2400" dirty="0"/>
              <a:t>School difficulties, risk taking behavior, anxiety and mood symptoms</a:t>
            </a:r>
          </a:p>
        </p:txBody>
      </p:sp>
      <p:pic>
        <p:nvPicPr>
          <p:cNvPr id="4" name="Picture 3" descr="A person and a child sitting on the ground by a brick wall&#10;&#10;Description automatically generated with low confidence"/>
          <p:cNvPicPr>
            <a:picLocks noChangeAspect="1"/>
          </p:cNvPicPr>
          <p:nvPr/>
        </p:nvPicPr>
        <p:blipFill rotWithShape="1">
          <a:blip r:embed="rId3"/>
          <a:srcRect r="10147" b="4"/>
          <a:stretch/>
        </p:blipFill>
        <p:spPr>
          <a:xfrm>
            <a:off x="7503621" y="1474307"/>
            <a:ext cx="4312953" cy="3155883"/>
          </a:xfrm>
          <a:prstGeom prst="rect">
            <a:avLst/>
          </a:prstGeom>
          <a:noFill/>
        </p:spPr>
      </p:pic>
    </p:spTree>
    <p:extLst>
      <p:ext uri="{BB962C8B-B14F-4D97-AF65-F5344CB8AC3E}">
        <p14:creationId xmlns:p14="http://schemas.microsoft.com/office/powerpoint/2010/main" val="333434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C789-73D6-468B-BFE9-D4254108BCBD}"/>
              </a:ext>
            </a:extLst>
          </p:cNvPr>
          <p:cNvSpPr>
            <a:spLocks noGrp="1"/>
          </p:cNvSpPr>
          <p:nvPr>
            <p:ph type="title"/>
          </p:nvPr>
        </p:nvSpPr>
        <p:spPr/>
        <p:txBody>
          <a:bodyPr anchor="ctr">
            <a:normAutofit/>
          </a:bodyPr>
          <a:lstStyle/>
          <a:p>
            <a:r>
              <a:rPr lang="en-US" dirty="0"/>
              <a:t>Trauma Triggers</a:t>
            </a:r>
          </a:p>
        </p:txBody>
      </p:sp>
      <p:sp>
        <p:nvSpPr>
          <p:cNvPr id="3" name="Content Placeholder 2">
            <a:extLst>
              <a:ext uri="{FF2B5EF4-FFF2-40B4-BE49-F238E27FC236}">
                <a16:creationId xmlns:a16="http://schemas.microsoft.com/office/drawing/2014/main" id="{6E057907-BF50-4A4D-999C-04641254B06D}"/>
              </a:ext>
            </a:extLst>
          </p:cNvPr>
          <p:cNvSpPr>
            <a:spLocks noGrp="1"/>
          </p:cNvSpPr>
          <p:nvPr>
            <p:ph sz="half" idx="1"/>
          </p:nvPr>
        </p:nvSpPr>
        <p:spPr>
          <a:xfrm>
            <a:off x="375426" y="1474306"/>
            <a:ext cx="6740269" cy="5078140"/>
          </a:xfrm>
        </p:spPr>
        <p:txBody>
          <a:bodyPr anchor="t">
            <a:normAutofit/>
          </a:bodyPr>
          <a:lstStyle/>
          <a:p>
            <a:r>
              <a:rPr lang="en-US" sz="2000" dirty="0"/>
              <a:t>Reminders of past trauma that automatically cause the body to react as if the traumatic event is happening again in that moment. </a:t>
            </a:r>
          </a:p>
          <a:p>
            <a:pPr lvl="1"/>
            <a:r>
              <a:rPr lang="en-US" sz="2000" dirty="0"/>
              <a:t>Loud noises</a:t>
            </a:r>
          </a:p>
          <a:p>
            <a:pPr lvl="1"/>
            <a:r>
              <a:rPr lang="en-US" sz="2000" dirty="0"/>
              <a:t>Physical touch</a:t>
            </a:r>
          </a:p>
          <a:p>
            <a:pPr lvl="1"/>
            <a:r>
              <a:rPr lang="en-US" sz="2000" dirty="0"/>
              <a:t>Threatening gestures</a:t>
            </a:r>
          </a:p>
          <a:p>
            <a:pPr lvl="1"/>
            <a:r>
              <a:rPr lang="en-US" sz="2000" dirty="0"/>
              <a:t>Authority figures and limit-setting</a:t>
            </a:r>
          </a:p>
          <a:p>
            <a:pPr lvl="1"/>
            <a:r>
              <a:rPr lang="en-US" sz="2000" dirty="0"/>
              <a:t>Chaos or uncertainty</a:t>
            </a:r>
          </a:p>
          <a:p>
            <a:pPr lvl="1"/>
            <a:r>
              <a:rPr lang="en-US" sz="2000" dirty="0"/>
              <a:t>Particular spaces (e.g., bathrooms or less monitored spaces)</a:t>
            </a:r>
          </a:p>
          <a:p>
            <a:pPr lvl="1"/>
            <a:r>
              <a:rPr lang="en-US" sz="2000" dirty="0"/>
              <a:t>Changes in routine</a:t>
            </a:r>
          </a:p>
          <a:p>
            <a:pPr lvl="1"/>
            <a:r>
              <a:rPr lang="en-US" sz="2000" dirty="0"/>
              <a:t>Witnessing violence between others, such as peers fighting</a:t>
            </a:r>
          </a:p>
          <a:p>
            <a:pPr lvl="1"/>
            <a:r>
              <a:rPr lang="en-US" sz="2000" dirty="0"/>
              <a:t>Emergency vehicles and police or fire personnel</a:t>
            </a:r>
          </a:p>
          <a:p>
            <a:pPr marL="0" indent="0">
              <a:buNone/>
            </a:pPr>
            <a:endParaRPr lang="en-US" sz="2000" dirty="0"/>
          </a:p>
        </p:txBody>
      </p:sp>
      <p:pic>
        <p:nvPicPr>
          <p:cNvPr id="4" name="Picture 3"/>
          <p:cNvPicPr>
            <a:picLocks noChangeAspect="1"/>
          </p:cNvPicPr>
          <p:nvPr/>
        </p:nvPicPr>
        <p:blipFill rotWithShape="1">
          <a:blip r:embed="rId3"/>
          <a:srcRect r="-4" b="2434"/>
          <a:stretch/>
        </p:blipFill>
        <p:spPr>
          <a:xfrm>
            <a:off x="7503621" y="1474307"/>
            <a:ext cx="4312953" cy="3155883"/>
          </a:xfrm>
          <a:prstGeom prst="rect">
            <a:avLst/>
          </a:prstGeom>
          <a:noFill/>
        </p:spPr>
      </p:pic>
    </p:spTree>
    <p:extLst>
      <p:ext uri="{BB962C8B-B14F-4D97-AF65-F5344CB8AC3E}">
        <p14:creationId xmlns:p14="http://schemas.microsoft.com/office/powerpoint/2010/main" val="128370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0025-5633-4CC2-9B63-36DFD1813E98}"/>
              </a:ext>
            </a:extLst>
          </p:cNvPr>
          <p:cNvSpPr>
            <a:spLocks noGrp="1"/>
          </p:cNvSpPr>
          <p:nvPr>
            <p:ph type="title"/>
          </p:nvPr>
        </p:nvSpPr>
        <p:spPr/>
        <p:txBody>
          <a:bodyPr anchor="ctr">
            <a:normAutofit/>
          </a:bodyPr>
          <a:lstStyle/>
          <a:p>
            <a:r>
              <a:rPr lang="en-US" dirty="0"/>
              <a:t>Trauma Triggers</a:t>
            </a:r>
          </a:p>
        </p:txBody>
      </p:sp>
      <p:sp>
        <p:nvSpPr>
          <p:cNvPr id="3" name="Content Placeholder 2">
            <a:extLst>
              <a:ext uri="{FF2B5EF4-FFF2-40B4-BE49-F238E27FC236}">
                <a16:creationId xmlns:a16="http://schemas.microsoft.com/office/drawing/2014/main" id="{3AA06291-7000-4A6C-9101-A3197A804212}"/>
              </a:ext>
            </a:extLst>
          </p:cNvPr>
          <p:cNvSpPr>
            <a:spLocks noGrp="1"/>
          </p:cNvSpPr>
          <p:nvPr>
            <p:ph sz="half" idx="1"/>
          </p:nvPr>
        </p:nvSpPr>
        <p:spPr/>
        <p:txBody>
          <a:bodyPr anchor="t">
            <a:normAutofit/>
          </a:bodyPr>
          <a:lstStyle/>
          <a:p>
            <a:pPr>
              <a:spcBef>
                <a:spcPts val="600"/>
              </a:spcBef>
              <a:spcAft>
                <a:spcPts val="1200"/>
              </a:spcAft>
            </a:pPr>
            <a:r>
              <a:rPr lang="en-US" sz="2400" dirty="0"/>
              <a:t>Responses can appear confusing and out of place and be misunderstood by others.</a:t>
            </a:r>
          </a:p>
          <a:p>
            <a:pPr lvl="1"/>
            <a:r>
              <a:rPr lang="en-US" sz="2400" u="sng" dirty="0"/>
              <a:t>Fight responses</a:t>
            </a:r>
            <a:r>
              <a:rPr lang="en-US" sz="2400" dirty="0"/>
              <a:t>: yelling, swearing, posturing, aggressive behavior;</a:t>
            </a:r>
          </a:p>
          <a:p>
            <a:pPr lvl="1"/>
            <a:r>
              <a:rPr lang="en-US" sz="2400" u="sng" dirty="0"/>
              <a:t>Flight responses</a:t>
            </a:r>
            <a:r>
              <a:rPr lang="en-US" sz="2400" dirty="0"/>
              <a:t>: running away, refusing to talk, avoidance, substance use; and </a:t>
            </a:r>
          </a:p>
          <a:p>
            <a:pPr lvl="1"/>
            <a:r>
              <a:rPr lang="en-US" sz="2400" u="sng" dirty="0"/>
              <a:t>Freeze responses</a:t>
            </a:r>
            <a:r>
              <a:rPr lang="en-US" sz="2400" dirty="0"/>
              <a:t>: spacing out; appearing numb, disconnected, confused, or unresponsive.</a:t>
            </a:r>
          </a:p>
        </p:txBody>
      </p:sp>
      <p:pic>
        <p:nvPicPr>
          <p:cNvPr id="4" name="Picture 3" descr="A cat and a dog playing in the snow&#10;&#10;Description automatically generated with medium confidence"/>
          <p:cNvPicPr>
            <a:picLocks noChangeAspect="1"/>
          </p:cNvPicPr>
          <p:nvPr/>
        </p:nvPicPr>
        <p:blipFill rotWithShape="1">
          <a:blip r:embed="rId4"/>
          <a:srcRect r="2289" b="4"/>
          <a:stretch/>
        </p:blipFill>
        <p:spPr>
          <a:xfrm>
            <a:off x="7503621" y="1474307"/>
            <a:ext cx="4312953" cy="3155883"/>
          </a:xfrm>
          <a:prstGeom prst="rect">
            <a:avLst/>
          </a:prstGeom>
          <a:noFill/>
        </p:spPr>
      </p:pic>
    </p:spTree>
    <p:extLst>
      <p:ext uri="{BB962C8B-B14F-4D97-AF65-F5344CB8AC3E}">
        <p14:creationId xmlns:p14="http://schemas.microsoft.com/office/powerpoint/2010/main" val="2496420123"/>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Posttraumatic stress disorder</a:t>
            </a:r>
          </a:p>
        </p:txBody>
      </p:sp>
      <p:sp>
        <p:nvSpPr>
          <p:cNvPr id="11" name="Content Placeholder 10">
            <a:extLst>
              <a:ext uri="{FF2B5EF4-FFF2-40B4-BE49-F238E27FC236}">
                <a16:creationId xmlns:a16="http://schemas.microsoft.com/office/drawing/2014/main" id="{7BAC55F8-9883-4B9A-A3FF-9E9C29C83C06}"/>
              </a:ext>
            </a:extLst>
          </p:cNvPr>
          <p:cNvSpPr>
            <a:spLocks noGrp="1"/>
          </p:cNvSpPr>
          <p:nvPr>
            <p:ph idx="1"/>
          </p:nvPr>
        </p:nvSpPr>
        <p:spPr>
          <a:xfrm>
            <a:off x="196382" y="1620146"/>
            <a:ext cx="11576258" cy="5123554"/>
          </a:xfrm>
        </p:spPr>
        <p:txBody>
          <a:bodyPr>
            <a:normAutofit fontScale="62500" lnSpcReduction="20000"/>
          </a:bodyPr>
          <a:lstStyle/>
          <a:p>
            <a:r>
              <a:rPr lang="en-US" sz="3300" dirty="0"/>
              <a:t>Exposure to traumatic event</a:t>
            </a:r>
          </a:p>
          <a:p>
            <a:pPr lvl="1"/>
            <a:r>
              <a:rPr lang="en-US" sz="3300" dirty="0"/>
              <a:t>Exposure: Direct experience, Witness to, Hearing about</a:t>
            </a:r>
          </a:p>
          <a:p>
            <a:pPr lvl="1"/>
            <a:r>
              <a:rPr lang="en-US" sz="3300" dirty="0"/>
              <a:t>Traumatic: Experienced as physically/emotionally harmful/life-threatening</a:t>
            </a:r>
          </a:p>
          <a:p>
            <a:pPr marL="502920" lvl="1" indent="0">
              <a:buNone/>
            </a:pPr>
            <a:endParaRPr lang="en-US" sz="3300" dirty="0"/>
          </a:p>
          <a:p>
            <a:r>
              <a:rPr lang="en-US" sz="3300" dirty="0"/>
              <a:t>Core Symptoms</a:t>
            </a:r>
          </a:p>
          <a:p>
            <a:pPr lvl="1"/>
            <a:r>
              <a:rPr lang="en-US" sz="3300" b="1" dirty="0"/>
              <a:t>Intrusion</a:t>
            </a:r>
            <a:r>
              <a:rPr lang="en-US" sz="3300" dirty="0"/>
              <a:t>: recurrent/involuntary/distressing memories, nightmares, play, reaction to cues</a:t>
            </a:r>
          </a:p>
          <a:p>
            <a:pPr lvl="1"/>
            <a:r>
              <a:rPr lang="en-US" sz="3300" b="1" dirty="0"/>
              <a:t>Alterations in mood/cognitions</a:t>
            </a:r>
            <a:r>
              <a:rPr lang="en-US" sz="3300" dirty="0"/>
              <a:t> associated w/event (‘I am bad’, ‘no one can be trusted’)</a:t>
            </a:r>
          </a:p>
          <a:p>
            <a:pPr lvl="1"/>
            <a:r>
              <a:rPr lang="en-US" sz="3300" b="1" dirty="0"/>
              <a:t>Avoidance</a:t>
            </a:r>
            <a:r>
              <a:rPr lang="en-US" sz="3300" dirty="0"/>
              <a:t> of stimuli associated w/event(s)</a:t>
            </a:r>
          </a:p>
          <a:p>
            <a:pPr lvl="1"/>
            <a:r>
              <a:rPr lang="en-US" sz="3300" b="1" dirty="0"/>
              <a:t>Arousal</a:t>
            </a:r>
            <a:r>
              <a:rPr lang="en-US" sz="3300" dirty="0"/>
              <a:t> (hypervigilance, sleep disturbance, irritability, impaired concentration)</a:t>
            </a:r>
          </a:p>
          <a:p>
            <a:endParaRPr lang="en-US" sz="3300" dirty="0"/>
          </a:p>
          <a:p>
            <a:r>
              <a:rPr lang="en-US" sz="3300" dirty="0"/>
              <a:t>Not everyone who experiences trauma develops PTSD- varies by</a:t>
            </a:r>
          </a:p>
          <a:p>
            <a:pPr lvl="1"/>
            <a:r>
              <a:rPr lang="en-US" sz="3300" dirty="0"/>
              <a:t>Type of trauma</a:t>
            </a:r>
          </a:p>
          <a:p>
            <a:pPr lvl="1"/>
            <a:r>
              <a:rPr lang="en-US" sz="3300" dirty="0"/>
              <a:t>Proximity to trauma</a:t>
            </a:r>
          </a:p>
          <a:p>
            <a:pPr lvl="1"/>
            <a:r>
              <a:rPr lang="en-US" sz="3300" dirty="0"/>
              <a:t>Duration</a:t>
            </a:r>
          </a:p>
          <a:p>
            <a:pPr lvl="1"/>
            <a:r>
              <a:rPr lang="en-US" sz="3300" dirty="0"/>
              <a:t>Availability of adult</a:t>
            </a:r>
          </a:p>
          <a:p>
            <a:pPr lvl="1"/>
            <a:r>
              <a:rPr lang="en-US" sz="3300" dirty="0"/>
              <a:t>Child characteristics (gender, age, comorbidity, etc.)</a:t>
            </a:r>
          </a:p>
          <a:p>
            <a:pPr lvl="1"/>
            <a:endParaRPr lang="en-US" dirty="0"/>
          </a:p>
        </p:txBody>
      </p:sp>
      <p:pic>
        <p:nvPicPr>
          <p:cNvPr id="3" name="Picture 2">
            <a:extLst>
              <a:ext uri="{FF2B5EF4-FFF2-40B4-BE49-F238E27FC236}">
                <a16:creationId xmlns:a16="http://schemas.microsoft.com/office/drawing/2014/main" id="{FC41B29C-406F-4954-AB52-4D9F3F96E8C8}"/>
              </a:ext>
            </a:extLst>
          </p:cNvPr>
          <p:cNvPicPr>
            <a:picLocks noChangeAspect="1"/>
          </p:cNvPicPr>
          <p:nvPr/>
        </p:nvPicPr>
        <p:blipFill>
          <a:blip r:embed="rId3"/>
          <a:stretch>
            <a:fillRect/>
          </a:stretch>
        </p:blipFill>
        <p:spPr>
          <a:xfrm>
            <a:off x="9656159" y="328414"/>
            <a:ext cx="1905000" cy="2390775"/>
          </a:xfrm>
          <a:prstGeom prst="rect">
            <a:avLst/>
          </a:prstGeom>
        </p:spPr>
      </p:pic>
    </p:spTree>
    <p:extLst>
      <p:ext uri="{BB962C8B-B14F-4D97-AF65-F5344CB8AC3E}">
        <p14:creationId xmlns:p14="http://schemas.microsoft.com/office/powerpoint/2010/main" val="254274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B84E-5BCF-4532-A164-29B3D6A1E76C}"/>
              </a:ext>
            </a:extLst>
          </p:cNvPr>
          <p:cNvSpPr>
            <a:spLocks noGrp="1"/>
          </p:cNvSpPr>
          <p:nvPr>
            <p:ph type="title"/>
          </p:nvPr>
        </p:nvSpPr>
        <p:spPr/>
        <p:txBody>
          <a:bodyPr/>
          <a:lstStyle/>
          <a:p>
            <a:r>
              <a:rPr lang="en-US" dirty="0"/>
              <a:t>Trauma as the “Great Imitator”</a:t>
            </a:r>
          </a:p>
        </p:txBody>
      </p:sp>
      <p:pic>
        <p:nvPicPr>
          <p:cNvPr id="4" name="Content Placeholder 8">
            <a:extLst>
              <a:ext uri="{FF2B5EF4-FFF2-40B4-BE49-F238E27FC236}">
                <a16:creationId xmlns:a16="http://schemas.microsoft.com/office/drawing/2014/main" id="{6D9A2843-B330-4A64-A29C-ADB5809B1AD6}"/>
              </a:ext>
            </a:extLst>
          </p:cNvPr>
          <p:cNvPicPr>
            <a:picLocks noGrp="1" noChangeAspect="1"/>
          </p:cNvPicPr>
          <p:nvPr>
            <p:ph idx="4294967295"/>
          </p:nvPr>
        </p:nvPicPr>
        <p:blipFill>
          <a:blip r:embed="rId4"/>
          <a:stretch>
            <a:fillRect/>
          </a:stretch>
        </p:blipFill>
        <p:spPr>
          <a:xfrm>
            <a:off x="4192588" y="1617663"/>
            <a:ext cx="7999412" cy="5086350"/>
          </a:xfrm>
        </p:spPr>
      </p:pic>
      <p:sp>
        <p:nvSpPr>
          <p:cNvPr id="6" name="TextBox 5">
            <a:extLst>
              <a:ext uri="{FF2B5EF4-FFF2-40B4-BE49-F238E27FC236}">
                <a16:creationId xmlns:a16="http://schemas.microsoft.com/office/drawing/2014/main" id="{62D8217D-4B0A-4408-853F-13AF5F1BCD97}"/>
              </a:ext>
            </a:extLst>
          </p:cNvPr>
          <p:cNvSpPr txBox="1"/>
          <p:nvPr/>
        </p:nvSpPr>
        <p:spPr>
          <a:xfrm>
            <a:off x="681197" y="1730609"/>
            <a:ext cx="3798749" cy="2677656"/>
          </a:xfrm>
          <a:prstGeom prst="rect">
            <a:avLst/>
          </a:prstGeom>
          <a:noFill/>
        </p:spPr>
        <p:txBody>
          <a:bodyPr wrap="square" rtlCol="0">
            <a:spAutoFit/>
          </a:bodyPr>
          <a:lstStyle/>
          <a:p>
            <a:r>
              <a:rPr lang="en-US" sz="2800" u="sng" dirty="0"/>
              <a:t>Symptom Domains</a:t>
            </a:r>
          </a:p>
          <a:p>
            <a:r>
              <a:rPr lang="en-US" sz="2800" dirty="0"/>
              <a:t>-Mood/mood regulation</a:t>
            </a:r>
          </a:p>
          <a:p>
            <a:r>
              <a:rPr lang="en-US" sz="2800" dirty="0"/>
              <a:t>-Aggression</a:t>
            </a:r>
          </a:p>
          <a:p>
            <a:r>
              <a:rPr lang="en-US" sz="2800" dirty="0"/>
              <a:t>-Attention</a:t>
            </a:r>
          </a:p>
          <a:p>
            <a:r>
              <a:rPr lang="en-US" sz="2800" dirty="0"/>
              <a:t>-Impulse Control</a:t>
            </a:r>
          </a:p>
          <a:p>
            <a:r>
              <a:rPr lang="en-US" sz="2800" dirty="0"/>
              <a:t>-Sleep</a:t>
            </a:r>
          </a:p>
        </p:txBody>
      </p:sp>
    </p:spTree>
    <p:extLst>
      <p:ext uri="{BB962C8B-B14F-4D97-AF65-F5344CB8AC3E}">
        <p14:creationId xmlns:p14="http://schemas.microsoft.com/office/powerpoint/2010/main" val="128490311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Trauma, Parenting and Caregiving</a:t>
            </a:r>
          </a:p>
        </p:txBody>
      </p:sp>
      <p:sp>
        <p:nvSpPr>
          <p:cNvPr id="3" name="Content Placeholder 2"/>
          <p:cNvSpPr>
            <a:spLocks noGrp="1"/>
          </p:cNvSpPr>
          <p:nvPr>
            <p:ph sz="half" idx="1"/>
          </p:nvPr>
        </p:nvSpPr>
        <p:spPr/>
        <p:txBody>
          <a:bodyPr anchor="t">
            <a:normAutofit/>
          </a:bodyPr>
          <a:lstStyle/>
          <a:p>
            <a:r>
              <a:rPr lang="en-US" sz="2400" dirty="0"/>
              <a:t>Often parents themselves have a history of trauma</a:t>
            </a:r>
          </a:p>
          <a:p>
            <a:r>
              <a:rPr lang="en-US" sz="2400" dirty="0"/>
              <a:t>Parents with a history of trauma may be less able to respond to the stresses of parenting in a healthy way</a:t>
            </a:r>
          </a:p>
          <a:p>
            <a:r>
              <a:rPr lang="en-US" sz="2400" dirty="0"/>
              <a:t>Parents may present in the office as: </a:t>
            </a:r>
          </a:p>
          <a:p>
            <a:pPr lvl="1"/>
            <a:r>
              <a:rPr lang="en-US" sz="2400" dirty="0"/>
              <a:t>irritable, hostile or even aggressive</a:t>
            </a:r>
          </a:p>
          <a:p>
            <a:pPr lvl="1"/>
            <a:r>
              <a:rPr lang="en-US" sz="2400" dirty="0"/>
              <a:t>poor memory (missed appointments)</a:t>
            </a:r>
          </a:p>
          <a:p>
            <a:pPr lvl="1"/>
            <a:r>
              <a:rPr lang="en-US" sz="2400" dirty="0"/>
              <a:t>reluctant to discuss problems  </a:t>
            </a:r>
          </a:p>
          <a:p>
            <a:pPr lvl="1"/>
            <a:r>
              <a:rPr lang="en-US" sz="2400" dirty="0"/>
              <a:t>many needs</a:t>
            </a:r>
          </a:p>
        </p:txBody>
      </p:sp>
      <p:pic>
        <p:nvPicPr>
          <p:cNvPr id="4" name="Picture 3">
            <a:extLst>
              <a:ext uri="{FF2B5EF4-FFF2-40B4-BE49-F238E27FC236}">
                <a16:creationId xmlns:a16="http://schemas.microsoft.com/office/drawing/2014/main" id="{C7372FD4-E1F6-4560-9F32-4B69D1E6D5AA}"/>
              </a:ext>
            </a:extLst>
          </p:cNvPr>
          <p:cNvPicPr>
            <a:picLocks noChangeAspect="1"/>
          </p:cNvPicPr>
          <p:nvPr/>
        </p:nvPicPr>
        <p:blipFill rotWithShape="1">
          <a:blip r:embed="rId3"/>
          <a:srcRect r="23468"/>
          <a:stretch/>
        </p:blipFill>
        <p:spPr>
          <a:xfrm>
            <a:off x="7503621" y="1474307"/>
            <a:ext cx="4312953" cy="3155883"/>
          </a:xfrm>
          <a:prstGeom prst="rect">
            <a:avLst/>
          </a:prstGeom>
          <a:noFill/>
        </p:spPr>
      </p:pic>
    </p:spTree>
    <p:extLst>
      <p:ext uri="{BB962C8B-B14F-4D97-AF65-F5344CB8AC3E}">
        <p14:creationId xmlns:p14="http://schemas.microsoft.com/office/powerpoint/2010/main" val="271043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C6E0E6-42A8-4941-8092-49278EE28894}"/>
              </a:ext>
            </a:extLst>
          </p:cNvPr>
          <p:cNvSpPr>
            <a:spLocks noGrp="1"/>
          </p:cNvSpPr>
          <p:nvPr>
            <p:ph type="title"/>
          </p:nvPr>
        </p:nvSpPr>
        <p:spPr/>
        <p:txBody>
          <a:bodyPr/>
          <a:lstStyle/>
          <a:p>
            <a:r>
              <a:rPr lang="en-US" dirty="0"/>
              <a:t>Books about Trauma and Recovery </a:t>
            </a:r>
          </a:p>
        </p:txBody>
      </p:sp>
      <p:pic>
        <p:nvPicPr>
          <p:cNvPr id="8" name="Content Placeholder 7" descr="Graphical user interface, text&#10;&#10;Description automatically generated with medium confidence">
            <a:extLst>
              <a:ext uri="{FF2B5EF4-FFF2-40B4-BE49-F238E27FC236}">
                <a16:creationId xmlns:a16="http://schemas.microsoft.com/office/drawing/2014/main" id="{6AA278D4-C44E-4D3F-B54A-2F902F98E9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5782" y="1661643"/>
            <a:ext cx="1790388" cy="2806252"/>
          </a:xfrm>
        </p:spPr>
      </p:pic>
      <p:pic>
        <p:nvPicPr>
          <p:cNvPr id="10" name="Picture 9" descr="A picture containing text&#10;&#10;Description automatically generated">
            <a:extLst>
              <a:ext uri="{FF2B5EF4-FFF2-40B4-BE49-F238E27FC236}">
                <a16:creationId xmlns:a16="http://schemas.microsoft.com/office/drawing/2014/main" id="{48202F61-1A5A-43C9-946F-5FE42407A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752" y="1661642"/>
            <a:ext cx="1881393" cy="2853541"/>
          </a:xfrm>
          <a:prstGeom prst="rect">
            <a:avLst/>
          </a:prstGeom>
        </p:spPr>
      </p:pic>
      <p:pic>
        <p:nvPicPr>
          <p:cNvPr id="12" name="Picture 11" descr="Graphical user interface, application, Word&#10;&#10;Description automatically generated">
            <a:extLst>
              <a:ext uri="{FF2B5EF4-FFF2-40B4-BE49-F238E27FC236}">
                <a16:creationId xmlns:a16="http://schemas.microsoft.com/office/drawing/2014/main" id="{1169716E-A2F2-439E-85BF-D039BE2EE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727" y="1661642"/>
            <a:ext cx="1881393" cy="2879801"/>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80940073-6051-4460-A77A-3C3025403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5703" y="1661642"/>
            <a:ext cx="1881394" cy="2836301"/>
          </a:xfrm>
          <a:prstGeom prst="rect">
            <a:avLst/>
          </a:prstGeom>
        </p:spPr>
      </p:pic>
    </p:spTree>
    <p:extLst>
      <p:ext uri="{BB962C8B-B14F-4D97-AF65-F5344CB8AC3E}">
        <p14:creationId xmlns:p14="http://schemas.microsoft.com/office/powerpoint/2010/main" val="69982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normAutofit/>
          </a:bodyPr>
          <a:lstStyle/>
          <a:p>
            <a:r>
              <a:rPr lang="en-US" sz="3600" b="1" dirty="0"/>
              <a:t>Who We Are – Maryland BHIPP</a:t>
            </a:r>
          </a:p>
        </p:txBody>
      </p:sp>
      <p:pic>
        <p:nvPicPr>
          <p:cNvPr id="7" name="Content Placeholder 6">
            <a:extLst>
              <a:ext uri="{FF2B5EF4-FFF2-40B4-BE49-F238E27FC236}">
                <a16:creationId xmlns:a16="http://schemas.microsoft.com/office/drawing/2014/main" id="{BB3F87AA-8841-4D6A-8F4B-1D90D131CA07}"/>
              </a:ext>
            </a:extLst>
          </p:cNvPr>
          <p:cNvPicPr>
            <a:picLocks noGrp="1" noChangeAspect="1"/>
          </p:cNvPicPr>
          <p:nvPr>
            <p:ph idx="4294967295"/>
          </p:nvPr>
        </p:nvPicPr>
        <p:blipFill>
          <a:blip r:embed="rId3"/>
          <a:stretch>
            <a:fillRect/>
          </a:stretch>
        </p:blipFill>
        <p:spPr>
          <a:xfrm>
            <a:off x="280434" y="1674673"/>
            <a:ext cx="4721225" cy="4281487"/>
          </a:xfrm>
          <a:prstGeom prst="rect">
            <a:avLst/>
          </a:prstGeom>
        </p:spPr>
      </p:pic>
      <p:sp>
        <p:nvSpPr>
          <p:cNvPr id="5" name="Rectangle 4">
            <a:extLst>
              <a:ext uri="{FF2B5EF4-FFF2-40B4-BE49-F238E27FC236}">
                <a16:creationId xmlns:a16="http://schemas.microsoft.com/office/drawing/2014/main" id="{78A84612-DD9B-4E5B-94A9-FC4D18CCA872}"/>
              </a:ext>
            </a:extLst>
          </p:cNvPr>
          <p:cNvSpPr/>
          <p:nvPr/>
        </p:nvSpPr>
        <p:spPr>
          <a:xfrm>
            <a:off x="4803355" y="1674673"/>
            <a:ext cx="6905820" cy="48013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Offering support to pediatric primary care providers through free: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Telephone consultation (855-MD-BHIPP)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Resource &amp; referral support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Training &amp; education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Regionally specific social work co-location (Salisbury University and Morgan State University)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Project ECHO®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Direct </a:t>
            </a:r>
            <a:r>
              <a:rPr lang="en-US" sz="2000" dirty="0">
                <a:solidFill>
                  <a:srgbClr val="000000"/>
                </a:solidFill>
                <a:latin typeface="Calibri" panose="020F0502020204030204"/>
              </a:rPr>
              <a:t>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elemental health services:</a:t>
            </a:r>
          </a:p>
          <a:p>
            <a:pPr marL="1200150" lvl="2" indent="-285750" defTabSz="45720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Care coordination</a:t>
            </a:r>
          </a:p>
          <a:p>
            <a:pPr marL="1200150" lvl="2" indent="-285750" defTabSz="457200">
              <a:buFont typeface="Arial" panose="020B0604020202020204" pitchFamily="34" charset="0"/>
              <a:buChar char="•"/>
              <a:defRPr/>
            </a:pPr>
            <a:r>
              <a:rPr lang="en-US" sz="2000" dirty="0">
                <a:solidFill>
                  <a:srgbClr val="000000"/>
                </a:solidFill>
                <a:latin typeface="Calibri" panose="020F0502020204030204"/>
              </a:rPr>
              <a:t>Psychiatry</a:t>
            </a:r>
          </a:p>
          <a:p>
            <a:pPr marL="1200150" lvl="2" indent="-285750" defTabSz="457200">
              <a:buFont typeface="Arial" panose="020B0604020202020204" pitchFamily="34" charset="0"/>
              <a:buChar char="•"/>
              <a:defRPr/>
            </a:pPr>
            <a:r>
              <a:rPr lang="en-US" sz="2000" dirty="0">
                <a:solidFill>
                  <a:srgbClr val="000000"/>
                </a:solidFill>
                <a:latin typeface="Calibri" panose="020F0502020204030204"/>
              </a:rPr>
              <a:t>Psychology</a:t>
            </a:r>
          </a:p>
          <a:p>
            <a:pPr marL="1200150" lvl="2" indent="-285750" defTabSz="45720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Counseling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2140-1F51-4AB3-936B-54FF296F13FF}"/>
              </a:ext>
            </a:extLst>
          </p:cNvPr>
          <p:cNvSpPr>
            <a:spLocks noGrp="1"/>
          </p:cNvSpPr>
          <p:nvPr>
            <p:ph type="title"/>
          </p:nvPr>
        </p:nvSpPr>
        <p:spPr/>
        <p:txBody>
          <a:bodyPr anchor="ctr">
            <a:normAutofit/>
          </a:bodyPr>
          <a:lstStyle/>
          <a:p>
            <a:r>
              <a:rPr lang="en-US" dirty="0"/>
              <a:t>So…what do we do?</a:t>
            </a:r>
          </a:p>
        </p:txBody>
      </p:sp>
      <p:sp>
        <p:nvSpPr>
          <p:cNvPr id="1028" name="Content Placeholder 3">
            <a:extLst>
              <a:ext uri="{FF2B5EF4-FFF2-40B4-BE49-F238E27FC236}">
                <a16:creationId xmlns:a16="http://schemas.microsoft.com/office/drawing/2014/main" id="{BCF3C2A1-C57B-4340-8622-92C7F0076DED}"/>
              </a:ext>
            </a:extLst>
          </p:cNvPr>
          <p:cNvSpPr>
            <a:spLocks noGrp="1"/>
          </p:cNvSpPr>
          <p:nvPr>
            <p:ph sz="half" idx="1"/>
          </p:nvPr>
        </p:nvSpPr>
        <p:spPr>
          <a:xfrm>
            <a:off x="375427" y="1474306"/>
            <a:ext cx="5816652" cy="4515013"/>
          </a:xfrm>
        </p:spPr>
        <p:txBody>
          <a:bodyPr>
            <a:normAutofit/>
          </a:bodyPr>
          <a:lstStyle/>
          <a:p>
            <a:pPr marL="0" indent="0">
              <a:buNone/>
            </a:pPr>
            <a:endParaRPr lang="en-US" sz="3200" dirty="0"/>
          </a:p>
        </p:txBody>
      </p:sp>
      <p:pic>
        <p:nvPicPr>
          <p:cNvPr id="1026" name="Picture 2" descr="What Should We Do?">
            <a:extLst>
              <a:ext uri="{FF2B5EF4-FFF2-40B4-BE49-F238E27FC236}">
                <a16:creationId xmlns:a16="http://schemas.microsoft.com/office/drawing/2014/main" id="{162F28A3-E7E7-4BDA-9339-DC60657CED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898" y="1474306"/>
            <a:ext cx="5973709" cy="4515013"/>
          </a:xfrm>
          <a:prstGeom prst="rect">
            <a:avLst/>
          </a:prstGeom>
          <a:solidFill>
            <a:srgbClr val="FFFFFF"/>
          </a:solidFill>
        </p:spPr>
      </p:pic>
      <p:sp>
        <p:nvSpPr>
          <p:cNvPr id="6" name="TextBox 5">
            <a:extLst>
              <a:ext uri="{FF2B5EF4-FFF2-40B4-BE49-F238E27FC236}">
                <a16:creationId xmlns:a16="http://schemas.microsoft.com/office/drawing/2014/main" id="{B6AB4B55-9844-4813-9A3F-091C68AF8870}"/>
              </a:ext>
            </a:extLst>
          </p:cNvPr>
          <p:cNvSpPr txBox="1"/>
          <p:nvPr/>
        </p:nvSpPr>
        <p:spPr>
          <a:xfrm>
            <a:off x="5907654" y="2121212"/>
            <a:ext cx="6097656" cy="1077218"/>
          </a:xfrm>
          <a:prstGeom prst="rect">
            <a:avLst/>
          </a:prstGeom>
          <a:noFill/>
        </p:spPr>
        <p:txBody>
          <a:bodyPr wrap="square">
            <a:spAutoFit/>
          </a:bodyPr>
          <a:lstStyle/>
          <a:p>
            <a:r>
              <a:rPr lang="en-US" sz="3200" dirty="0"/>
              <a:t>Trauma-Informed Care/Trauma-Informed Systems</a:t>
            </a:r>
          </a:p>
        </p:txBody>
      </p:sp>
    </p:spTree>
    <p:extLst>
      <p:ext uri="{BB962C8B-B14F-4D97-AF65-F5344CB8AC3E}">
        <p14:creationId xmlns:p14="http://schemas.microsoft.com/office/powerpoint/2010/main" val="981336021"/>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B876-DA94-43BF-8069-847F6E837689}"/>
              </a:ext>
            </a:extLst>
          </p:cNvPr>
          <p:cNvSpPr>
            <a:spLocks noGrp="1"/>
          </p:cNvSpPr>
          <p:nvPr>
            <p:ph type="title"/>
          </p:nvPr>
        </p:nvSpPr>
        <p:spPr/>
        <p:txBody>
          <a:bodyPr/>
          <a:lstStyle/>
          <a:p>
            <a:r>
              <a:rPr lang="en-US" dirty="0"/>
              <a:t>What is a Trauma-Informed System? SAMHSA’s “4 R’s”</a:t>
            </a:r>
          </a:p>
        </p:txBody>
      </p:sp>
      <p:sp>
        <p:nvSpPr>
          <p:cNvPr id="3" name="Content Placeholder 2">
            <a:extLst>
              <a:ext uri="{FF2B5EF4-FFF2-40B4-BE49-F238E27FC236}">
                <a16:creationId xmlns:a16="http://schemas.microsoft.com/office/drawing/2014/main" id="{A07EB366-FDCA-44F3-9A02-F79E97FC01B0}"/>
              </a:ext>
            </a:extLst>
          </p:cNvPr>
          <p:cNvSpPr>
            <a:spLocks noGrp="1"/>
          </p:cNvSpPr>
          <p:nvPr>
            <p:ph idx="4294967295"/>
          </p:nvPr>
        </p:nvSpPr>
        <p:spPr>
          <a:xfrm>
            <a:off x="0" y="1463675"/>
            <a:ext cx="12192000" cy="5394325"/>
          </a:xfrm>
        </p:spPr>
        <p:txBody>
          <a:bodyPr>
            <a:normAutofit fontScale="92500" lnSpcReduction="10000"/>
          </a:bodyPr>
          <a:lstStyle/>
          <a:p>
            <a:pPr marL="502920" lvl="1" indent="0">
              <a:buNone/>
            </a:pPr>
            <a:endParaRPr lang="en-US" sz="1800" b="1" i="1" dirty="0"/>
          </a:p>
          <a:p>
            <a:pPr lvl="1"/>
            <a:r>
              <a:rPr lang="en-US" sz="1800" b="1" i="1" dirty="0"/>
              <a:t>Realizes</a:t>
            </a:r>
            <a:r>
              <a:rPr lang="en-US" sz="1800" b="1" dirty="0"/>
              <a:t> </a:t>
            </a:r>
            <a:r>
              <a:rPr lang="en-US" sz="1800" dirty="0"/>
              <a:t>the widespread impact of trauma &amp; understands potential paths for recovery</a:t>
            </a:r>
          </a:p>
          <a:p>
            <a:pPr lvl="2"/>
            <a:r>
              <a:rPr lang="en-US" sz="1800" dirty="0"/>
              <a:t>Recognition of prevalence</a:t>
            </a:r>
          </a:p>
          <a:p>
            <a:pPr lvl="2"/>
            <a:r>
              <a:rPr lang="en-US" sz="1800" dirty="0"/>
              <a:t>Importance of relationships to recovery</a:t>
            </a:r>
          </a:p>
          <a:p>
            <a:pPr marL="960120" lvl="2" indent="0">
              <a:buNone/>
            </a:pPr>
            <a:endParaRPr lang="en-US" sz="1800" dirty="0"/>
          </a:p>
          <a:p>
            <a:pPr lvl="1"/>
            <a:r>
              <a:rPr lang="en-US" sz="1800" b="1" i="1" dirty="0"/>
              <a:t>Recognizes</a:t>
            </a:r>
            <a:r>
              <a:rPr lang="en-US" sz="1800" dirty="0"/>
              <a:t> the signs and symptoms of trauma in patients, families, staff, and others involved with the system</a:t>
            </a:r>
          </a:p>
          <a:p>
            <a:pPr lvl="2"/>
            <a:r>
              <a:rPr lang="en-US" sz="1800" dirty="0"/>
              <a:t>Screening </a:t>
            </a:r>
          </a:p>
          <a:p>
            <a:pPr lvl="2"/>
            <a:r>
              <a:rPr lang="en-US" sz="1800" dirty="0"/>
              <a:t>Attends to patient and staff wellness/resilience</a:t>
            </a:r>
          </a:p>
          <a:p>
            <a:pPr marL="502920" lvl="1" indent="0">
              <a:buNone/>
            </a:pPr>
            <a:endParaRPr lang="en-US" sz="1800" dirty="0"/>
          </a:p>
          <a:p>
            <a:pPr lvl="1"/>
            <a:r>
              <a:rPr lang="en-US" sz="1800" b="1" i="1" dirty="0"/>
              <a:t>Responds</a:t>
            </a:r>
            <a:r>
              <a:rPr lang="en-US" sz="1800" dirty="0"/>
              <a:t> by </a:t>
            </a:r>
            <a:r>
              <a:rPr lang="en-US" sz="1800" dirty="0">
                <a:solidFill>
                  <a:schemeClr val="tx1"/>
                </a:solidFill>
              </a:rPr>
              <a:t>fully integrating knowledge </a:t>
            </a:r>
            <a:r>
              <a:rPr lang="en-US" sz="1800" dirty="0"/>
              <a:t>about trauma into policies, procedures, and practices</a:t>
            </a:r>
          </a:p>
          <a:p>
            <a:pPr lvl="2"/>
            <a:r>
              <a:rPr lang="en-US" sz="1800" dirty="0"/>
              <a:t>Attention to environment- physically and psychologically safe throughout: </a:t>
            </a:r>
            <a:r>
              <a:rPr lang="en-US" sz="1800" b="1" dirty="0"/>
              <a:t>“Universal Precautions”</a:t>
            </a:r>
          </a:p>
          <a:p>
            <a:pPr lvl="2"/>
            <a:r>
              <a:rPr lang="en-US" sz="1800" dirty="0"/>
              <a:t>Availability of </a:t>
            </a:r>
            <a:r>
              <a:rPr lang="en-US" sz="1800" u="sng" dirty="0"/>
              <a:t>Information and Resources</a:t>
            </a:r>
          </a:p>
          <a:p>
            <a:pPr marL="502920" lvl="1" indent="0">
              <a:buNone/>
            </a:pPr>
            <a:endParaRPr lang="en-US" sz="1800" dirty="0"/>
          </a:p>
          <a:p>
            <a:pPr lvl="1"/>
            <a:r>
              <a:rPr lang="en-US" sz="1800" dirty="0"/>
              <a:t>Seeks to actively </a:t>
            </a:r>
            <a:r>
              <a:rPr lang="en-US" sz="1800" b="1" dirty="0"/>
              <a:t>resist </a:t>
            </a:r>
            <a:r>
              <a:rPr lang="en-US" sz="1800" b="1" i="1" dirty="0"/>
              <a:t>re-traumatization</a:t>
            </a:r>
          </a:p>
          <a:p>
            <a:pPr lvl="2"/>
            <a:r>
              <a:rPr lang="en-US" sz="1800" dirty="0"/>
              <a:t>Recognize impacts of organizational practices (e.g., use of restraints/security) may re-traumatize clients/staff with trauma histories</a:t>
            </a:r>
          </a:p>
          <a:p>
            <a:pPr lvl="1"/>
            <a:endParaRPr lang="en-US" sz="1800" i="1" dirty="0"/>
          </a:p>
          <a:p>
            <a:pPr lvl="1"/>
            <a:r>
              <a:rPr lang="en-US" sz="1800" b="1" dirty="0">
                <a:solidFill>
                  <a:schemeClr val="accent2"/>
                </a:solidFill>
              </a:rPr>
              <a:t>Distinct from trauma-specific interventions or treatments</a:t>
            </a:r>
            <a:r>
              <a:rPr lang="en-US" sz="1800" dirty="0">
                <a:solidFill>
                  <a:schemeClr val="accent2"/>
                </a:solidFill>
              </a:rPr>
              <a:t> that are designed specifically to address the consequences of trauma and to facilitate healing</a:t>
            </a:r>
          </a:p>
          <a:p>
            <a:endParaRPr lang="en-US" dirty="0"/>
          </a:p>
        </p:txBody>
      </p:sp>
    </p:spTree>
    <p:extLst>
      <p:ext uri="{BB962C8B-B14F-4D97-AF65-F5344CB8AC3E}">
        <p14:creationId xmlns:p14="http://schemas.microsoft.com/office/powerpoint/2010/main" val="2393365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Asking about Trauma</a:t>
            </a:r>
          </a:p>
        </p:txBody>
      </p:sp>
      <p:sp>
        <p:nvSpPr>
          <p:cNvPr id="3" name="Content Placeholder 2"/>
          <p:cNvSpPr>
            <a:spLocks noGrp="1"/>
          </p:cNvSpPr>
          <p:nvPr>
            <p:ph idx="1"/>
          </p:nvPr>
        </p:nvSpPr>
        <p:spPr>
          <a:xfrm>
            <a:off x="3869268" y="864108"/>
            <a:ext cx="7738014" cy="5426964"/>
          </a:xfrm>
        </p:spPr>
        <p:txBody>
          <a:bodyPr>
            <a:noAutofit/>
          </a:bodyPr>
          <a:lstStyle/>
          <a:p>
            <a:endParaRPr lang="en-US" sz="1800" dirty="0"/>
          </a:p>
          <a:p>
            <a:r>
              <a:rPr lang="en-US" sz="1800" dirty="0"/>
              <a:t>First, check the chart! Trauma history may already be thoroughly documented. </a:t>
            </a:r>
          </a:p>
          <a:p>
            <a:r>
              <a:rPr lang="en-US" sz="1800" dirty="0"/>
              <a:t>Let families know trauma is common, important, &amp; OK to talk about </a:t>
            </a:r>
          </a:p>
          <a:p>
            <a:r>
              <a:rPr lang="en-US" sz="1800" dirty="0"/>
              <a:t>Consider systematic screening </a:t>
            </a:r>
          </a:p>
          <a:p>
            <a:pPr lvl="1"/>
            <a:r>
              <a:rPr lang="en-US" sz="1800" i="1" dirty="0">
                <a:solidFill>
                  <a:srgbClr val="0070C0"/>
                </a:solidFill>
              </a:rPr>
              <a:t>Single Question: </a:t>
            </a:r>
            <a:r>
              <a:rPr lang="en-US" sz="1800" i="1" dirty="0">
                <a:solidFill>
                  <a:schemeClr val="tx1"/>
                </a:solidFill>
              </a:rPr>
              <a:t>+/-Since the last time I saw you</a:t>
            </a:r>
            <a:r>
              <a:rPr lang="en-US" sz="1800" dirty="0"/>
              <a:t>/your child has anything really scary or upsetting happened to you or your family?</a:t>
            </a:r>
          </a:p>
          <a:p>
            <a:pPr lvl="1"/>
            <a:r>
              <a:rPr lang="en-US" sz="1800" i="1" dirty="0">
                <a:solidFill>
                  <a:srgbClr val="0070C0"/>
                </a:solidFill>
              </a:rPr>
              <a:t>Example Instruments</a:t>
            </a:r>
            <a:r>
              <a:rPr lang="en-US" sz="1800" dirty="0"/>
              <a:t>: </a:t>
            </a:r>
          </a:p>
          <a:p>
            <a:pPr lvl="2"/>
            <a:r>
              <a:rPr lang="en-US" sz="1800" dirty="0"/>
              <a:t>Children’s Impact of Events Scale(8) https://www.corc.uk.net/media/1268/cries_selfreported.pdf</a:t>
            </a:r>
          </a:p>
          <a:p>
            <a:pPr lvl="2"/>
            <a:r>
              <a:rPr lang="en-US" sz="1800" dirty="0"/>
              <a:t>ACE-Q Child (https://centerforyouthwellness.org/aceq-pdf/)</a:t>
            </a:r>
          </a:p>
          <a:p>
            <a:pPr lvl="2"/>
            <a:r>
              <a:rPr lang="en-US" sz="1800" dirty="0"/>
              <a:t>SEEK Parent Questionnaire (https://seekwellbeing.org/seek-materials/)</a:t>
            </a:r>
          </a:p>
        </p:txBody>
      </p:sp>
      <p:sp>
        <p:nvSpPr>
          <p:cNvPr id="4" name="TextBox 3"/>
          <p:cNvSpPr txBox="1"/>
          <p:nvPr/>
        </p:nvSpPr>
        <p:spPr>
          <a:xfrm>
            <a:off x="9838944" y="6291072"/>
            <a:ext cx="2176272" cy="369332"/>
          </a:xfrm>
          <a:prstGeom prst="rect">
            <a:avLst/>
          </a:prstGeom>
          <a:noFill/>
        </p:spPr>
        <p:txBody>
          <a:bodyPr wrap="square" rtlCol="0">
            <a:spAutoFit/>
          </a:bodyPr>
          <a:lstStyle/>
          <a:p>
            <a:r>
              <a:rPr lang="en-US"/>
              <a:t>Cohen et al 2008</a:t>
            </a:r>
            <a:endParaRPr lang="en-US" dirty="0"/>
          </a:p>
        </p:txBody>
      </p:sp>
      <p:pic>
        <p:nvPicPr>
          <p:cNvPr id="5" name="Picture 4">
            <a:extLst>
              <a:ext uri="{FF2B5EF4-FFF2-40B4-BE49-F238E27FC236}">
                <a16:creationId xmlns:a16="http://schemas.microsoft.com/office/drawing/2014/main" id="{FE50CB2F-4533-423D-A30B-06F0022F68EB}"/>
              </a:ext>
            </a:extLst>
          </p:cNvPr>
          <p:cNvPicPr>
            <a:picLocks noChangeAspect="1"/>
          </p:cNvPicPr>
          <p:nvPr/>
        </p:nvPicPr>
        <p:blipFill>
          <a:blip r:embed="rId3"/>
          <a:stretch>
            <a:fillRect/>
          </a:stretch>
        </p:blipFill>
        <p:spPr>
          <a:xfrm>
            <a:off x="534610" y="1323527"/>
            <a:ext cx="3035583" cy="2020043"/>
          </a:xfrm>
          <a:prstGeom prst="rect">
            <a:avLst/>
          </a:prstGeom>
        </p:spPr>
      </p:pic>
      <p:pic>
        <p:nvPicPr>
          <p:cNvPr id="7" name="Picture 6">
            <a:extLst>
              <a:ext uri="{FF2B5EF4-FFF2-40B4-BE49-F238E27FC236}">
                <a16:creationId xmlns:a16="http://schemas.microsoft.com/office/drawing/2014/main" id="{2D5F1D32-3F54-466E-B4D5-CCE737528D79}"/>
              </a:ext>
            </a:extLst>
          </p:cNvPr>
          <p:cNvPicPr>
            <a:picLocks noChangeAspect="1"/>
          </p:cNvPicPr>
          <p:nvPr/>
        </p:nvPicPr>
        <p:blipFill>
          <a:blip r:embed="rId4"/>
          <a:stretch>
            <a:fillRect/>
          </a:stretch>
        </p:blipFill>
        <p:spPr>
          <a:xfrm>
            <a:off x="262218" y="3428999"/>
            <a:ext cx="3607050" cy="3321423"/>
          </a:xfrm>
          <a:prstGeom prst="rect">
            <a:avLst/>
          </a:prstGeom>
        </p:spPr>
      </p:pic>
    </p:spTree>
    <p:extLst>
      <p:ext uri="{BB962C8B-B14F-4D97-AF65-F5344CB8AC3E}">
        <p14:creationId xmlns:p14="http://schemas.microsoft.com/office/powerpoint/2010/main" val="3499213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When a family discloses trauma</a:t>
            </a:r>
          </a:p>
        </p:txBody>
      </p:sp>
      <p:sp>
        <p:nvSpPr>
          <p:cNvPr id="3" name="Content Placeholder 2"/>
          <p:cNvSpPr>
            <a:spLocks noGrp="1"/>
          </p:cNvSpPr>
          <p:nvPr>
            <p:ph sz="half" idx="1"/>
          </p:nvPr>
        </p:nvSpPr>
        <p:spPr/>
        <p:txBody>
          <a:bodyPr anchor="ctr">
            <a:normAutofit/>
          </a:bodyPr>
          <a:lstStyle/>
          <a:p>
            <a:r>
              <a:rPr lang="en-US" dirty="0"/>
              <a:t>Provide family reassurance </a:t>
            </a:r>
            <a:r>
              <a:rPr lang="en-US" b="1" dirty="0"/>
              <a:t>that they are not alone </a:t>
            </a:r>
          </a:p>
          <a:p>
            <a:r>
              <a:rPr lang="en-US" dirty="0"/>
              <a:t>The medical home will not be a place for assigning blame but rather to help support the family and connect them with the services they need.</a:t>
            </a:r>
          </a:p>
          <a:p>
            <a:endParaRPr lang="en-US" dirty="0"/>
          </a:p>
          <a:p>
            <a:pPr lvl="1"/>
            <a:r>
              <a:rPr lang="en-US" sz="1900" i="1" dirty="0"/>
              <a:t>“I am so sorry to hear that you ______.  Thank you for sharing that information with me.  I know we can work together to help”</a:t>
            </a:r>
          </a:p>
          <a:p>
            <a:pPr marL="502920" lvl="1" indent="0">
              <a:buNone/>
            </a:pPr>
            <a:endParaRPr lang="en-US" sz="1900" i="1" dirty="0"/>
          </a:p>
          <a:p>
            <a:pPr lvl="1"/>
            <a:r>
              <a:rPr lang="en-US" sz="1900" i="1" dirty="0"/>
              <a:t>“It is not your fault”</a:t>
            </a:r>
          </a:p>
        </p:txBody>
      </p:sp>
      <p:pic>
        <p:nvPicPr>
          <p:cNvPr id="4" name="Picture 3">
            <a:extLst>
              <a:ext uri="{FF2B5EF4-FFF2-40B4-BE49-F238E27FC236}">
                <a16:creationId xmlns:a16="http://schemas.microsoft.com/office/drawing/2014/main" id="{F0DC962D-AFAF-44A9-AFD3-15B409A28A45}"/>
              </a:ext>
            </a:extLst>
          </p:cNvPr>
          <p:cNvPicPr>
            <a:picLocks noChangeAspect="1"/>
          </p:cNvPicPr>
          <p:nvPr/>
        </p:nvPicPr>
        <p:blipFill>
          <a:blip r:embed="rId3"/>
          <a:stretch>
            <a:fillRect/>
          </a:stretch>
        </p:blipFill>
        <p:spPr>
          <a:xfrm>
            <a:off x="7200900" y="2109226"/>
            <a:ext cx="4184827" cy="3039171"/>
          </a:xfrm>
          <a:prstGeom prst="rect">
            <a:avLst/>
          </a:prstGeom>
        </p:spPr>
      </p:pic>
    </p:spTree>
    <p:extLst>
      <p:ext uri="{BB962C8B-B14F-4D97-AF65-F5344CB8AC3E}">
        <p14:creationId xmlns:p14="http://schemas.microsoft.com/office/powerpoint/2010/main" val="64221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When a family discloses trauma</a:t>
            </a:r>
          </a:p>
        </p:txBody>
      </p:sp>
      <p:sp>
        <p:nvSpPr>
          <p:cNvPr id="3" name="Content Placeholder 2"/>
          <p:cNvSpPr>
            <a:spLocks noGrp="1"/>
          </p:cNvSpPr>
          <p:nvPr>
            <p:ph sz="half" idx="1"/>
          </p:nvPr>
        </p:nvSpPr>
        <p:spPr/>
        <p:txBody>
          <a:bodyPr anchor="ctr">
            <a:normAutofit/>
          </a:bodyPr>
          <a:lstStyle/>
          <a:p>
            <a:r>
              <a:rPr lang="en-US" dirty="0"/>
              <a:t>Elicit further symptoms and provide education</a:t>
            </a:r>
          </a:p>
          <a:p>
            <a:r>
              <a:rPr lang="en-US" dirty="0"/>
              <a:t>“What differences have you noticed in your child since the event?”</a:t>
            </a:r>
          </a:p>
          <a:p>
            <a:r>
              <a:rPr lang="en-US" dirty="0"/>
              <a:t>Remind families of common symptoms after trauma</a:t>
            </a:r>
          </a:p>
          <a:p>
            <a:r>
              <a:rPr lang="en-US" dirty="0"/>
              <a:t>May require follow-up or referral</a:t>
            </a:r>
          </a:p>
          <a:p>
            <a:pPr lvl="1"/>
            <a:r>
              <a:rPr lang="en-US" dirty="0"/>
              <a:t>Identification of resources ahead of time</a:t>
            </a:r>
          </a:p>
          <a:p>
            <a:r>
              <a:rPr lang="en-US" dirty="0"/>
              <a:t>Help parents cope and self-care</a:t>
            </a:r>
          </a:p>
          <a:p>
            <a:pPr lvl="1"/>
            <a:r>
              <a:rPr lang="en-US" sz="1900" dirty="0"/>
              <a:t>Caring for a child who has been traumatized can be challenging</a:t>
            </a:r>
          </a:p>
          <a:p>
            <a:r>
              <a:rPr lang="en-US" dirty="0">
                <a:solidFill>
                  <a:srgbClr val="0070C0"/>
                </a:solidFill>
              </a:rPr>
              <a:t>Resources for parents, teens, providers and regularly updated</a:t>
            </a:r>
          </a:p>
          <a:p>
            <a:pPr lvl="1"/>
            <a:r>
              <a:rPr lang="en-US" dirty="0"/>
              <a:t>NCTSN.org</a:t>
            </a:r>
          </a:p>
          <a:p>
            <a:endParaRPr lang="en-US" dirty="0"/>
          </a:p>
        </p:txBody>
      </p:sp>
      <p:pic>
        <p:nvPicPr>
          <p:cNvPr id="5" name="Picture 4">
            <a:extLst>
              <a:ext uri="{FF2B5EF4-FFF2-40B4-BE49-F238E27FC236}">
                <a16:creationId xmlns:a16="http://schemas.microsoft.com/office/drawing/2014/main" id="{244EC06E-87FC-4BF0-A065-90BFC0D372D1}"/>
              </a:ext>
            </a:extLst>
          </p:cNvPr>
          <p:cNvPicPr>
            <a:picLocks noChangeAspect="1"/>
          </p:cNvPicPr>
          <p:nvPr/>
        </p:nvPicPr>
        <p:blipFill>
          <a:blip r:embed="rId4"/>
          <a:stretch>
            <a:fillRect/>
          </a:stretch>
        </p:blipFill>
        <p:spPr>
          <a:xfrm>
            <a:off x="7115695" y="1474307"/>
            <a:ext cx="4327387" cy="3829738"/>
          </a:xfrm>
          <a:prstGeom prst="rect">
            <a:avLst/>
          </a:prstGeom>
          <a:noFill/>
        </p:spPr>
      </p:pic>
    </p:spTree>
    <p:extLst>
      <p:ext uri="{BB962C8B-B14F-4D97-AF65-F5344CB8AC3E}">
        <p14:creationId xmlns:p14="http://schemas.microsoft.com/office/powerpoint/2010/main" val="1579758628"/>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5934-E12D-4E4B-B250-A89D48671DB8}"/>
              </a:ext>
            </a:extLst>
          </p:cNvPr>
          <p:cNvSpPr>
            <a:spLocks noGrp="1"/>
          </p:cNvSpPr>
          <p:nvPr>
            <p:ph type="title"/>
          </p:nvPr>
        </p:nvSpPr>
        <p:spPr/>
        <p:txBody>
          <a:bodyPr/>
          <a:lstStyle/>
          <a:p>
            <a:r>
              <a:rPr lang="en-US" dirty="0"/>
              <a:t>SAMHSA- 5 Principles of Trauma-Informed Approach</a:t>
            </a:r>
          </a:p>
        </p:txBody>
      </p:sp>
      <p:pic>
        <p:nvPicPr>
          <p:cNvPr id="3" name="Content Placeholder 2"/>
          <p:cNvPicPr>
            <a:picLocks noGrp="1" noChangeAspect="1"/>
          </p:cNvPicPr>
          <p:nvPr>
            <p:ph idx="4294967295"/>
          </p:nvPr>
        </p:nvPicPr>
        <p:blipFill>
          <a:blip r:embed="rId3"/>
          <a:stretch>
            <a:fillRect/>
          </a:stretch>
        </p:blipFill>
        <p:spPr>
          <a:xfrm>
            <a:off x="1143000" y="1345430"/>
            <a:ext cx="9906000" cy="5402016"/>
          </a:xfrm>
          <a:prstGeom prst="rect">
            <a:avLst/>
          </a:prstGeom>
        </p:spPr>
      </p:pic>
    </p:spTree>
    <p:extLst>
      <p:ext uri="{BB962C8B-B14F-4D97-AF65-F5344CB8AC3E}">
        <p14:creationId xmlns:p14="http://schemas.microsoft.com/office/powerpoint/2010/main" val="94342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41B5-6741-4AE0-8CCA-78F9414750C7}"/>
              </a:ext>
            </a:extLst>
          </p:cNvPr>
          <p:cNvSpPr>
            <a:spLocks noGrp="1"/>
          </p:cNvSpPr>
          <p:nvPr>
            <p:ph type="title"/>
          </p:nvPr>
        </p:nvSpPr>
        <p:spPr/>
        <p:txBody>
          <a:bodyPr/>
          <a:lstStyle/>
          <a:p>
            <a:r>
              <a:rPr lang="en-US" dirty="0"/>
              <a:t>Potentially Retraumatizing Practices</a:t>
            </a:r>
          </a:p>
        </p:txBody>
      </p:sp>
      <p:sp>
        <p:nvSpPr>
          <p:cNvPr id="3" name="Content Placeholder 2">
            <a:extLst>
              <a:ext uri="{FF2B5EF4-FFF2-40B4-BE49-F238E27FC236}">
                <a16:creationId xmlns:a16="http://schemas.microsoft.com/office/drawing/2014/main" id="{16EE203F-F6AD-453C-BD8C-AD453F123CCA}"/>
              </a:ext>
            </a:extLst>
          </p:cNvPr>
          <p:cNvSpPr>
            <a:spLocks noGrp="1"/>
          </p:cNvSpPr>
          <p:nvPr>
            <p:ph idx="1"/>
          </p:nvPr>
        </p:nvSpPr>
        <p:spPr/>
        <p:txBody>
          <a:bodyPr>
            <a:normAutofit/>
          </a:bodyPr>
          <a:lstStyle/>
          <a:p>
            <a:r>
              <a:rPr lang="en-US" sz="2400" dirty="0"/>
              <a:t>One essential feature of trauma-informed care is the focus on ensuring that treatments and settings do not inadvertently retraumatize patients.</a:t>
            </a:r>
          </a:p>
          <a:p>
            <a:r>
              <a:rPr lang="en-US" sz="2400" dirty="0"/>
              <a:t>Unfortunately, hospitalizations involve a range of standard clinical practices that can </a:t>
            </a:r>
            <a:r>
              <a:rPr lang="en-US" sz="2400" dirty="0" err="1"/>
              <a:t>iatrogenically</a:t>
            </a:r>
            <a:r>
              <a:rPr lang="en-US" sz="2400" dirty="0"/>
              <a:t> trigger trauma symptoms or reenactments. </a:t>
            </a:r>
          </a:p>
          <a:p>
            <a:pPr marL="502920" lvl="1" indent="0">
              <a:buNone/>
            </a:pPr>
            <a:r>
              <a:rPr lang="en-US" sz="2400" dirty="0"/>
              <a:t>1) Boundary Violations: Touching without permission, walking into the patient’s room without knocking</a:t>
            </a:r>
          </a:p>
          <a:p>
            <a:pPr marL="502920" lvl="1" indent="0">
              <a:buNone/>
            </a:pPr>
            <a:r>
              <a:rPr lang="en-US" sz="2400" dirty="0"/>
              <a:t>2) Forced or Threatened Medications</a:t>
            </a:r>
          </a:p>
          <a:p>
            <a:pPr marL="502920" lvl="1" indent="0">
              <a:buNone/>
            </a:pPr>
            <a:r>
              <a:rPr lang="en-US" sz="2400" dirty="0"/>
              <a:t>3) Seclusion and Restraint</a:t>
            </a:r>
          </a:p>
          <a:p>
            <a:endParaRPr lang="en-US" sz="2400" dirty="0"/>
          </a:p>
        </p:txBody>
      </p:sp>
      <p:sp>
        <p:nvSpPr>
          <p:cNvPr id="4" name="TextBox 3">
            <a:extLst>
              <a:ext uri="{FF2B5EF4-FFF2-40B4-BE49-F238E27FC236}">
                <a16:creationId xmlns:a16="http://schemas.microsoft.com/office/drawing/2014/main" id="{F724F73C-B6A9-466C-80E4-2BCF662CBA0F}"/>
              </a:ext>
            </a:extLst>
          </p:cNvPr>
          <p:cNvSpPr txBox="1"/>
          <p:nvPr/>
        </p:nvSpPr>
        <p:spPr>
          <a:xfrm>
            <a:off x="630841" y="6252210"/>
            <a:ext cx="1738361" cy="369332"/>
          </a:xfrm>
          <a:prstGeom prst="rect">
            <a:avLst/>
          </a:prstGeom>
          <a:noFill/>
        </p:spPr>
        <p:txBody>
          <a:bodyPr wrap="none" rtlCol="0">
            <a:spAutoFit/>
          </a:bodyPr>
          <a:lstStyle/>
          <a:p>
            <a:r>
              <a:rPr lang="en-US" dirty="0"/>
              <a:t>Butler et al 2011</a:t>
            </a:r>
          </a:p>
        </p:txBody>
      </p:sp>
    </p:spTree>
    <p:extLst>
      <p:ext uri="{BB962C8B-B14F-4D97-AF65-F5344CB8AC3E}">
        <p14:creationId xmlns:p14="http://schemas.microsoft.com/office/powerpoint/2010/main" val="3382711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54D1-D3AB-423F-887A-7F664144E9AE}"/>
              </a:ext>
            </a:extLst>
          </p:cNvPr>
          <p:cNvSpPr>
            <a:spLocks noGrp="1"/>
          </p:cNvSpPr>
          <p:nvPr>
            <p:ph type="title"/>
          </p:nvPr>
        </p:nvSpPr>
        <p:spPr/>
        <p:txBody>
          <a:bodyPr/>
          <a:lstStyle/>
          <a:p>
            <a:r>
              <a:rPr lang="en-US" dirty="0"/>
              <a:t>Trauma-Informed Practice in Action </a:t>
            </a:r>
          </a:p>
        </p:txBody>
      </p:sp>
      <p:sp>
        <p:nvSpPr>
          <p:cNvPr id="3" name="Content Placeholder 2">
            <a:extLst>
              <a:ext uri="{FF2B5EF4-FFF2-40B4-BE49-F238E27FC236}">
                <a16:creationId xmlns:a16="http://schemas.microsoft.com/office/drawing/2014/main" id="{E11BD3D0-2AA1-4E51-BBEC-DB7CFAF0442A}"/>
              </a:ext>
            </a:extLst>
          </p:cNvPr>
          <p:cNvSpPr>
            <a:spLocks noGrp="1"/>
          </p:cNvSpPr>
          <p:nvPr>
            <p:ph idx="1"/>
          </p:nvPr>
        </p:nvSpPr>
        <p:spPr/>
        <p:txBody>
          <a:bodyPr>
            <a:normAutofit/>
          </a:bodyPr>
          <a:lstStyle/>
          <a:p>
            <a:r>
              <a:rPr lang="en-US" sz="3600" dirty="0"/>
              <a:t>Our goal is to create an atmosphere that is respectful of the trauma survivors’ need for safety, respect, and acceptance while striving to minimize the possibility of </a:t>
            </a:r>
            <a:r>
              <a:rPr lang="en-US" sz="3600" dirty="0" err="1"/>
              <a:t>retraumatization</a:t>
            </a:r>
            <a:r>
              <a:rPr lang="en-US" sz="3600" dirty="0"/>
              <a:t>.</a:t>
            </a:r>
          </a:p>
        </p:txBody>
      </p:sp>
      <p:sp>
        <p:nvSpPr>
          <p:cNvPr id="4" name="TextBox 3">
            <a:extLst>
              <a:ext uri="{FF2B5EF4-FFF2-40B4-BE49-F238E27FC236}">
                <a16:creationId xmlns:a16="http://schemas.microsoft.com/office/drawing/2014/main" id="{0AA753B2-A4CD-4925-AD61-4C0C41A80378}"/>
              </a:ext>
            </a:extLst>
          </p:cNvPr>
          <p:cNvSpPr txBox="1"/>
          <p:nvPr/>
        </p:nvSpPr>
        <p:spPr>
          <a:xfrm>
            <a:off x="630841" y="6252210"/>
            <a:ext cx="1738361" cy="369332"/>
          </a:xfrm>
          <a:prstGeom prst="rect">
            <a:avLst/>
          </a:prstGeom>
          <a:noFill/>
        </p:spPr>
        <p:txBody>
          <a:bodyPr wrap="none" rtlCol="0">
            <a:spAutoFit/>
          </a:bodyPr>
          <a:lstStyle/>
          <a:p>
            <a:r>
              <a:rPr lang="en-US" dirty="0"/>
              <a:t>Butler et al 2011</a:t>
            </a:r>
          </a:p>
        </p:txBody>
      </p:sp>
    </p:spTree>
    <p:extLst>
      <p:ext uri="{BB962C8B-B14F-4D97-AF65-F5344CB8AC3E}">
        <p14:creationId xmlns:p14="http://schemas.microsoft.com/office/powerpoint/2010/main" val="3617887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3E46-1CE4-4AF4-ACC2-36A41B0D16F9}"/>
              </a:ext>
            </a:extLst>
          </p:cNvPr>
          <p:cNvSpPr>
            <a:spLocks noGrp="1"/>
          </p:cNvSpPr>
          <p:nvPr>
            <p:ph type="title"/>
          </p:nvPr>
        </p:nvSpPr>
        <p:spPr/>
        <p:txBody>
          <a:bodyPr/>
          <a:lstStyle/>
          <a:p>
            <a:r>
              <a:rPr lang="en-US" dirty="0"/>
              <a:t>Safety </a:t>
            </a:r>
          </a:p>
        </p:txBody>
      </p:sp>
      <p:sp>
        <p:nvSpPr>
          <p:cNvPr id="3" name="Content Placeholder 2">
            <a:extLst>
              <a:ext uri="{FF2B5EF4-FFF2-40B4-BE49-F238E27FC236}">
                <a16:creationId xmlns:a16="http://schemas.microsoft.com/office/drawing/2014/main" id="{AB756738-0810-4B64-9CBA-D5A3FEB239D2}"/>
              </a:ext>
            </a:extLst>
          </p:cNvPr>
          <p:cNvSpPr>
            <a:spLocks noGrp="1"/>
          </p:cNvSpPr>
          <p:nvPr>
            <p:ph idx="1"/>
          </p:nvPr>
        </p:nvSpPr>
        <p:spPr>
          <a:xfrm>
            <a:off x="345716" y="1711519"/>
            <a:ext cx="11500567" cy="3869595"/>
          </a:xfrm>
        </p:spPr>
        <p:txBody>
          <a:bodyPr>
            <a:normAutofit lnSpcReduction="10000"/>
          </a:bodyPr>
          <a:lstStyle/>
          <a:p>
            <a:r>
              <a:rPr lang="en-US" sz="2400" dirty="0"/>
              <a:t>An atmosphere that is respectful of survivor’s need for safety, respect, and acceptance is fundamental for building trust and therapeutic engagement.</a:t>
            </a:r>
          </a:p>
          <a:p>
            <a:r>
              <a:rPr lang="en-US" sz="2400" dirty="0"/>
              <a:t>“</a:t>
            </a:r>
            <a:r>
              <a:rPr lang="en-US" sz="2400" i="1" dirty="0"/>
              <a:t>Do I have your permission to examine you?” </a:t>
            </a:r>
            <a:r>
              <a:rPr lang="en-US" sz="2400" dirty="0"/>
              <a:t>Clearly communicate that the patient may stop the exam at any time.</a:t>
            </a:r>
          </a:p>
          <a:p>
            <a:r>
              <a:rPr lang="en-US" sz="2400" dirty="0"/>
              <a:t>Provider should explain each step of the exam: </a:t>
            </a:r>
            <a:r>
              <a:rPr lang="en-US" sz="2400" i="1" dirty="0"/>
              <a:t>“Now I’m going to put the stethoscope on your chest to listen to your heart.” </a:t>
            </a:r>
            <a:endParaRPr lang="en-US" sz="2400" dirty="0"/>
          </a:p>
          <a:p>
            <a:r>
              <a:rPr lang="en-US" sz="2400" dirty="0"/>
              <a:t>Knock before entering the room.</a:t>
            </a:r>
          </a:p>
          <a:p>
            <a:r>
              <a:rPr lang="en-US" sz="2400" dirty="0"/>
              <a:t>Offer a chaperone.</a:t>
            </a:r>
          </a:p>
          <a:p>
            <a:r>
              <a:rPr lang="en-US" sz="2400" dirty="0"/>
              <a:t>Obtain consent to have trainees present during the exam </a:t>
            </a:r>
            <a:r>
              <a:rPr lang="en-US" sz="2400" i="1" dirty="0"/>
              <a:t>before</a:t>
            </a:r>
            <a:r>
              <a:rPr lang="en-US" sz="2400" dirty="0"/>
              <a:t> the trainee(s) come into the room.</a:t>
            </a:r>
          </a:p>
          <a:p>
            <a:endParaRPr lang="en-US" sz="2400" dirty="0"/>
          </a:p>
        </p:txBody>
      </p:sp>
    </p:spTree>
    <p:extLst>
      <p:ext uri="{BB962C8B-B14F-4D97-AF65-F5344CB8AC3E}">
        <p14:creationId xmlns:p14="http://schemas.microsoft.com/office/powerpoint/2010/main" val="1253984546"/>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61B4-C301-4F76-BE2E-331304B069C1}"/>
              </a:ext>
            </a:extLst>
          </p:cNvPr>
          <p:cNvSpPr>
            <a:spLocks noGrp="1"/>
          </p:cNvSpPr>
          <p:nvPr>
            <p:ph type="title"/>
          </p:nvPr>
        </p:nvSpPr>
        <p:spPr/>
        <p:txBody>
          <a:bodyPr/>
          <a:lstStyle/>
          <a:p>
            <a:r>
              <a:rPr lang="en-US" dirty="0"/>
              <a:t>Safety </a:t>
            </a:r>
          </a:p>
        </p:txBody>
      </p:sp>
      <p:sp>
        <p:nvSpPr>
          <p:cNvPr id="3" name="Content Placeholder 2">
            <a:extLst>
              <a:ext uri="{FF2B5EF4-FFF2-40B4-BE49-F238E27FC236}">
                <a16:creationId xmlns:a16="http://schemas.microsoft.com/office/drawing/2014/main" id="{C4ABB261-3B76-4F98-9E9A-B70CE598F6F8}"/>
              </a:ext>
            </a:extLst>
          </p:cNvPr>
          <p:cNvSpPr>
            <a:spLocks noGrp="1"/>
          </p:cNvSpPr>
          <p:nvPr>
            <p:ph idx="1"/>
          </p:nvPr>
        </p:nvSpPr>
        <p:spPr/>
        <p:txBody>
          <a:bodyPr>
            <a:normAutofit/>
          </a:bodyPr>
          <a:lstStyle/>
          <a:p>
            <a:r>
              <a:rPr lang="en-US" sz="4000" dirty="0"/>
              <a:t>How can we safely de-escalate an agitated patient without using medication, seclusion, and restraint? </a:t>
            </a:r>
          </a:p>
        </p:txBody>
      </p:sp>
    </p:spTree>
    <p:extLst>
      <p:ext uri="{BB962C8B-B14F-4D97-AF65-F5344CB8AC3E}">
        <p14:creationId xmlns:p14="http://schemas.microsoft.com/office/powerpoint/2010/main" val="243093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Funding &amp; Partners</a:t>
            </a:r>
          </a:p>
        </p:txBody>
      </p:sp>
      <p:sp>
        <p:nvSpPr>
          <p:cNvPr id="3" name="Content Placeholder 2"/>
          <p:cNvSpPr>
            <a:spLocks noGrp="1"/>
          </p:cNvSpPr>
          <p:nvPr>
            <p:ph idx="1"/>
          </p:nvPr>
        </p:nvSpPr>
        <p:spPr>
          <a:xfrm>
            <a:off x="345716" y="1350269"/>
            <a:ext cx="11500567" cy="3869595"/>
          </a:xfrm>
        </p:spPr>
        <p:txBody>
          <a:bodyPr anchor="t"/>
          <a:lstStyle/>
          <a:p>
            <a:endParaRPr lang="en-US" sz="1800" dirty="0">
              <a:latin typeface="+mj-lt"/>
            </a:endParaRPr>
          </a:p>
          <a:p>
            <a:r>
              <a:rPr lang="en-US" sz="1800" dirty="0">
                <a:solidFill>
                  <a:schemeClr val="tx1"/>
                </a:solidFill>
                <a:latin typeface="+mj-lt"/>
              </a:rPr>
              <a:t>Supported by SAMHSA E-COVID funding that was granted </a:t>
            </a:r>
            <a:r>
              <a:rPr lang="en-US" sz="1800" dirty="0">
                <a:solidFill>
                  <a:schemeClr val="tx1"/>
                </a:solidFill>
                <a:effectLst/>
                <a:latin typeface="+mj-lt"/>
                <a:ea typeface="Times New Roman" panose="02020603050405020304" pitchFamily="18" charset="0"/>
              </a:rPr>
              <a:t>to address behavioral health issues experienced by children, youth, and families as a consequence of the pandemic. </a:t>
            </a:r>
            <a:endParaRPr lang="en-US" sz="1800" dirty="0">
              <a:solidFill>
                <a:schemeClr val="tx1"/>
              </a:solidFill>
              <a:latin typeface="+mj-lt"/>
            </a:endParaRPr>
          </a:p>
          <a:p>
            <a:r>
              <a:rPr lang="en-US" sz="1800" dirty="0">
                <a:solidFill>
                  <a:schemeClr val="tx1"/>
                </a:solidFill>
                <a:latin typeface="+mj-lt"/>
              </a:rPr>
              <a:t>Operate as a collaboration between the University of Maryland School of Medicine, the Johns Hopkins University School of Medicine, Salisbury University, Morgan State University and the University of Maryland Eastern Shore.</a:t>
            </a:r>
          </a:p>
          <a:p>
            <a:endParaRPr lang="en-US" sz="1800" dirty="0">
              <a:solidFill>
                <a:schemeClr val="tx1"/>
              </a:solidFill>
              <a:latin typeface="+mj-lt"/>
            </a:endParaRP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37" y="4290406"/>
            <a:ext cx="2461508" cy="661402"/>
          </a:xfrm>
          <a:prstGeom prst="rect">
            <a:avLst/>
          </a:prstGeom>
        </p:spPr>
      </p:pic>
      <p:pic>
        <p:nvPicPr>
          <p:cNvPr id="7" name="Picture 6"/>
          <p:cNvPicPr>
            <a:picLocks noChangeAspect="1"/>
          </p:cNvPicPr>
          <p:nvPr/>
        </p:nvPicPr>
        <p:blipFill>
          <a:blip r:embed="rId4"/>
          <a:stretch>
            <a:fillRect/>
          </a:stretch>
        </p:blipFill>
        <p:spPr>
          <a:xfrm>
            <a:off x="3431018" y="4139656"/>
            <a:ext cx="1493825" cy="7567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0985" y="4363263"/>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5874" y="3683314"/>
            <a:ext cx="1268494" cy="1268494"/>
          </a:xfrm>
          <a:prstGeom prst="rect">
            <a:avLst/>
          </a:prstGeom>
        </p:spPr>
      </p:pic>
      <p:pic>
        <p:nvPicPr>
          <p:cNvPr id="5" name="Picture 4" descr="Logo, company name&#10;&#10;Description automatically generated">
            <a:extLst>
              <a:ext uri="{FF2B5EF4-FFF2-40B4-BE49-F238E27FC236}">
                <a16:creationId xmlns:a16="http://schemas.microsoft.com/office/drawing/2014/main" id="{EBFE0FFB-D8DF-42D2-831A-45CAA1C39A6A}"/>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818458" y="4139656"/>
            <a:ext cx="1637119" cy="756741"/>
          </a:xfrm>
          <a:prstGeom prst="rect">
            <a:avLst/>
          </a:prstGeom>
        </p:spPr>
      </p:pic>
    </p:spTree>
    <p:extLst>
      <p:ext uri="{BB962C8B-B14F-4D97-AF65-F5344CB8AC3E}">
        <p14:creationId xmlns:p14="http://schemas.microsoft.com/office/powerpoint/2010/main" val="761761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E408-2813-4A30-8DED-73A9B4D021A0}"/>
              </a:ext>
            </a:extLst>
          </p:cNvPr>
          <p:cNvSpPr>
            <a:spLocks noGrp="1"/>
          </p:cNvSpPr>
          <p:nvPr>
            <p:ph type="title"/>
          </p:nvPr>
        </p:nvSpPr>
        <p:spPr>
          <a:xfrm>
            <a:off x="478104" y="320041"/>
            <a:ext cx="8229600" cy="1143000"/>
          </a:xfrm>
        </p:spPr>
        <p:txBody>
          <a:bodyPr>
            <a:normAutofit/>
          </a:bodyPr>
          <a:lstStyle/>
          <a:p>
            <a:r>
              <a:rPr lang="en-US" b="1" dirty="0"/>
              <a:t>General Considerations for Management</a:t>
            </a:r>
            <a:br>
              <a:rPr lang="en-US" b="1" dirty="0"/>
            </a:br>
            <a:endParaRPr lang="en-US" dirty="0"/>
          </a:p>
        </p:txBody>
      </p:sp>
      <p:sp>
        <p:nvSpPr>
          <p:cNvPr id="3" name="Content Placeholder 2">
            <a:extLst>
              <a:ext uri="{FF2B5EF4-FFF2-40B4-BE49-F238E27FC236}">
                <a16:creationId xmlns:a16="http://schemas.microsoft.com/office/drawing/2014/main" id="{450FBA7B-74FA-4C93-B580-90B732B1CFDD}"/>
              </a:ext>
            </a:extLst>
          </p:cNvPr>
          <p:cNvSpPr>
            <a:spLocks noGrp="1"/>
          </p:cNvSpPr>
          <p:nvPr>
            <p:ph idx="1"/>
          </p:nvPr>
        </p:nvSpPr>
        <p:spPr>
          <a:xfrm>
            <a:off x="426228" y="1939413"/>
            <a:ext cx="11500567" cy="4140845"/>
          </a:xfrm>
        </p:spPr>
        <p:txBody>
          <a:bodyPr>
            <a:normAutofit/>
          </a:bodyPr>
          <a:lstStyle/>
          <a:p>
            <a:r>
              <a:rPr lang="en-US" sz="2600" dirty="0">
                <a:solidFill>
                  <a:schemeClr val="tx1"/>
                </a:solidFill>
              </a:rPr>
              <a:t>Use environmental, behavioral techniques</a:t>
            </a:r>
          </a:p>
          <a:p>
            <a:r>
              <a:rPr lang="en-US" sz="2600" dirty="0">
                <a:solidFill>
                  <a:schemeClr val="tx1"/>
                </a:solidFill>
              </a:rPr>
              <a:t>Emphasize effective communication and behavioral strategies for managing behaviors</a:t>
            </a:r>
          </a:p>
          <a:p>
            <a:r>
              <a:rPr lang="en-US" sz="2600" i="1" dirty="0">
                <a:solidFill>
                  <a:schemeClr val="tx1"/>
                </a:solidFill>
              </a:rPr>
              <a:t>Always treat underlying cause of agitation first whenever possible…</a:t>
            </a:r>
          </a:p>
          <a:p>
            <a:pPr marL="0" indent="0">
              <a:buNone/>
            </a:pPr>
            <a:r>
              <a:rPr lang="en-US" sz="4000" b="1" i="1" dirty="0">
                <a:solidFill>
                  <a:schemeClr val="tx1"/>
                </a:solidFill>
              </a:rPr>
              <a:t>					Before</a:t>
            </a:r>
            <a:r>
              <a:rPr lang="en-US" dirty="0">
                <a:solidFill>
                  <a:schemeClr val="tx1"/>
                </a:solidFill>
              </a:rPr>
              <a:t> </a:t>
            </a:r>
            <a:r>
              <a:rPr lang="en-US" sz="2600" dirty="0">
                <a:solidFill>
                  <a:schemeClr val="tx1"/>
                </a:solidFill>
              </a:rPr>
              <a:t>medication! </a:t>
            </a:r>
          </a:p>
          <a:p>
            <a:endParaRPr lang="en-US" dirty="0">
              <a:solidFill>
                <a:schemeClr val="tx1"/>
              </a:solidFill>
            </a:endParaRPr>
          </a:p>
          <a:p>
            <a:endParaRPr lang="en-US" dirty="0">
              <a:solidFill>
                <a:schemeClr val="tx1"/>
              </a:solidFill>
            </a:endParaRPr>
          </a:p>
          <a:p>
            <a:pPr marL="0" indent="0">
              <a:buNone/>
            </a:pPr>
            <a:r>
              <a:rPr lang="en-US" sz="2600" dirty="0">
                <a:solidFill>
                  <a:schemeClr val="tx1"/>
                </a:solidFill>
              </a:rPr>
              <a:t>PRN usage if those avenues are not successful</a:t>
            </a:r>
          </a:p>
          <a:p>
            <a:endParaRPr lang="en-US" dirty="0"/>
          </a:p>
        </p:txBody>
      </p:sp>
    </p:spTree>
    <p:extLst>
      <p:ext uri="{BB962C8B-B14F-4D97-AF65-F5344CB8AC3E}">
        <p14:creationId xmlns:p14="http://schemas.microsoft.com/office/powerpoint/2010/main" val="127175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8C54-B9A3-46EE-BB30-A42CC725AF8E}"/>
              </a:ext>
            </a:extLst>
          </p:cNvPr>
          <p:cNvSpPr>
            <a:spLocks noGrp="1"/>
          </p:cNvSpPr>
          <p:nvPr>
            <p:ph type="title"/>
          </p:nvPr>
        </p:nvSpPr>
        <p:spPr>
          <a:xfrm>
            <a:off x="4870703" y="0"/>
            <a:ext cx="8186057" cy="977446"/>
          </a:xfrm>
        </p:spPr>
        <p:txBody>
          <a:bodyPr>
            <a:normAutofit/>
          </a:bodyPr>
          <a:lstStyle/>
          <a:p>
            <a:r>
              <a:rPr lang="en-US" sz="4000" b="1" dirty="0"/>
              <a:t>BETA 3-step Paradigm Approach</a:t>
            </a:r>
          </a:p>
        </p:txBody>
      </p:sp>
      <p:sp>
        <p:nvSpPr>
          <p:cNvPr id="3" name="Content Placeholder 2">
            <a:extLst>
              <a:ext uri="{FF2B5EF4-FFF2-40B4-BE49-F238E27FC236}">
                <a16:creationId xmlns:a16="http://schemas.microsoft.com/office/drawing/2014/main" id="{6957C515-DCE0-4491-B0F7-4D1A80575BF9}"/>
              </a:ext>
            </a:extLst>
          </p:cNvPr>
          <p:cNvSpPr>
            <a:spLocks noGrp="1"/>
          </p:cNvSpPr>
          <p:nvPr>
            <p:ph idx="1"/>
          </p:nvPr>
        </p:nvSpPr>
        <p:spPr>
          <a:xfrm>
            <a:off x="6545943" y="1545771"/>
            <a:ext cx="5537199" cy="4631192"/>
          </a:xfrm>
        </p:spPr>
        <p:txBody>
          <a:bodyPr anchor="t">
            <a:normAutofit/>
          </a:bodyPr>
          <a:lstStyle/>
          <a:p>
            <a:pPr marL="514350" indent="-514350">
              <a:buFont typeface="+mj-lt"/>
              <a:buAutoNum type="arabicPeriod"/>
            </a:pPr>
            <a:r>
              <a:rPr lang="en-US" sz="2200" dirty="0"/>
              <a:t>The patient is verbally engaged </a:t>
            </a:r>
          </a:p>
          <a:p>
            <a:pPr marL="514350" indent="-514350">
              <a:buFont typeface="+mj-lt"/>
              <a:buAutoNum type="arabicPeriod"/>
            </a:pPr>
            <a:r>
              <a:rPr lang="en-US" sz="2200" dirty="0"/>
              <a:t>Then a collaborative relationship is established</a:t>
            </a:r>
          </a:p>
          <a:p>
            <a:pPr marL="514350" indent="-514350">
              <a:buFont typeface="+mj-lt"/>
              <a:buAutoNum type="arabicPeriod"/>
            </a:pPr>
            <a:r>
              <a:rPr lang="en-US" sz="2200" dirty="0"/>
              <a:t>The patient is verbally deescalated out of the agitated state</a:t>
            </a:r>
          </a:p>
          <a:p>
            <a:pPr marL="0" indent="0">
              <a:buNone/>
            </a:pPr>
            <a:endParaRPr lang="en-US" sz="2200" dirty="0"/>
          </a:p>
          <a:p>
            <a:pPr marL="0" indent="0">
              <a:buNone/>
            </a:pPr>
            <a:r>
              <a:rPr lang="en-US" sz="2200" dirty="0"/>
              <a:t>Verbal de-escalation is usually the key to engaging the patient and helping him become an active partner in his evaluation and treatment.</a:t>
            </a:r>
          </a:p>
        </p:txBody>
      </p:sp>
      <p:pic>
        <p:nvPicPr>
          <p:cNvPr id="6" name="Picture 5" descr="Logo&#10;&#10;Description automatically generated">
            <a:extLst>
              <a:ext uri="{FF2B5EF4-FFF2-40B4-BE49-F238E27FC236}">
                <a16:creationId xmlns:a16="http://schemas.microsoft.com/office/drawing/2014/main" id="{887AFEE4-B5D4-4DA3-8DE6-068A850E1F8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30"/>
          <a:stretch/>
        </p:blipFill>
        <p:spPr>
          <a:xfrm>
            <a:off x="1" y="10"/>
            <a:ext cx="6936390" cy="6857990"/>
          </a:xfrm>
          <a:prstGeom prst="rect">
            <a:avLst/>
          </a:prstGeom>
        </p:spPr>
      </p:pic>
      <p:sp>
        <p:nvSpPr>
          <p:cNvPr id="5" name="TextBox 4">
            <a:extLst>
              <a:ext uri="{FF2B5EF4-FFF2-40B4-BE49-F238E27FC236}">
                <a16:creationId xmlns:a16="http://schemas.microsoft.com/office/drawing/2014/main" id="{D7A5CDE7-F743-45C3-A2BE-1A4399F486B9}"/>
              </a:ext>
            </a:extLst>
          </p:cNvPr>
          <p:cNvSpPr txBox="1"/>
          <p:nvPr/>
        </p:nvSpPr>
        <p:spPr>
          <a:xfrm>
            <a:off x="5782813" y="6375956"/>
            <a:ext cx="3726953" cy="369332"/>
          </a:xfrm>
          <a:prstGeom prst="rect">
            <a:avLst/>
          </a:prstGeom>
          <a:noFill/>
        </p:spPr>
        <p:txBody>
          <a:bodyPr wrap="square" rtlCol="0">
            <a:spAutoFit/>
          </a:bodyPr>
          <a:lstStyle/>
          <a:p>
            <a:pPr defTabSz="457200">
              <a:spcAft>
                <a:spcPts val="600"/>
              </a:spcAft>
            </a:pPr>
            <a:r>
              <a:rPr lang="en-US" dirty="0">
                <a:solidFill>
                  <a:prstClr val="black"/>
                </a:solidFill>
                <a:latin typeface="Calibri"/>
              </a:rPr>
              <a:t>West J </a:t>
            </a:r>
            <a:r>
              <a:rPr lang="en-US" dirty="0" err="1">
                <a:solidFill>
                  <a:prstClr val="black"/>
                </a:solidFill>
                <a:latin typeface="Calibri"/>
              </a:rPr>
              <a:t>Emerg</a:t>
            </a:r>
            <a:r>
              <a:rPr lang="en-US" dirty="0">
                <a:solidFill>
                  <a:prstClr val="black"/>
                </a:solidFill>
                <a:latin typeface="Calibri"/>
              </a:rPr>
              <a:t> Med. 2012;13(1):17–25</a:t>
            </a:r>
          </a:p>
        </p:txBody>
      </p:sp>
    </p:spTree>
    <p:extLst>
      <p:ext uri="{BB962C8B-B14F-4D97-AF65-F5344CB8AC3E}">
        <p14:creationId xmlns:p14="http://schemas.microsoft.com/office/powerpoint/2010/main" val="10610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AD31-C826-4BA8-B5EC-2D03A6D8FCAD}"/>
              </a:ext>
            </a:extLst>
          </p:cNvPr>
          <p:cNvSpPr>
            <a:spLocks noGrp="1"/>
          </p:cNvSpPr>
          <p:nvPr>
            <p:ph type="title"/>
          </p:nvPr>
        </p:nvSpPr>
        <p:spPr>
          <a:xfrm>
            <a:off x="572493" y="238539"/>
            <a:ext cx="11018520" cy="1144491"/>
          </a:xfrm>
        </p:spPr>
        <p:txBody>
          <a:bodyPr anchor="b">
            <a:normAutofit/>
          </a:bodyPr>
          <a:lstStyle/>
          <a:p>
            <a:r>
              <a:rPr lang="en-US" sz="4800" dirty="0"/>
              <a:t>10 Principles of Verbal De-escalation</a:t>
            </a:r>
          </a:p>
        </p:txBody>
      </p:sp>
      <p:sp>
        <p:nvSpPr>
          <p:cNvPr id="3" name="Content Placeholder 2">
            <a:extLst>
              <a:ext uri="{FF2B5EF4-FFF2-40B4-BE49-F238E27FC236}">
                <a16:creationId xmlns:a16="http://schemas.microsoft.com/office/drawing/2014/main" id="{F40FBE4E-B93D-4B43-B439-DECA9A80364A}"/>
              </a:ext>
            </a:extLst>
          </p:cNvPr>
          <p:cNvSpPr>
            <a:spLocks noGrp="1"/>
          </p:cNvSpPr>
          <p:nvPr>
            <p:ph idx="1"/>
          </p:nvPr>
        </p:nvSpPr>
        <p:spPr>
          <a:xfrm>
            <a:off x="389876" y="1591055"/>
            <a:ext cx="6713552" cy="4768396"/>
          </a:xfrm>
        </p:spPr>
        <p:txBody>
          <a:bodyPr anchor="t">
            <a:noAutofit/>
          </a:bodyPr>
          <a:lstStyle/>
          <a:p>
            <a:pPr marL="514350" indent="-514350">
              <a:buFont typeface="+mj-lt"/>
              <a:buAutoNum type="arabicPeriod"/>
            </a:pPr>
            <a:r>
              <a:rPr lang="en-US" sz="2600" dirty="0"/>
              <a:t>Respect the personal space of the individual; do not get uncomfortably close or block exits.</a:t>
            </a:r>
          </a:p>
          <a:p>
            <a:pPr marL="514350" indent="-514350">
              <a:buFont typeface="+mj-lt"/>
              <a:buAutoNum type="arabicPeriod"/>
            </a:pPr>
            <a:r>
              <a:rPr lang="en-US" sz="2600" dirty="0"/>
              <a:t>Do not be provocative or respond in anger, be in control and measured. </a:t>
            </a:r>
          </a:p>
          <a:p>
            <a:pPr marL="514350" indent="-514350">
              <a:buFont typeface="+mj-lt"/>
              <a:buAutoNum type="arabicPeriod"/>
            </a:pPr>
            <a:r>
              <a:rPr lang="en-US" sz="2600" dirty="0"/>
              <a:t>Establish verbal contact calmly with the individual. </a:t>
            </a:r>
          </a:p>
          <a:p>
            <a:pPr marL="514350" indent="-514350">
              <a:buFont typeface="+mj-lt"/>
              <a:buAutoNum type="arabicPeriod"/>
            </a:pPr>
            <a:r>
              <a:rPr lang="en-US" sz="2600" dirty="0"/>
              <a:t>Be concise and speak in short, easy to understand sentences or phrases. Repeat yourself often.</a:t>
            </a:r>
          </a:p>
          <a:p>
            <a:pPr marL="514350" indent="-514350">
              <a:buFont typeface="+mj-lt"/>
              <a:buAutoNum type="arabicPeriod"/>
            </a:pPr>
            <a:r>
              <a:rPr lang="en-US" sz="2600" dirty="0"/>
              <a:t>Listen closely to what the person is saying.</a:t>
            </a:r>
          </a:p>
        </p:txBody>
      </p:sp>
      <p:pic>
        <p:nvPicPr>
          <p:cNvPr id="5" name="Picture 4">
            <a:extLst>
              <a:ext uri="{FF2B5EF4-FFF2-40B4-BE49-F238E27FC236}">
                <a16:creationId xmlns:a16="http://schemas.microsoft.com/office/drawing/2014/main" id="{F6FBB154-7312-40A9-A906-23BE239143B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796" b="1"/>
          <a:stretch/>
        </p:blipFill>
        <p:spPr>
          <a:xfrm>
            <a:off x="7678443" y="1383030"/>
            <a:ext cx="3941064" cy="4096512"/>
          </a:xfrm>
          <a:prstGeom prst="rect">
            <a:avLst/>
          </a:prstGeom>
        </p:spPr>
      </p:pic>
    </p:spTree>
    <p:extLst>
      <p:ext uri="{BB962C8B-B14F-4D97-AF65-F5344CB8AC3E}">
        <p14:creationId xmlns:p14="http://schemas.microsoft.com/office/powerpoint/2010/main" val="11100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AD31-C826-4BA8-B5EC-2D03A6D8FCAD}"/>
              </a:ext>
            </a:extLst>
          </p:cNvPr>
          <p:cNvSpPr>
            <a:spLocks noGrp="1"/>
          </p:cNvSpPr>
          <p:nvPr>
            <p:ph type="title"/>
          </p:nvPr>
        </p:nvSpPr>
        <p:spPr>
          <a:xfrm>
            <a:off x="572492" y="-49696"/>
            <a:ext cx="11018520" cy="1434415"/>
          </a:xfrm>
        </p:spPr>
        <p:txBody>
          <a:bodyPr anchor="b">
            <a:normAutofit/>
          </a:bodyPr>
          <a:lstStyle/>
          <a:p>
            <a:r>
              <a:rPr lang="en-US" sz="5400" dirty="0"/>
              <a:t>10 Principles of Verbal De-escalation</a:t>
            </a:r>
          </a:p>
        </p:txBody>
      </p:sp>
      <p:sp>
        <p:nvSpPr>
          <p:cNvPr id="3" name="Content Placeholder 2">
            <a:extLst>
              <a:ext uri="{FF2B5EF4-FFF2-40B4-BE49-F238E27FC236}">
                <a16:creationId xmlns:a16="http://schemas.microsoft.com/office/drawing/2014/main" id="{F40FBE4E-B93D-4B43-B439-DECA9A80364A}"/>
              </a:ext>
            </a:extLst>
          </p:cNvPr>
          <p:cNvSpPr>
            <a:spLocks noGrp="1"/>
          </p:cNvSpPr>
          <p:nvPr>
            <p:ph idx="1"/>
          </p:nvPr>
        </p:nvSpPr>
        <p:spPr>
          <a:xfrm>
            <a:off x="505969" y="1602686"/>
            <a:ext cx="7309635" cy="4119172"/>
          </a:xfrm>
        </p:spPr>
        <p:txBody>
          <a:bodyPr anchor="t">
            <a:noAutofit/>
          </a:bodyPr>
          <a:lstStyle/>
          <a:p>
            <a:pPr marL="514350" indent="-514350">
              <a:buAutoNum type="arabicPeriod" startAt="6"/>
            </a:pPr>
            <a:r>
              <a:rPr lang="en-US" sz="2600" dirty="0"/>
              <a:t>Identify the individual’s wants and feelings and try to accommodate reasonable requests. </a:t>
            </a:r>
          </a:p>
          <a:p>
            <a:pPr marL="514350" indent="-514350">
              <a:buAutoNum type="arabicPeriod" startAt="7"/>
            </a:pPr>
            <a:r>
              <a:rPr lang="en-US" sz="2600" dirty="0"/>
              <a:t>Agree or agree to disagree with the person’s concerns, while avoiding negative statements.</a:t>
            </a:r>
          </a:p>
          <a:p>
            <a:pPr marL="514350" indent="-514350">
              <a:buAutoNum type="arabicPeriod" startAt="7"/>
            </a:pPr>
            <a:r>
              <a:rPr lang="en-US" sz="2600" dirty="0"/>
              <a:t>Set clear limits with expected outcomes, but do not make demands or order specific behavior.</a:t>
            </a:r>
          </a:p>
          <a:p>
            <a:pPr marL="514350" indent="-514350">
              <a:buAutoNum type="arabicPeriod" startAt="7"/>
            </a:pPr>
            <a:r>
              <a:rPr lang="en-US" sz="2600" dirty="0"/>
              <a:t>Offer choices and optimism. </a:t>
            </a:r>
          </a:p>
          <a:p>
            <a:pPr marL="514350" indent="-514350">
              <a:buAutoNum type="arabicPeriod" startAt="7"/>
            </a:pPr>
            <a:r>
              <a:rPr lang="en-US" sz="2600" dirty="0"/>
              <a:t>Afterwards, review the event and look for areas of improvement.</a:t>
            </a:r>
          </a:p>
        </p:txBody>
      </p:sp>
      <p:pic>
        <p:nvPicPr>
          <p:cNvPr id="5" name="Picture 4">
            <a:extLst>
              <a:ext uri="{FF2B5EF4-FFF2-40B4-BE49-F238E27FC236}">
                <a16:creationId xmlns:a16="http://schemas.microsoft.com/office/drawing/2014/main" id="{43E0F7C0-C4BD-47FF-9E51-E047E47C25D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796" b="1"/>
          <a:stretch/>
        </p:blipFill>
        <p:spPr>
          <a:xfrm>
            <a:off x="7928344" y="1179973"/>
            <a:ext cx="3941064" cy="4096512"/>
          </a:xfrm>
          <a:prstGeom prst="rect">
            <a:avLst/>
          </a:prstGeom>
        </p:spPr>
      </p:pic>
    </p:spTree>
    <p:extLst>
      <p:ext uri="{BB962C8B-B14F-4D97-AF65-F5344CB8AC3E}">
        <p14:creationId xmlns:p14="http://schemas.microsoft.com/office/powerpoint/2010/main" val="41191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468087" y="1780496"/>
            <a:ext cx="11239500" cy="4832092"/>
          </a:xfrm>
          <a:prstGeom prst="rect">
            <a:avLst/>
          </a:prstGeom>
          <a:noFill/>
        </p:spPr>
        <p:txBody>
          <a:bodyPr wrap="square" rtlCol="0">
            <a:spAutoFit/>
          </a:bodyPr>
          <a:lstStyle/>
          <a:p>
            <a:pPr algn="ctr"/>
            <a:r>
              <a:rPr lang="en-US" sz="2800" dirty="0">
                <a:solidFill>
                  <a:schemeClr val="tx1">
                    <a:lumMod val="65000"/>
                    <a:lumOff val="35000"/>
                  </a:schemeClr>
                </a:solidFill>
              </a:rPr>
              <a:t>Maryland Behavioral Health Integration in Pediatric Primary Care (BHIPP)</a:t>
            </a:r>
          </a:p>
          <a:p>
            <a:pPr algn="ctr"/>
            <a:endParaRPr lang="en-US" sz="2800" dirty="0">
              <a:solidFill>
                <a:schemeClr val="tx1">
                  <a:lumMod val="65000"/>
                  <a:lumOff val="35000"/>
                </a:schemeClr>
              </a:solidFill>
            </a:endParaRPr>
          </a:p>
          <a:p>
            <a:pPr algn="ctr"/>
            <a:endParaRPr lang="en-US" sz="2800" dirty="0">
              <a:solidFill>
                <a:schemeClr val="tx1">
                  <a:lumMod val="65000"/>
                  <a:lumOff val="35000"/>
                </a:schemeClr>
              </a:solidFill>
            </a:endParaRPr>
          </a:p>
          <a:p>
            <a:pPr algn="ctr"/>
            <a:r>
              <a:rPr lang="en-US" sz="2800" b="1" dirty="0">
                <a:solidFill>
                  <a:schemeClr val="tx1">
                    <a:lumMod val="65000"/>
                    <a:lumOff val="35000"/>
                  </a:schemeClr>
                </a:solidFill>
              </a:rPr>
              <a:t>1-855-MD-BHIPP</a:t>
            </a:r>
            <a:r>
              <a:rPr lang="en-US" sz="2800" dirty="0">
                <a:solidFill>
                  <a:schemeClr val="tx1">
                    <a:lumMod val="65000"/>
                    <a:lumOff val="35000"/>
                  </a:schemeClr>
                </a:solidFill>
              </a:rPr>
              <a:t> (632-4477)</a:t>
            </a:r>
          </a:p>
          <a:p>
            <a:pPr algn="ctr"/>
            <a:r>
              <a:rPr lang="en-US" sz="2800" dirty="0">
                <a:solidFill>
                  <a:schemeClr val="tx1">
                    <a:lumMod val="65000"/>
                    <a:lumOff val="35000"/>
                  </a:schemeClr>
                </a:solidFill>
              </a:rPr>
              <a:t>www.mdbhipp.org</a:t>
            </a:r>
          </a:p>
          <a:p>
            <a:pPr algn="ctr"/>
            <a:r>
              <a:rPr lang="en-US" sz="2800" dirty="0">
                <a:solidFill>
                  <a:schemeClr val="tx1">
                    <a:lumMod val="65000"/>
                    <a:lumOff val="35000"/>
                  </a:schemeClr>
                </a:solidFill>
              </a:rPr>
              <a:t>Follow us on Facebook, LinkedIn, and Twitter! @MDBHIPP </a:t>
            </a:r>
          </a:p>
          <a:p>
            <a:pPr algn="ctr"/>
            <a:endParaRPr lang="en-US" sz="2800" dirty="0">
              <a:solidFill>
                <a:schemeClr val="tx1">
                  <a:lumMod val="65000"/>
                  <a:lumOff val="35000"/>
                </a:schemeClr>
              </a:solidFill>
            </a:endParaRPr>
          </a:p>
          <a:p>
            <a:pPr algn="ctr"/>
            <a:r>
              <a:rPr lang="en-US" sz="2400" i="1" dirty="0">
                <a:latin typeface="Calibri" panose="020F0502020204030204" pitchFamily="34" charset="0"/>
                <a:ea typeface="Calibri" panose="020F0502020204030204" pitchFamily="34" charset="0"/>
              </a:rPr>
              <a:t>For resources related to the COVID-19 pandemic,</a:t>
            </a:r>
          </a:p>
          <a:p>
            <a:pPr algn="ctr"/>
            <a:r>
              <a:rPr lang="en-US" sz="2400" i="1" dirty="0">
                <a:latin typeface="Calibri" panose="020F0502020204030204" pitchFamily="34" charset="0"/>
                <a:ea typeface="Calibri" panose="020F0502020204030204" pitchFamily="34" charset="0"/>
              </a:rPr>
              <a:t>please visit us at </a:t>
            </a:r>
            <a:r>
              <a:rPr lang="en-US" sz="2400" i="1"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BHIPP Covid-19 Resources</a:t>
            </a:r>
            <a:r>
              <a:rPr lang="en-US" sz="2400" b="1" dirty="0">
                <a:latin typeface="Calibri" panose="020F0502020204030204" pitchFamily="34" charset="0"/>
                <a:ea typeface="Calibri" panose="020F0502020204030204" pitchFamily="34" charset="0"/>
              </a:rPr>
              <a:t>.</a:t>
            </a:r>
            <a:endParaRPr lang="en-US" sz="2400" dirty="0">
              <a:latin typeface="Calibri" panose="020F0502020204030204" pitchFamily="34" charset="0"/>
              <a:ea typeface="Calibri" panose="020F0502020204030204" pitchFamily="34" charset="0"/>
            </a:endParaRPr>
          </a:p>
          <a:p>
            <a:pPr algn="ctr"/>
            <a:endParaRPr lang="en-US" sz="2800" dirty="0">
              <a:solidFill>
                <a:schemeClr val="tx1">
                  <a:lumMod val="65000"/>
                  <a:lumOff val="35000"/>
                </a:schemeClr>
              </a:solidFill>
            </a:endParaRPr>
          </a:p>
          <a:p>
            <a:endParaRPr lang="en-US" dirty="0"/>
          </a:p>
          <a:p>
            <a:pPr algn="ctr"/>
            <a:endParaRPr lang="en-US" dirty="0"/>
          </a:p>
        </p:txBody>
      </p:sp>
    </p:spTree>
    <p:extLst>
      <p:ext uri="{BB962C8B-B14F-4D97-AF65-F5344CB8AC3E}">
        <p14:creationId xmlns:p14="http://schemas.microsoft.com/office/powerpoint/2010/main" val="261745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E99E-8225-436E-AF00-2FA6F351456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D689BE4-EDB9-42B9-B1AA-F5D092FA7EE4}"/>
              </a:ext>
            </a:extLst>
          </p:cNvPr>
          <p:cNvSpPr>
            <a:spLocks noGrp="1"/>
          </p:cNvSpPr>
          <p:nvPr>
            <p:ph idx="1"/>
          </p:nvPr>
        </p:nvSpPr>
        <p:spPr/>
        <p:txBody>
          <a:bodyPr anchor="t"/>
          <a:lstStyle/>
          <a:p>
            <a:r>
              <a:rPr lang="en-US" dirty="0"/>
              <a:t>National Child Traumatic Stress Network (NCTSN): https://www.nctsn.org/</a:t>
            </a:r>
          </a:p>
          <a:p>
            <a:r>
              <a:rPr lang="en-US" dirty="0"/>
              <a:t>Trauma-Informed Care Implementation Resource Center: </a:t>
            </a:r>
            <a:r>
              <a:rPr lang="en-US" dirty="0">
                <a:hlinkClick r:id="rId2"/>
              </a:rPr>
              <a:t>https://www.traumainformedcare.chcs.org/</a:t>
            </a:r>
            <a:endParaRPr lang="en-US" dirty="0"/>
          </a:p>
          <a:p>
            <a:r>
              <a:rPr lang="en-US" dirty="0"/>
              <a:t>Georgetown University Center for Trauma and the Community: </a:t>
            </a:r>
            <a:r>
              <a:rPr lang="en-US" dirty="0">
                <a:hlinkClick r:id="rId3"/>
              </a:rPr>
              <a:t>https://ctc.georgetown.edu/toolkit/</a:t>
            </a:r>
            <a:endParaRPr lang="en-US" dirty="0"/>
          </a:p>
          <a:p>
            <a:r>
              <a:rPr lang="en-US" dirty="0"/>
              <a:t>AAP Clinical Report- Trauma-Informed Care:  </a:t>
            </a:r>
            <a:r>
              <a:rPr lang="en-US" b="0" i="1" dirty="0">
                <a:solidFill>
                  <a:srgbClr val="1A1A1A"/>
                </a:solidFill>
                <a:effectLst/>
                <a:latin typeface="Open Sans" panose="020B0606030504020204" pitchFamily="34" charset="0"/>
              </a:rPr>
              <a:t>Pediatrics</a:t>
            </a:r>
            <a:r>
              <a:rPr lang="en-US" b="0" i="0" dirty="0">
                <a:solidFill>
                  <a:srgbClr val="1A1A1A"/>
                </a:solidFill>
                <a:effectLst/>
                <a:latin typeface="Open Sans" panose="020B0606030504020204" pitchFamily="34" charset="0"/>
              </a:rPr>
              <a:t> (2021) 148 (2): e2021052580.</a:t>
            </a:r>
          </a:p>
          <a:p>
            <a:r>
              <a:rPr lang="en-US" dirty="0">
                <a:solidFill>
                  <a:srgbClr val="1A1A1A"/>
                </a:solidFill>
              </a:rPr>
              <a:t>SAMHSA guidance for trauma-informed approach: https://store.samhsa.gov/product/SAMHSA-s-Concept-of-Trauma-and-Guidance-for-a-Trauma-Informed-Approach/SMA14-4884?referer=from_search_result</a:t>
            </a:r>
            <a:endParaRPr lang="en-US" dirty="0"/>
          </a:p>
        </p:txBody>
      </p:sp>
    </p:spTree>
    <p:extLst>
      <p:ext uri="{BB962C8B-B14F-4D97-AF65-F5344CB8AC3E}">
        <p14:creationId xmlns:p14="http://schemas.microsoft.com/office/powerpoint/2010/main" val="23901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a:lstStyle/>
          <a:p>
            <a:r>
              <a:rPr lang="en-US" dirty="0"/>
              <a:t>Disclosure of Financial Relationships</a:t>
            </a:r>
          </a:p>
        </p:txBody>
      </p:sp>
      <p:sp>
        <p:nvSpPr>
          <p:cNvPr id="4" name="Content Placeholder 2">
            <a:extLst>
              <a:ext uri="{FF2B5EF4-FFF2-40B4-BE49-F238E27FC236}">
                <a16:creationId xmlns:a16="http://schemas.microsoft.com/office/drawing/2014/main" id="{681D1DB3-DADE-40B8-B6DF-6BFDE4E46CCE}"/>
              </a:ext>
            </a:extLst>
          </p:cNvPr>
          <p:cNvSpPr txBox="1">
            <a:spLocks/>
          </p:cNvSpPr>
          <p:nvPr/>
        </p:nvSpPr>
        <p:spPr bwMode="auto">
          <a:xfrm>
            <a:off x="630841" y="1804440"/>
            <a:ext cx="10553627" cy="339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anose="05000000000000000000" pitchFamily="2" charset="2"/>
              <a:buNone/>
            </a:pPr>
            <a:r>
              <a:rPr lang="en-US" altLang="en-US" sz="3200" dirty="0">
                <a:cs typeface="Arial" panose="020B0604020202020204" pitchFamily="34" charset="0"/>
              </a:rPr>
              <a:t>Faculty at University of Maryland School of Medicine</a:t>
            </a:r>
          </a:p>
        </p:txBody>
      </p:sp>
    </p:spTree>
    <p:extLst>
      <p:ext uri="{BB962C8B-B14F-4D97-AF65-F5344CB8AC3E}">
        <p14:creationId xmlns:p14="http://schemas.microsoft.com/office/powerpoint/2010/main" val="87689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949A-EE93-4971-AFEF-B34BA0EE6F74}"/>
              </a:ext>
            </a:extLst>
          </p:cNvPr>
          <p:cNvSpPr>
            <a:spLocks noGrp="1"/>
          </p:cNvSpPr>
          <p:nvPr>
            <p:ph type="title"/>
          </p:nvPr>
        </p:nvSpPr>
        <p:spPr/>
        <p:txBody>
          <a:bodyPr>
            <a:normAutofit/>
          </a:bodyPr>
          <a:lstStyle/>
          <a:p>
            <a:r>
              <a:rPr lang="en-US" sz="3600" dirty="0"/>
              <a:t>Learning Objectives</a:t>
            </a:r>
          </a:p>
        </p:txBody>
      </p:sp>
      <p:sp>
        <p:nvSpPr>
          <p:cNvPr id="3" name="Content Placeholder 2">
            <a:extLst>
              <a:ext uri="{FF2B5EF4-FFF2-40B4-BE49-F238E27FC236}">
                <a16:creationId xmlns:a16="http://schemas.microsoft.com/office/drawing/2014/main" id="{A50E41EB-6070-464B-9CCF-B379BC5DEB22}"/>
              </a:ext>
            </a:extLst>
          </p:cNvPr>
          <p:cNvSpPr>
            <a:spLocks noGrp="1"/>
          </p:cNvSpPr>
          <p:nvPr>
            <p:ph idx="1"/>
          </p:nvPr>
        </p:nvSpPr>
        <p:spPr>
          <a:xfrm>
            <a:off x="345716" y="1786759"/>
            <a:ext cx="11500567" cy="3756084"/>
          </a:xfrm>
        </p:spPr>
        <p:txBody>
          <a:bodyPr anchor="t">
            <a:normAutofit/>
          </a:bodyPr>
          <a:lstStyle/>
          <a:p>
            <a:pPr marL="342900" marR="0" lvl="0" indent="-342900">
              <a:lnSpc>
                <a:spcPct val="100000"/>
              </a:lnSpc>
              <a:spcBef>
                <a:spcPts val="0"/>
              </a:spcBef>
              <a:spcAft>
                <a:spcPts val="600"/>
              </a:spcAft>
              <a:buFont typeface="+mj-lt"/>
              <a:buAutoNum type="arabicPeriod"/>
              <a:tabLst>
                <a:tab pos="457200" algn="l"/>
              </a:tabLst>
            </a:pPr>
            <a:r>
              <a:rPr lang="en-US" sz="3600" dirty="0">
                <a:effectLst/>
                <a:latin typeface="Calibri" panose="020F0502020204030204" pitchFamily="34" charset="0"/>
                <a:ea typeface="Times New Roman" panose="02020603050405020304" pitchFamily="18" charset="0"/>
              </a:rPr>
              <a:t>Identify the 5 principles of trauma-informed practice</a:t>
            </a:r>
            <a:endParaRPr lang="en-US" sz="3600" dirty="0">
              <a:effectLst/>
              <a:latin typeface="Calibri" panose="020F0502020204030204" pitchFamily="34" charset="0"/>
              <a:ea typeface="Calibri" panose="020F0502020204030204" pitchFamily="34" charset="0"/>
            </a:endParaRPr>
          </a:p>
          <a:p>
            <a:pPr marL="342900" marR="0" lvl="0" indent="-342900">
              <a:lnSpc>
                <a:spcPct val="100000"/>
              </a:lnSpc>
              <a:spcBef>
                <a:spcPts val="0"/>
              </a:spcBef>
              <a:spcAft>
                <a:spcPts val="600"/>
              </a:spcAft>
              <a:buFont typeface="+mj-lt"/>
              <a:buAutoNum type="arabicPeriod"/>
              <a:tabLst>
                <a:tab pos="457200" algn="l"/>
              </a:tabLst>
            </a:pPr>
            <a:r>
              <a:rPr lang="en-US" sz="3600" dirty="0">
                <a:effectLst/>
                <a:latin typeface="Calibri" panose="020F0502020204030204" pitchFamily="34" charset="0"/>
                <a:ea typeface="Times New Roman" panose="02020603050405020304" pitchFamily="18" charset="0"/>
              </a:rPr>
              <a:t>Identify 3 ways in which clinical encounters can unintentionally re-traumatize youth and families </a:t>
            </a:r>
            <a:endParaRPr lang="en-US" sz="3600" dirty="0">
              <a:latin typeface="Calibri" panose="020F0502020204030204" pitchFamily="34" charset="0"/>
              <a:ea typeface="Times New Roman" panose="02020603050405020304" pitchFamily="18" charset="0"/>
            </a:endParaRPr>
          </a:p>
          <a:p>
            <a:pPr marL="342900" marR="0" lvl="0" indent="-342900">
              <a:lnSpc>
                <a:spcPct val="100000"/>
              </a:lnSpc>
              <a:spcBef>
                <a:spcPts val="0"/>
              </a:spcBef>
              <a:spcAft>
                <a:spcPts val="600"/>
              </a:spcAft>
              <a:buFont typeface="+mj-lt"/>
              <a:buAutoNum type="arabicPeriod"/>
              <a:tabLst>
                <a:tab pos="457200" algn="l"/>
              </a:tabLst>
            </a:pPr>
            <a:r>
              <a:rPr lang="en-US" sz="3600" dirty="0">
                <a:effectLst/>
                <a:latin typeface="Calibri" panose="020F0502020204030204" pitchFamily="34" charset="0"/>
                <a:ea typeface="Times New Roman" panose="02020603050405020304" pitchFamily="18" charset="0"/>
              </a:rPr>
              <a:t>Identify 3 strategies to optimize clinical encounters utilizing the principles of trauma-informed practice</a:t>
            </a:r>
            <a:endParaRPr lang="en-US" sz="3600" dirty="0"/>
          </a:p>
        </p:txBody>
      </p:sp>
    </p:spTree>
    <p:extLst>
      <p:ext uri="{BB962C8B-B14F-4D97-AF65-F5344CB8AC3E}">
        <p14:creationId xmlns:p14="http://schemas.microsoft.com/office/powerpoint/2010/main" val="131143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54BB-5622-4C92-9F68-DE25B609CDFA}"/>
              </a:ext>
            </a:extLst>
          </p:cNvPr>
          <p:cNvSpPr>
            <a:spLocks noGrp="1"/>
          </p:cNvSpPr>
          <p:nvPr>
            <p:ph type="title"/>
          </p:nvPr>
        </p:nvSpPr>
        <p:spPr/>
        <p:txBody>
          <a:bodyPr/>
          <a:lstStyle/>
          <a:p>
            <a:r>
              <a:rPr lang="en-US" dirty="0"/>
              <a:t>Acknowledgement </a:t>
            </a:r>
          </a:p>
        </p:txBody>
      </p:sp>
      <p:sp>
        <p:nvSpPr>
          <p:cNvPr id="3" name="Content Placeholder 2">
            <a:extLst>
              <a:ext uri="{FF2B5EF4-FFF2-40B4-BE49-F238E27FC236}">
                <a16:creationId xmlns:a16="http://schemas.microsoft.com/office/drawing/2014/main" id="{632D35CE-A444-44B9-AF7D-2234041A4CF4}"/>
              </a:ext>
            </a:extLst>
          </p:cNvPr>
          <p:cNvSpPr>
            <a:spLocks noGrp="1"/>
          </p:cNvSpPr>
          <p:nvPr>
            <p:ph idx="1"/>
          </p:nvPr>
        </p:nvSpPr>
        <p:spPr/>
        <p:txBody>
          <a:bodyPr>
            <a:normAutofit/>
          </a:bodyPr>
          <a:lstStyle/>
          <a:p>
            <a:r>
              <a:rPr lang="en-US" sz="3600" dirty="0"/>
              <a:t>A special thanks to Dr. Rheanna Platt and Dr. Sarah Edwards of the BHIPP team who created the majority of the slide content presented today!</a:t>
            </a:r>
          </a:p>
        </p:txBody>
      </p:sp>
    </p:spTree>
    <p:extLst>
      <p:ext uri="{BB962C8B-B14F-4D97-AF65-F5344CB8AC3E}">
        <p14:creationId xmlns:p14="http://schemas.microsoft.com/office/powerpoint/2010/main" val="72966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chor="ctr">
            <a:normAutofit/>
          </a:bodyPr>
          <a:lstStyle/>
          <a:p>
            <a:r>
              <a:rPr lang="en-US"/>
              <a:t> What is trauma?</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sz="half" idx="1"/>
          </p:nvPr>
        </p:nvSpPr>
        <p:spPr/>
        <p:txBody>
          <a:bodyPr anchor="ctr">
            <a:normAutofit/>
          </a:bodyPr>
          <a:lstStyle/>
          <a:p>
            <a:pPr marL="0" indent="0">
              <a:buNone/>
            </a:pPr>
            <a:r>
              <a:rPr lang="en-US" sz="2400" i="1" dirty="0"/>
              <a:t>“An event, series of events, or set of circumstances that is </a:t>
            </a:r>
            <a:r>
              <a:rPr lang="en-US" sz="2400" b="1" i="1" dirty="0"/>
              <a:t>experienced by an individual as physically or emotionally harmful or life threatening </a:t>
            </a:r>
            <a:r>
              <a:rPr lang="en-US" sz="2400" i="1" dirty="0"/>
              <a:t>and that has lasting adverse effects on the individual’s functioning and mental, physical, social, emotional, or spiritual well-being.”</a:t>
            </a:r>
          </a:p>
          <a:p>
            <a:pPr marL="544068" lvl="1" indent="-342900">
              <a:buFontTx/>
              <a:buChar char="-"/>
            </a:pPr>
            <a:r>
              <a:rPr lang="en-US" sz="1900" dirty="0"/>
              <a:t>SAMHSA (Substance Abuse and Mental Health Services Administration)</a:t>
            </a:r>
            <a:endParaRPr lang="en-US" sz="2100" dirty="0"/>
          </a:p>
          <a:p>
            <a:pPr marL="0" indent="0">
              <a:buNone/>
            </a:pPr>
            <a:endParaRPr lang="en-US" sz="2400" i="1" dirty="0"/>
          </a:p>
          <a:p>
            <a:pPr marL="0" indent="0">
              <a:buNone/>
            </a:pPr>
            <a:endParaRPr lang="en-US" sz="2100" dirty="0"/>
          </a:p>
          <a:p>
            <a:pPr marL="0" indent="0">
              <a:buNone/>
            </a:pPr>
            <a:endParaRPr lang="en-US" i="1" dirty="0"/>
          </a:p>
        </p:txBody>
      </p:sp>
      <p:pic>
        <p:nvPicPr>
          <p:cNvPr id="4" name="Picture 3">
            <a:extLst>
              <a:ext uri="{FF2B5EF4-FFF2-40B4-BE49-F238E27FC236}">
                <a16:creationId xmlns:a16="http://schemas.microsoft.com/office/drawing/2014/main" id="{06B230D7-B386-4F84-9E08-43C934939C5C}"/>
              </a:ext>
            </a:extLst>
          </p:cNvPr>
          <p:cNvPicPr>
            <a:picLocks noChangeAspect="1"/>
          </p:cNvPicPr>
          <p:nvPr/>
        </p:nvPicPr>
        <p:blipFill>
          <a:blip r:embed="rId3"/>
          <a:stretch>
            <a:fillRect/>
          </a:stretch>
        </p:blipFill>
        <p:spPr>
          <a:xfrm>
            <a:off x="6878921" y="1474306"/>
            <a:ext cx="5313079" cy="2988607"/>
          </a:xfrm>
          <a:prstGeom prst="rect">
            <a:avLst/>
          </a:prstGeom>
          <a:noFill/>
        </p:spPr>
      </p:pic>
    </p:spTree>
    <p:extLst>
      <p:ext uri="{BB962C8B-B14F-4D97-AF65-F5344CB8AC3E}">
        <p14:creationId xmlns:p14="http://schemas.microsoft.com/office/powerpoint/2010/main" val="38042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1BFB-E267-4316-BF72-E34D3EB5E6D8}"/>
              </a:ext>
            </a:extLst>
          </p:cNvPr>
          <p:cNvSpPr>
            <a:spLocks noGrp="1"/>
          </p:cNvSpPr>
          <p:nvPr>
            <p:ph type="title"/>
          </p:nvPr>
        </p:nvSpPr>
        <p:spPr/>
        <p:txBody>
          <a:bodyPr/>
          <a:lstStyle/>
          <a:p>
            <a:r>
              <a:rPr lang="en-US" dirty="0"/>
              <a:t>Types of trauma</a:t>
            </a:r>
          </a:p>
        </p:txBody>
      </p:sp>
      <p:sp>
        <p:nvSpPr>
          <p:cNvPr id="3" name="Content Placeholder 2">
            <a:extLst>
              <a:ext uri="{FF2B5EF4-FFF2-40B4-BE49-F238E27FC236}">
                <a16:creationId xmlns:a16="http://schemas.microsoft.com/office/drawing/2014/main" id="{F462462F-E2F4-40B5-8DD6-0E98AACC6256}"/>
              </a:ext>
            </a:extLst>
          </p:cNvPr>
          <p:cNvSpPr>
            <a:spLocks noGrp="1"/>
          </p:cNvSpPr>
          <p:nvPr>
            <p:ph idx="1"/>
          </p:nvPr>
        </p:nvSpPr>
        <p:spPr>
          <a:xfrm>
            <a:off x="259797" y="2727245"/>
            <a:ext cx="11500567" cy="3869595"/>
          </a:xfrm>
        </p:spPr>
        <p:txBody>
          <a:bodyPr>
            <a:normAutofit fontScale="92500" lnSpcReduction="10000"/>
          </a:bodyPr>
          <a:lstStyle/>
          <a:p>
            <a:r>
              <a:rPr lang="en-US" sz="2400" dirty="0"/>
              <a:t>Natural and human-caused disasters</a:t>
            </a:r>
          </a:p>
          <a:p>
            <a:r>
              <a:rPr lang="en-US" sz="2400" dirty="0"/>
              <a:t>Community Violence</a:t>
            </a:r>
          </a:p>
          <a:p>
            <a:r>
              <a:rPr lang="en-US" sz="2400" dirty="0"/>
              <a:t>School Violence</a:t>
            </a:r>
          </a:p>
          <a:p>
            <a:r>
              <a:rPr lang="en-US" sz="2400" dirty="0"/>
              <a:t>Family Trauma </a:t>
            </a:r>
          </a:p>
          <a:p>
            <a:r>
              <a:rPr lang="en-US" sz="2400" dirty="0"/>
              <a:t>Refugee and Immigrant Trauma</a:t>
            </a:r>
          </a:p>
          <a:p>
            <a:r>
              <a:rPr lang="en-US" sz="2400" dirty="0"/>
              <a:t>Medical Trauma</a:t>
            </a:r>
          </a:p>
          <a:p>
            <a:r>
              <a:rPr lang="en-US" sz="2400" dirty="0"/>
              <a:t>Poverty</a:t>
            </a:r>
          </a:p>
          <a:p>
            <a:r>
              <a:rPr lang="en-US" sz="2400" dirty="0"/>
              <a:t>Historical Trauma</a:t>
            </a:r>
          </a:p>
          <a:p>
            <a:r>
              <a:rPr lang="en-US" sz="2400" dirty="0"/>
              <a:t>Racial Trauma</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EE017A16-24AF-4FD2-8CB4-5564C8D6ED0C}"/>
              </a:ext>
            </a:extLst>
          </p:cNvPr>
          <p:cNvPicPr>
            <a:picLocks noChangeAspect="1"/>
          </p:cNvPicPr>
          <p:nvPr/>
        </p:nvPicPr>
        <p:blipFill>
          <a:blip r:embed="rId4"/>
          <a:stretch>
            <a:fillRect/>
          </a:stretch>
        </p:blipFill>
        <p:spPr>
          <a:xfrm>
            <a:off x="6511040" y="2035473"/>
            <a:ext cx="3578044" cy="3258304"/>
          </a:xfrm>
          <a:prstGeom prst="rect">
            <a:avLst/>
          </a:prstGeom>
        </p:spPr>
      </p:pic>
    </p:spTree>
    <p:extLst>
      <p:ext uri="{BB962C8B-B14F-4D97-AF65-F5344CB8AC3E}">
        <p14:creationId xmlns:p14="http://schemas.microsoft.com/office/powerpoint/2010/main" val="93946737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9776579"/>
              </p:ext>
            </p:extLst>
          </p:nvPr>
        </p:nvGraphicFramePr>
        <p:xfrm>
          <a:off x="862936" y="2037183"/>
          <a:ext cx="10003185" cy="134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73915A8-FF42-AC49-8942-861E17CC4A7D}"/>
              </a:ext>
            </a:extLst>
          </p:cNvPr>
          <p:cNvSpPr txBox="1"/>
          <p:nvPr/>
        </p:nvSpPr>
        <p:spPr>
          <a:xfrm>
            <a:off x="1009239" y="3535784"/>
            <a:ext cx="2812696" cy="1754326"/>
          </a:xfrm>
          <a:prstGeom prst="rect">
            <a:avLst/>
          </a:prstGeom>
          <a:noFill/>
        </p:spPr>
        <p:txBody>
          <a:bodyPr wrap="square" rtlCol="0">
            <a:spAutoFit/>
          </a:bodyPr>
          <a:lstStyle/>
          <a:p>
            <a:pPr marL="285744" indent="-285744">
              <a:buFont typeface="Arial" panose="020B0604020202020204" pitchFamily="34" charset="0"/>
              <a:buChar char="•"/>
            </a:pPr>
            <a:r>
              <a:rPr lang="en-US" b="1" dirty="0"/>
              <a:t>Racism (structural and/or interpersonal)</a:t>
            </a:r>
          </a:p>
          <a:p>
            <a:pPr marL="285744" indent="-285744">
              <a:buFont typeface="Arial" panose="020B0604020202020204" pitchFamily="34" charset="0"/>
              <a:buChar char="•"/>
            </a:pPr>
            <a:r>
              <a:rPr lang="en-US" b="1" dirty="0"/>
              <a:t>Generational Poverty</a:t>
            </a:r>
          </a:p>
          <a:p>
            <a:pPr marL="285744" indent="-285744">
              <a:buFont typeface="Arial" panose="020B0604020202020204" pitchFamily="34" charset="0"/>
              <a:buChar char="•"/>
            </a:pPr>
            <a:r>
              <a:rPr lang="en-US" b="1" dirty="0"/>
              <a:t>Slavery</a:t>
            </a:r>
          </a:p>
          <a:p>
            <a:pPr marL="285744" indent="-285744">
              <a:buFont typeface="Arial" panose="020B0604020202020204" pitchFamily="34" charset="0"/>
              <a:buChar char="•"/>
            </a:pPr>
            <a:r>
              <a:rPr lang="en-US" b="1" dirty="0"/>
              <a:t>Holocaust survivors</a:t>
            </a:r>
          </a:p>
          <a:p>
            <a:pPr marL="285744" indent="-285744">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0B0EC76C-9DFB-D14D-A07F-C26D28C94EEE}"/>
              </a:ext>
            </a:extLst>
          </p:cNvPr>
          <p:cNvSpPr txBox="1"/>
          <p:nvPr/>
        </p:nvSpPr>
        <p:spPr>
          <a:xfrm>
            <a:off x="3643035" y="3535784"/>
            <a:ext cx="2903839" cy="2585323"/>
          </a:xfrm>
          <a:prstGeom prst="rect">
            <a:avLst/>
          </a:prstGeom>
          <a:noFill/>
        </p:spPr>
        <p:txBody>
          <a:bodyPr wrap="square" rtlCol="0">
            <a:spAutoFit/>
          </a:bodyPr>
          <a:lstStyle/>
          <a:p>
            <a:pPr marL="285744" indent="-285744">
              <a:buFont typeface="Arial" panose="020B0604020202020204" pitchFamily="34" charset="0"/>
              <a:buChar char="•"/>
            </a:pPr>
            <a:r>
              <a:rPr lang="en-US" b="1" dirty="0"/>
              <a:t>Unsafe housing and/or neighborhoods</a:t>
            </a:r>
          </a:p>
          <a:p>
            <a:pPr marL="285744" indent="-285744">
              <a:buFont typeface="Arial" panose="020B0604020202020204" pitchFamily="34" charset="0"/>
              <a:buChar char="•"/>
            </a:pPr>
            <a:r>
              <a:rPr lang="en-US" b="1" dirty="0"/>
              <a:t>Gang and/or gun violence</a:t>
            </a:r>
          </a:p>
          <a:p>
            <a:pPr marL="285744" indent="-285744">
              <a:buFont typeface="Arial" panose="020B0604020202020204" pitchFamily="34" charset="0"/>
              <a:buChar char="•"/>
            </a:pPr>
            <a:r>
              <a:rPr lang="en-US" b="1" dirty="0"/>
              <a:t>Racism (structural and/or interpersonal</a:t>
            </a:r>
          </a:p>
          <a:p>
            <a:pPr marL="285744" indent="-285744">
              <a:buFont typeface="Arial" panose="020B0604020202020204" pitchFamily="34" charset="0"/>
              <a:buChar char="•"/>
            </a:pPr>
            <a:r>
              <a:rPr lang="en-US" b="1" dirty="0"/>
              <a:t>Food scarcity </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endParaRPr lang="en-US" dirty="0"/>
          </a:p>
          <a:p>
            <a:endParaRPr lang="en-US" dirty="0"/>
          </a:p>
        </p:txBody>
      </p:sp>
      <p:sp>
        <p:nvSpPr>
          <p:cNvPr id="6" name="TextBox 5">
            <a:extLst>
              <a:ext uri="{FF2B5EF4-FFF2-40B4-BE49-F238E27FC236}">
                <a16:creationId xmlns:a16="http://schemas.microsoft.com/office/drawing/2014/main" id="{C59137FD-0E16-8D4B-B2F3-7D13E52871D4}"/>
              </a:ext>
            </a:extLst>
          </p:cNvPr>
          <p:cNvSpPr txBox="1"/>
          <p:nvPr/>
        </p:nvSpPr>
        <p:spPr>
          <a:xfrm>
            <a:off x="6343064" y="3611354"/>
            <a:ext cx="2063579" cy="1200329"/>
          </a:xfrm>
          <a:prstGeom prst="rect">
            <a:avLst/>
          </a:prstGeom>
          <a:noFill/>
        </p:spPr>
        <p:txBody>
          <a:bodyPr wrap="square" rtlCol="0">
            <a:spAutoFit/>
          </a:bodyPr>
          <a:lstStyle/>
          <a:p>
            <a:pPr marL="285744" indent="-285744">
              <a:buFont typeface="Arial" panose="020B0604020202020204" pitchFamily="34" charset="0"/>
              <a:buChar char="•"/>
            </a:pPr>
            <a:r>
              <a:rPr lang="en-US" b="1" dirty="0"/>
              <a:t>ACEs</a:t>
            </a:r>
          </a:p>
          <a:p>
            <a:pPr marL="285744" indent="-285744">
              <a:buFont typeface="Arial" panose="020B0604020202020204" pitchFamily="34" charset="0"/>
              <a:buChar char="•"/>
            </a:pPr>
            <a:r>
              <a:rPr lang="en-US" b="1" dirty="0"/>
              <a:t>Natural disaster</a:t>
            </a:r>
          </a:p>
          <a:p>
            <a:pPr marL="285744" indent="-285744">
              <a:buFont typeface="Arial" panose="020B0604020202020204" pitchFamily="34" charset="0"/>
              <a:buChar char="•"/>
            </a:pPr>
            <a:r>
              <a:rPr lang="en-US" b="1" dirty="0"/>
              <a:t>Car accident</a:t>
            </a:r>
          </a:p>
          <a:p>
            <a:pPr marL="285744" indent="-285744">
              <a:buFont typeface="Arial" panose="020B0604020202020204" pitchFamily="34" charset="0"/>
              <a:buChar char="•"/>
            </a:pPr>
            <a:r>
              <a:rPr lang="en-US" b="1" dirty="0"/>
              <a:t>Divorce</a:t>
            </a:r>
          </a:p>
        </p:txBody>
      </p:sp>
      <p:sp>
        <p:nvSpPr>
          <p:cNvPr id="7" name="TextBox 6">
            <a:extLst>
              <a:ext uri="{FF2B5EF4-FFF2-40B4-BE49-F238E27FC236}">
                <a16:creationId xmlns:a16="http://schemas.microsoft.com/office/drawing/2014/main" id="{CCACF972-3512-6E49-83A0-A45CEF51B8DB}"/>
              </a:ext>
            </a:extLst>
          </p:cNvPr>
          <p:cNvSpPr txBox="1"/>
          <p:nvPr/>
        </p:nvSpPr>
        <p:spPr>
          <a:xfrm>
            <a:off x="8406643" y="3535784"/>
            <a:ext cx="2288904" cy="1754326"/>
          </a:xfrm>
          <a:prstGeom prst="rect">
            <a:avLst/>
          </a:prstGeom>
          <a:noFill/>
        </p:spPr>
        <p:txBody>
          <a:bodyPr wrap="square" rtlCol="0">
            <a:spAutoFit/>
          </a:bodyPr>
          <a:lstStyle/>
          <a:p>
            <a:pPr marL="285744" indent="-285744">
              <a:buFont typeface="Arial" panose="020B0604020202020204" pitchFamily="34" charset="0"/>
              <a:buChar char="•"/>
            </a:pPr>
            <a:r>
              <a:rPr lang="en-US" b="1" dirty="0"/>
              <a:t>Interpersonal violence</a:t>
            </a:r>
          </a:p>
          <a:p>
            <a:pPr marL="285744" indent="-285744">
              <a:buFont typeface="Arial" panose="020B0604020202020204" pitchFamily="34" charset="0"/>
              <a:buChar char="•"/>
            </a:pPr>
            <a:r>
              <a:rPr lang="en-US" b="1" dirty="0"/>
              <a:t>Primary caregiver of someone ill or disabled</a:t>
            </a:r>
          </a:p>
          <a:p>
            <a:pPr marL="285744" indent="-285744">
              <a:buFont typeface="Arial" panose="020B0604020202020204" pitchFamily="34" charset="0"/>
              <a:buChar char="•"/>
            </a:pPr>
            <a:r>
              <a:rPr lang="en-US" b="1" dirty="0"/>
              <a:t>Vicarious trauma</a:t>
            </a:r>
          </a:p>
        </p:txBody>
      </p:sp>
      <p:graphicFrame>
        <p:nvGraphicFramePr>
          <p:cNvPr id="10" name="Diagram 9">
            <a:extLst>
              <a:ext uri="{FF2B5EF4-FFF2-40B4-BE49-F238E27FC236}">
                <a16:creationId xmlns:a16="http://schemas.microsoft.com/office/drawing/2014/main" id="{C1195DBF-F2B3-274E-BF13-D53CED7EBC22}"/>
              </a:ext>
            </a:extLst>
          </p:cNvPr>
          <p:cNvGraphicFramePr/>
          <p:nvPr>
            <p:extLst>
              <p:ext uri="{D42A27DB-BD31-4B8C-83A1-F6EECF244321}">
                <p14:modId xmlns:p14="http://schemas.microsoft.com/office/powerpoint/2010/main" val="1326815870"/>
              </p:ext>
            </p:extLst>
          </p:nvPr>
        </p:nvGraphicFramePr>
        <p:xfrm>
          <a:off x="750724" y="666189"/>
          <a:ext cx="10976727" cy="1803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E1B45788-08D8-4F82-801D-3B4832E8CB53}"/>
              </a:ext>
            </a:extLst>
          </p:cNvPr>
          <p:cNvSpPr txBox="1"/>
          <p:nvPr/>
        </p:nvSpPr>
        <p:spPr>
          <a:xfrm>
            <a:off x="594524" y="5858010"/>
            <a:ext cx="6097022" cy="830997"/>
          </a:xfrm>
          <a:prstGeom prst="rect">
            <a:avLst/>
          </a:prstGeom>
          <a:noFill/>
        </p:spPr>
        <p:txBody>
          <a:bodyPr wrap="square">
            <a:spAutoFit/>
          </a:bodyPr>
          <a:lstStyle/>
          <a:p>
            <a:pPr marL="0" indent="0">
              <a:buNone/>
            </a:pPr>
            <a:r>
              <a:rPr lang="en-US" sz="2400" i="1" dirty="0"/>
              <a:t>Complex Trauma: </a:t>
            </a:r>
            <a:r>
              <a:rPr lang="en-US" sz="2400" dirty="0"/>
              <a:t>Exposure to multiple traumatic events from an early age</a:t>
            </a:r>
            <a:endParaRPr lang="en-US" sz="2400" b="1" dirty="0"/>
          </a:p>
        </p:txBody>
      </p:sp>
    </p:spTree>
    <p:extLst>
      <p:ext uri="{BB962C8B-B14F-4D97-AF65-F5344CB8AC3E}">
        <p14:creationId xmlns:p14="http://schemas.microsoft.com/office/powerpoint/2010/main" val="1716598859"/>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68EC8D39E6374592EA33C862B18094" ma:contentTypeVersion="13" ma:contentTypeDescription="Create a new document." ma:contentTypeScope="" ma:versionID="840c5d203b676911fb488e92758d13f4">
  <xsd:schema xmlns:xsd="http://www.w3.org/2001/XMLSchema" xmlns:xs="http://www.w3.org/2001/XMLSchema" xmlns:p="http://schemas.microsoft.com/office/2006/metadata/properties" xmlns:ns3="89498272-bc44-4216-9549-acc68b2f5953" xmlns:ns4="1a2a20c1-fd0d-4207-b36c-60d24e774186" targetNamespace="http://schemas.microsoft.com/office/2006/metadata/properties" ma:root="true" ma:fieldsID="0055141e029b56cc10d7e4f3f5189a8b" ns3:_="" ns4:_="">
    <xsd:import namespace="89498272-bc44-4216-9549-acc68b2f5953"/>
    <xsd:import namespace="1a2a20c1-fd0d-4207-b36c-60d24e7741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98272-bc44-4216-9549-acc68b2f5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2a20c1-fd0d-4207-b36c-60d24e77418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7C583-97DA-45A9-9FF6-69880DDCADEE}">
  <ds:schemaRefs>
    <ds:schemaRef ds:uri="http://schemas.microsoft.com/sharepoint/v3/contenttype/forms"/>
  </ds:schemaRefs>
</ds:datastoreItem>
</file>

<file path=customXml/itemProps2.xml><?xml version="1.0" encoding="utf-8"?>
<ds:datastoreItem xmlns:ds="http://schemas.openxmlformats.org/officeDocument/2006/customXml" ds:itemID="{FA55AA6B-2EE1-4D66-AB5E-889D045599C0}">
  <ds:schemaRefs>
    <ds:schemaRef ds:uri="http://purl.org/dc/dcmitype/"/>
    <ds:schemaRef ds:uri="http://schemas.microsoft.com/office/2006/documentManagement/types"/>
    <ds:schemaRef ds:uri="89498272-bc44-4216-9549-acc68b2f5953"/>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1a2a20c1-fd0d-4207-b36c-60d24e774186"/>
    <ds:schemaRef ds:uri="http://www.w3.org/XML/1998/namespace"/>
  </ds:schemaRefs>
</ds:datastoreItem>
</file>

<file path=customXml/itemProps3.xml><?xml version="1.0" encoding="utf-8"?>
<ds:datastoreItem xmlns:ds="http://schemas.openxmlformats.org/officeDocument/2006/customXml" ds:itemID="{3C09B0E4-2D3F-4B1B-8531-E160E09E4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98272-bc44-4216-9549-acc68b2f5953"/>
    <ds:schemaRef ds:uri="1a2a20c1-fd0d-4207-b36c-60d24e774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Silver Spring Pediatrics - TACE 9.21.22</Template>
  <TotalTime>9334</TotalTime>
  <Words>3652</Words>
  <Application>Microsoft Office PowerPoint</Application>
  <PresentationFormat>Widescreen</PresentationFormat>
  <Paragraphs>349</Paragraphs>
  <Slides>35</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Lato</vt:lpstr>
      <vt:lpstr>Open Sans</vt:lpstr>
      <vt:lpstr>Roboto</vt:lpstr>
      <vt:lpstr>Wingdings</vt:lpstr>
      <vt:lpstr>Wingdings 2</vt:lpstr>
      <vt:lpstr>Frame</vt:lpstr>
      <vt:lpstr>Maryland Behavioral Health Integration in Pediatric Primary Care (MD BHIPP)  Trauma-Informed Care December 1st, 2022  Robert Paine, DO  </vt:lpstr>
      <vt:lpstr>Who We Are – Maryland BHIPP</vt:lpstr>
      <vt:lpstr>Funding &amp; Partners</vt:lpstr>
      <vt:lpstr>Disclosure of Financial Relationships</vt:lpstr>
      <vt:lpstr>Learning Objectives</vt:lpstr>
      <vt:lpstr>Acknowledgement </vt:lpstr>
      <vt:lpstr> What is trauma?</vt:lpstr>
      <vt:lpstr>Types of trauma</vt:lpstr>
      <vt:lpstr>PowerPoint Presentation</vt:lpstr>
      <vt:lpstr>Adverse Childhood Experiences</vt:lpstr>
      <vt:lpstr>Neurobiology of Stress Response</vt:lpstr>
      <vt:lpstr>Impact of trauma</vt:lpstr>
      <vt:lpstr>Signs that a child might have a history of trauma</vt:lpstr>
      <vt:lpstr>Trauma Triggers</vt:lpstr>
      <vt:lpstr>Trauma Triggers</vt:lpstr>
      <vt:lpstr>Posttraumatic stress disorder</vt:lpstr>
      <vt:lpstr>Trauma as the “Great Imitator”</vt:lpstr>
      <vt:lpstr>Trauma, Parenting and Caregiving</vt:lpstr>
      <vt:lpstr>Books about Trauma and Recovery </vt:lpstr>
      <vt:lpstr>So…what do we do?</vt:lpstr>
      <vt:lpstr>What is a Trauma-Informed System? SAMHSA’s “4 R’s”</vt:lpstr>
      <vt:lpstr>Screening: Asking about Trauma</vt:lpstr>
      <vt:lpstr>When a family discloses trauma</vt:lpstr>
      <vt:lpstr>When a family discloses trauma</vt:lpstr>
      <vt:lpstr>SAMHSA- 5 Principles of Trauma-Informed Approach</vt:lpstr>
      <vt:lpstr>Potentially Retraumatizing Practices</vt:lpstr>
      <vt:lpstr>Trauma-Informed Practice in Action </vt:lpstr>
      <vt:lpstr>Safety </vt:lpstr>
      <vt:lpstr>Safety </vt:lpstr>
      <vt:lpstr>General Considerations for Management </vt:lpstr>
      <vt:lpstr>BETA 3-step Paradigm Approach</vt:lpstr>
      <vt:lpstr>10 Principles of Verbal De-escalation</vt:lpstr>
      <vt:lpstr>10 Principles of Verbal De-escalation</vt:lpstr>
      <vt:lpstr>Thank you!</vt:lpstr>
      <vt:lpstr>Resources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Jami-Lin Williams</dc:creator>
  <cp:lastModifiedBy>Paine, Robert</cp:lastModifiedBy>
  <cp:revision>214</cp:revision>
  <dcterms:created xsi:type="dcterms:W3CDTF">2019-10-04T19:22:27Z</dcterms:created>
  <dcterms:modified xsi:type="dcterms:W3CDTF">2022-11-29T15:45:30Z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0x010100D668EC8D39E6374592EA33C862B18094</vt:lpwstr>
  </property>
</Properties>
</file>